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6" r:id="rId3"/>
    <p:sldId id="270" r:id="rId4"/>
    <p:sldId id="260" r:id="rId5"/>
    <p:sldId id="271" r:id="rId6"/>
    <p:sldId id="272" r:id="rId7"/>
    <p:sldId id="273" r:id="rId8"/>
    <p:sldId id="283" r:id="rId9"/>
    <p:sldId id="274" r:id="rId10"/>
    <p:sldId id="275" r:id="rId11"/>
    <p:sldId id="276" r:id="rId12"/>
    <p:sldId id="277" r:id="rId13"/>
    <p:sldId id="278" r:id="rId14"/>
    <p:sldId id="279" r:id="rId15"/>
    <p:sldId id="280" r:id="rId16"/>
    <p:sldId id="281" r:id="rId17"/>
    <p:sldId id="282" r:id="rId18"/>
    <p:sldId id="268" r:id="rId19"/>
    <p:sldId id="269"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236" autoAdjust="0"/>
  </p:normalViewPr>
  <p:slideViewPr>
    <p:cSldViewPr snapToGrid="0">
      <p:cViewPr varScale="1">
        <p:scale>
          <a:sx n="46" d="100"/>
          <a:sy n="46" d="100"/>
        </p:scale>
        <p:origin x="1444" y="264"/>
      </p:cViewPr>
      <p:guideLst/>
    </p:cSldViewPr>
  </p:slideViewPr>
  <p:notesTextViewPr>
    <p:cViewPr>
      <p:scale>
        <a:sx n="125" d="100"/>
        <a:sy n="125" d="100"/>
      </p:scale>
      <p:origin x="0" y="-3456"/>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DONNET Camille" userId="S::cchardonnet@cfdt.fr::e0cdd945-a017-4666-a122-266c21b26669" providerId="AD" clId="Web-{386495A7-246E-A64A-073C-7726114CA0B7}"/>
    <pc:docChg chg="modSld">
      <pc:chgData name="CHARDONNET Camille" userId="S::cchardonnet@cfdt.fr::e0cdd945-a017-4666-a122-266c21b26669" providerId="AD" clId="Web-{386495A7-246E-A64A-073C-7726114CA0B7}" dt="2026-02-01T13:15:49.915" v="5"/>
      <pc:docMkLst>
        <pc:docMk/>
      </pc:docMkLst>
      <pc:sldChg chg="modNotes">
        <pc:chgData name="CHARDONNET Camille" userId="S::cchardonnet@cfdt.fr::e0cdd945-a017-4666-a122-266c21b26669" providerId="AD" clId="Web-{386495A7-246E-A64A-073C-7726114CA0B7}" dt="2026-02-01T13:14:58.804" v="3"/>
        <pc:sldMkLst>
          <pc:docMk/>
          <pc:sldMk cId="1118849276" sldId="276"/>
        </pc:sldMkLst>
      </pc:sldChg>
      <pc:sldChg chg="modNotes">
        <pc:chgData name="CHARDONNET Camille" userId="S::cchardonnet@cfdt.fr::e0cdd945-a017-4666-a122-266c21b26669" providerId="AD" clId="Web-{386495A7-246E-A64A-073C-7726114CA0B7}" dt="2026-02-01T13:15:49.915" v="5"/>
        <pc:sldMkLst>
          <pc:docMk/>
          <pc:sldMk cId="347529611" sldId="277"/>
        </pc:sldMkLst>
      </pc:sldChg>
    </pc:docChg>
  </pc:docChgLst>
  <pc:docChgLst>
    <pc:chgData name="CHARDONNET Camille" userId="e0cdd945-a017-4666-a122-266c21b26669" providerId="ADAL" clId="{CAB1FB50-E806-4234-8225-8EBABB5A6838}"/>
    <pc:docChg chg="custSel addSld modSld">
      <pc:chgData name="CHARDONNET Camille" userId="e0cdd945-a017-4666-a122-266c21b26669" providerId="ADAL" clId="{CAB1FB50-E806-4234-8225-8EBABB5A6838}" dt="2026-01-29T16:17:05.322" v="1470" actId="20577"/>
      <pc:docMkLst>
        <pc:docMk/>
      </pc:docMkLst>
      <pc:sldChg chg="modNotesTx">
        <pc:chgData name="CHARDONNET Camille" userId="e0cdd945-a017-4666-a122-266c21b26669" providerId="ADAL" clId="{CAB1FB50-E806-4234-8225-8EBABB5A6838}" dt="2026-01-29T14:48:32.820" v="77" actId="20577"/>
        <pc:sldMkLst>
          <pc:docMk/>
          <pc:sldMk cId="1142820435" sldId="260"/>
        </pc:sldMkLst>
      </pc:sldChg>
      <pc:sldChg chg="modSp mod modNotesTx">
        <pc:chgData name="CHARDONNET Camille" userId="e0cdd945-a017-4666-a122-266c21b26669" providerId="ADAL" clId="{CAB1FB50-E806-4234-8225-8EBABB5A6838}" dt="2026-01-29T15:03:16.056" v="780" actId="20577"/>
        <pc:sldMkLst>
          <pc:docMk/>
          <pc:sldMk cId="2122478016" sldId="273"/>
        </pc:sldMkLst>
        <pc:spChg chg="mod">
          <ac:chgData name="CHARDONNET Camille" userId="e0cdd945-a017-4666-a122-266c21b26669" providerId="ADAL" clId="{CAB1FB50-E806-4234-8225-8EBABB5A6838}" dt="2026-01-29T15:01:23.191" v="380" actId="20577"/>
          <ac:spMkLst>
            <pc:docMk/>
            <pc:sldMk cId="2122478016" sldId="273"/>
            <ac:spMk id="2" creationId="{DDBC249E-895F-E977-4A8E-0FA6D8118503}"/>
          </ac:spMkLst>
        </pc:spChg>
      </pc:sldChg>
      <pc:sldChg chg="modNotesTx">
        <pc:chgData name="CHARDONNET Camille" userId="e0cdd945-a017-4666-a122-266c21b26669" providerId="ADAL" clId="{CAB1FB50-E806-4234-8225-8EBABB5A6838}" dt="2026-01-29T16:17:05.322" v="1470" actId="20577"/>
        <pc:sldMkLst>
          <pc:docMk/>
          <pc:sldMk cId="347529611" sldId="277"/>
        </pc:sldMkLst>
      </pc:sldChg>
      <pc:sldChg chg="add">
        <pc:chgData name="CHARDONNET Camille" userId="e0cdd945-a017-4666-a122-266c21b26669" providerId="ADAL" clId="{CAB1FB50-E806-4234-8225-8EBABB5A6838}" dt="2026-01-29T14:57:28.654" v="78"/>
        <pc:sldMkLst>
          <pc:docMk/>
          <pc:sldMk cId="794567057"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5FFEC-0877-4402-8696-8DAD11A6177B}" type="datetimeFigureOut">
              <a:rPr lang="fr-FR" smtClean="0"/>
              <a:t>01/02/2026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EAE062-6858-4042-8BB3-A4E16169058D}" type="slidenum">
              <a:rPr lang="fr-FR" smtClean="0"/>
              <a:t>‹N°›</a:t>
            </a:fld>
            <a:endParaRPr lang="fr-FR"/>
          </a:p>
        </p:txBody>
      </p:sp>
    </p:spTree>
    <p:extLst>
      <p:ext uri="{BB962C8B-B14F-4D97-AF65-F5344CB8AC3E}">
        <p14:creationId xmlns:p14="http://schemas.microsoft.com/office/powerpoint/2010/main" val="2931273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C'est comme regarder dans le rétroviseur : c'est le bilan complet de tout ce qui a été fait depuis le dernier congrès. </a:t>
            </a:r>
          </a:p>
          <a:p>
            <a:pPr marL="285750" lvl="0" indent="-285750">
              <a:buFontTx/>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Composé de 2 parties : </a:t>
            </a:r>
          </a:p>
          <a:p>
            <a:pPr marL="742950" lvl="1" indent="-285750">
              <a:buFontTx/>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un récit :  le déroulé des quatre dernières années telles que vues et vécues par la CFDT (les combats menés pour défendre les travailleurs et les travailleuses, les difficultés, les avancées, une organisation qui a tenu le cap malgré un contexte national et international mouvementé). </a:t>
            </a:r>
          </a:p>
          <a:p>
            <a:pPr marL="742950" lvl="1" indent="-285750">
              <a:buFontTx/>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17 priorités thématiques, fixées par le Bureau national en 2022 pour mettre en œuvre la résolution de Lyon</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Entrée par priorités facilite l’évaluation de la mise en œuvre de nos engagements. Pas forcément à lire les unes à la suite des autres, mais d’y accéder selon les appétences de chacun. </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Et aussi : des focus (ex : sur notre action en Europe et à l’international ou sur les outils support de notre action syndicale)</a:t>
            </a:r>
          </a:p>
          <a:p>
            <a:r>
              <a:rPr lang="fr-FR" dirty="0"/>
              <a:t>Intègre également le </a:t>
            </a:r>
            <a:r>
              <a:rPr lang="fr-FR"/>
              <a:t>rapport financier de la mandature</a:t>
            </a:r>
            <a:endParaRPr lang="fr-FR" dirty="0"/>
          </a:p>
        </p:txBody>
      </p:sp>
      <p:sp>
        <p:nvSpPr>
          <p:cNvPr id="4" name="Espace réservé du numéro de diapositive 3"/>
          <p:cNvSpPr>
            <a:spLocks noGrp="1"/>
          </p:cNvSpPr>
          <p:nvPr>
            <p:ph type="sldNum" sz="quarter" idx="5"/>
          </p:nvPr>
        </p:nvSpPr>
        <p:spPr/>
        <p:txBody>
          <a:bodyPr/>
          <a:lstStyle/>
          <a:p>
            <a:fld id="{77EAE062-6858-4042-8BB3-A4E16169058D}" type="slidenum">
              <a:rPr lang="fr-FR" smtClean="0"/>
              <a:t>4</a:t>
            </a:fld>
            <a:endParaRPr lang="fr-FR"/>
          </a:p>
        </p:txBody>
      </p:sp>
    </p:spTree>
    <p:extLst>
      <p:ext uri="{BB962C8B-B14F-4D97-AF65-F5344CB8AC3E}">
        <p14:creationId xmlns:p14="http://schemas.microsoft.com/office/powerpoint/2010/main" val="26220160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0D26F-2814-F03D-47FA-3E208AD3A5E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66D27BE-7DAA-DFA0-BB0A-85C795ED1D9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B28CE7B-A605-A6FF-1EF5-31D0CDEC2F84}"/>
              </a:ext>
            </a:extLst>
          </p:cNvPr>
          <p:cNvSpPr>
            <a:spLocks noGrp="1"/>
          </p:cNvSpPr>
          <p:nvPr>
            <p:ph type="body" idx="1"/>
          </p:nvPr>
        </p:nvSpPr>
        <p:spPr/>
        <p:txBody>
          <a:bodyPr/>
          <a:lstStyle/>
          <a:p>
            <a:r>
              <a:rPr lang="fr-FR" dirty="0"/>
              <a:t>Dans ce bloc, 4 parties : </a:t>
            </a:r>
          </a:p>
          <a:p>
            <a:endParaRPr lang="fr-FR" dirty="0"/>
          </a:p>
          <a:p>
            <a:pPr marL="457200" indent="-457200">
              <a:buFont typeface="Arial" panose="020B0604020202020204" pitchFamily="34" charset="0"/>
              <a:buChar char="•"/>
            </a:pPr>
            <a:r>
              <a:rPr lang="fr-FR" sz="2800" u="sng" dirty="0"/>
              <a:t>Vivre dignement de son travail </a:t>
            </a:r>
            <a:r>
              <a:rPr lang="fr-FR" sz="2800" dirty="0"/>
              <a:t>: </a:t>
            </a:r>
          </a:p>
          <a:p>
            <a:pPr marL="914400" lvl="1" indent="-457200">
              <a:buFont typeface="Arial" panose="020B0604020202020204" pitchFamily="34" charset="0"/>
              <a:buChar char="•"/>
            </a:pPr>
            <a:r>
              <a:rPr lang="fr-FR" sz="2800" b="1" u="sng" dirty="0"/>
              <a:t>rémunération juste </a:t>
            </a:r>
            <a:r>
              <a:rPr lang="fr-FR" sz="2800" dirty="0"/>
              <a:t>: </a:t>
            </a:r>
            <a:br>
              <a:rPr lang="fr-FR" sz="2800" dirty="0"/>
            </a:br>
            <a:r>
              <a:rPr lang="fr-FR" sz="2800" b="1" i="1" dirty="0"/>
              <a:t>Smic et suspension des exonérations de cotisation</a:t>
            </a:r>
            <a:r>
              <a:rPr lang="fr-FR" sz="2800" i="1" dirty="0"/>
              <a:t>(1.1.1.3.3.) /remplacer les exonérations de cotisations sociales par des aides publiques </a:t>
            </a:r>
            <a:r>
              <a:rPr lang="fr-FR" sz="2800" b="0" i="1" dirty="0"/>
              <a:t>directes conditionnées à l’amélioration de la qualité de l’emploi (1.1.1.3.4.) / </a:t>
            </a:r>
            <a:br>
              <a:rPr lang="fr-FR" sz="2800" b="0" i="1" dirty="0"/>
            </a:br>
            <a:r>
              <a:rPr lang="fr-FR" sz="1200" b="1" i="1" kern="1200" dirty="0">
                <a:solidFill>
                  <a:schemeClr val="tx1"/>
                </a:solidFill>
                <a:effectLst/>
                <a:latin typeface="+mn-lt"/>
                <a:ea typeface="+mn-ea"/>
                <a:cs typeface="+mn-cs"/>
              </a:rPr>
              <a:t>revalorisation systématique du salaire pour toutes les salariées et tous les salariés maintenus au Smic pendant 2 ans</a:t>
            </a:r>
            <a:r>
              <a:rPr lang="fr-FR" sz="1200" b="0" i="1" kern="1200" dirty="0">
                <a:solidFill>
                  <a:schemeClr val="tx1"/>
                </a:solidFill>
                <a:effectLst/>
                <a:latin typeface="+mn-lt"/>
                <a:ea typeface="+mn-ea"/>
                <a:cs typeface="+mn-cs"/>
              </a:rPr>
              <a:t>(1.1.1.3.5.) </a:t>
            </a:r>
            <a:r>
              <a:rPr lang="fr-FR" sz="2800" i="1" dirty="0"/>
              <a:t> </a:t>
            </a:r>
            <a:r>
              <a:rPr lang="fr-FR" sz="2800" dirty="0"/>
              <a:t>…</a:t>
            </a:r>
          </a:p>
          <a:p>
            <a:pPr marL="914400" lvl="1" indent="-457200" rtl="0" fontAlgn="base">
              <a:buFont typeface="Arial" panose="020B0604020202020204" pitchFamily="34" charset="0"/>
              <a:buChar char="•"/>
            </a:pPr>
            <a:r>
              <a:rPr lang="fr-FR" sz="2800" b="1" u="sng" dirty="0"/>
              <a:t>lutter contre la précarité de l’emploi, sauvegarde des emplois </a:t>
            </a:r>
            <a:r>
              <a:rPr lang="fr-FR" sz="2800" b="1" dirty="0"/>
              <a:t>:</a:t>
            </a:r>
            <a:r>
              <a:rPr lang="fr-FR" sz="1200" b="0" i="1" kern="1200" dirty="0">
                <a:solidFill>
                  <a:schemeClr val="tx1"/>
                </a:solidFill>
                <a:effectLst/>
                <a:latin typeface="+mn-lt"/>
                <a:ea typeface="+mn-ea"/>
                <a:cs typeface="+mn-cs"/>
              </a:rPr>
              <a:t> </a:t>
            </a:r>
            <a:r>
              <a:rPr lang="fr-FR" sz="1200" b="1" i="1" kern="1200" dirty="0">
                <a:solidFill>
                  <a:schemeClr val="tx1"/>
                </a:solidFill>
                <a:effectLst/>
                <a:latin typeface="+mn-lt"/>
                <a:ea typeface="+mn-ea"/>
                <a:cs typeface="+mn-cs"/>
              </a:rPr>
              <a:t>remboursement si l’entreprise ou le groupe en restructuration réalise des bénéfices.</a:t>
            </a:r>
            <a:r>
              <a:rPr lang="fr-FR" sz="1200" b="0" i="1" kern="1200" dirty="0">
                <a:solidFill>
                  <a:schemeClr val="tx1"/>
                </a:solidFill>
                <a:effectLst/>
                <a:latin typeface="+mn-lt"/>
                <a:ea typeface="+mn-ea"/>
                <a:cs typeface="+mn-cs"/>
              </a:rPr>
              <a:t> »</a:t>
            </a:r>
            <a:r>
              <a:rPr lang="fr-FR" sz="1200" b="1" i="1" kern="1200" dirty="0">
                <a:solidFill>
                  <a:schemeClr val="tx1"/>
                </a:solidFill>
                <a:effectLst/>
                <a:latin typeface="+mn-lt"/>
                <a:ea typeface="+mn-ea"/>
                <a:cs typeface="+mn-cs"/>
              </a:rPr>
              <a:t> </a:t>
            </a:r>
            <a:r>
              <a:rPr lang="fr-FR" sz="1200" b="0" i="1" kern="1200" dirty="0">
                <a:solidFill>
                  <a:schemeClr val="tx1"/>
                </a:solidFill>
                <a:effectLst/>
                <a:latin typeface="+mn-lt"/>
                <a:ea typeface="+mn-ea"/>
                <a:cs typeface="+mn-cs"/>
              </a:rPr>
              <a:t>(Article 1.1.3.7.) </a:t>
            </a:r>
          </a:p>
          <a:p>
            <a:pPr rtl="0" fontAlgn="base"/>
            <a:r>
              <a:rPr lang="fr-FR" sz="1200" b="0" i="1" kern="1200" dirty="0">
                <a:solidFill>
                  <a:schemeClr val="tx1"/>
                </a:solidFill>
                <a:effectLst/>
                <a:latin typeface="+mn-lt"/>
                <a:ea typeface="+mn-ea"/>
                <a:cs typeface="+mn-cs"/>
              </a:rPr>
              <a:t>	Homologation ou validation des PSE et bilan public des aides publiques (1.1.3.8.) </a:t>
            </a:r>
          </a:p>
          <a:p>
            <a:pPr marL="914400" lvl="1" indent="-457200" rtl="0" fontAlgn="base">
              <a:buFont typeface="Arial" panose="020B0604020202020204" pitchFamily="34" charset="0"/>
              <a:buChar char="•"/>
            </a:pPr>
            <a:r>
              <a:rPr lang="fr-FR" sz="2800" b="1" u="sng" kern="1200" dirty="0">
                <a:solidFill>
                  <a:schemeClr val="tx1"/>
                </a:solidFill>
                <a:latin typeface="+mn-lt"/>
                <a:ea typeface="+mn-ea"/>
                <a:cs typeface="+mn-cs"/>
              </a:rPr>
              <a:t>logement digne</a:t>
            </a:r>
          </a:p>
          <a:p>
            <a:pPr marL="914400" lvl="1" indent="-457200" rtl="0" fontAlgn="base">
              <a:buFont typeface="Arial" panose="020B0604020202020204" pitchFamily="34" charset="0"/>
              <a:buChar char="•"/>
            </a:pPr>
            <a:endParaRPr lang="fr-FR" sz="2800" b="1" kern="1200" dirty="0">
              <a:solidFill>
                <a:schemeClr val="tx1"/>
              </a:solidFill>
              <a:latin typeface="+mn-lt"/>
              <a:ea typeface="+mn-ea"/>
              <a:cs typeface="+mn-cs"/>
            </a:endParaRPr>
          </a:p>
          <a:p>
            <a:pPr marL="457200" indent="-457200">
              <a:buFont typeface="Arial" panose="020B0604020202020204" pitchFamily="34" charset="0"/>
              <a:buChar char="•"/>
            </a:pPr>
            <a:r>
              <a:rPr lang="fr-FR" sz="2800" u="sng" dirty="0"/>
              <a:t>Rendre le travail inclusif et protecteur </a:t>
            </a:r>
            <a:r>
              <a:rPr lang="fr-FR" sz="2800" dirty="0"/>
              <a:t>: </a:t>
            </a:r>
          </a:p>
          <a:p>
            <a:pPr marL="914400" lvl="1" indent="-457200">
              <a:buFont typeface="Arial" panose="020B0604020202020204" pitchFamily="34" charset="0"/>
              <a:buChar char="•"/>
            </a:pPr>
            <a:r>
              <a:rPr lang="fr-FR" sz="2800" b="1" u="sng" dirty="0"/>
              <a:t>lutter contre toutes les discriminations </a:t>
            </a:r>
            <a:r>
              <a:rPr lang="fr-FR" sz="2800" b="1" dirty="0"/>
              <a:t>:</a:t>
            </a:r>
            <a:r>
              <a:rPr lang="fr-FR" sz="2800" b="1" i="1" dirty="0"/>
              <a:t>  </a:t>
            </a:r>
            <a:r>
              <a:rPr lang="fr-FR" sz="2800" b="0" i="1" dirty="0"/>
              <a:t>intégration de l’intersectionnalité comme outil d’analyse</a:t>
            </a:r>
            <a:r>
              <a:rPr lang="fr-FR" sz="1200" b="1" i="1" kern="1200" dirty="0">
                <a:solidFill>
                  <a:schemeClr val="tx1"/>
                </a:solidFill>
                <a:effectLst/>
                <a:latin typeface="+mn-lt"/>
                <a:ea typeface="+mn-ea"/>
                <a:cs typeface="+mn-cs"/>
              </a:rPr>
              <a:t>(1.2.1.2.)</a:t>
            </a:r>
            <a:r>
              <a:rPr lang="fr-FR" sz="1200" b="0" i="1" kern="1200" dirty="0">
                <a:solidFill>
                  <a:schemeClr val="tx1"/>
                </a:solidFill>
                <a:effectLst/>
                <a:latin typeface="+mn-lt"/>
                <a:ea typeface="+mn-ea"/>
                <a:cs typeface="+mn-cs"/>
              </a:rPr>
              <a:t> </a:t>
            </a:r>
            <a:endParaRPr lang="fr-FR" sz="2800" i="1" dirty="0"/>
          </a:p>
          <a:p>
            <a:pPr marL="914400" lvl="1" indent="-457200">
              <a:buFont typeface="Arial" panose="020B0604020202020204" pitchFamily="34" charset="0"/>
              <a:buChar char="•"/>
            </a:pPr>
            <a:r>
              <a:rPr lang="fr-FR" sz="2800" b="1" u="sng" dirty="0"/>
              <a:t>protéger la santé au travail y compris mentale </a:t>
            </a:r>
            <a:r>
              <a:rPr lang="fr-FR" sz="2800" b="1" i="1" dirty="0"/>
              <a:t>déploiement de secouristes en santé mentale </a:t>
            </a:r>
            <a:r>
              <a:rPr lang="fr-FR" sz="2800" i="1" dirty="0"/>
              <a:t>(1.2.2.3.3.) </a:t>
            </a:r>
          </a:p>
          <a:p>
            <a:pPr marL="914400" lvl="1" indent="-457200">
              <a:buFont typeface="Arial" panose="020B0604020202020204" pitchFamily="34" charset="0"/>
              <a:buChar char="•"/>
            </a:pPr>
            <a:r>
              <a:rPr lang="fr-FR" sz="2800" b="1" u="sng" dirty="0"/>
              <a:t>articulation des temps, redonner des marges de manœuvre aux travailleurs pour agir sur son quotidien </a:t>
            </a:r>
            <a:r>
              <a:rPr lang="fr-FR" sz="2800" b="1" dirty="0"/>
              <a:t>: </a:t>
            </a:r>
            <a:r>
              <a:rPr lang="fr-FR" sz="2800" b="0" i="1" dirty="0"/>
              <a:t>Création d’un </a:t>
            </a:r>
            <a:r>
              <a:rPr lang="fr-FR" sz="2800" b="1" i="1" dirty="0"/>
              <a:t>droit d’option </a:t>
            </a:r>
            <a:r>
              <a:rPr lang="fr-FR" sz="2800" b="0" i="1" dirty="0"/>
              <a:t>pour adapter le temps de travail (1.2.3.2.4.) </a:t>
            </a:r>
          </a:p>
          <a:p>
            <a:pPr marL="457200" lvl="1" indent="0">
              <a:buFont typeface="Arial" panose="020B0604020202020204" pitchFamily="34" charset="0"/>
              <a:buNone/>
            </a:pPr>
            <a:endParaRPr lang="fr-FR" sz="2800" b="1" dirty="0"/>
          </a:p>
          <a:p>
            <a:pPr marL="457200" indent="-457200">
              <a:buFont typeface="Arial" panose="020B0604020202020204" pitchFamily="34" charset="0"/>
              <a:buChar char="•"/>
            </a:pPr>
            <a:r>
              <a:rPr lang="fr-FR" sz="2800" u="sng" dirty="0"/>
              <a:t>Agir sur les transformations du travail </a:t>
            </a:r>
            <a:r>
              <a:rPr lang="fr-FR" sz="2800" dirty="0"/>
              <a:t>: </a:t>
            </a:r>
          </a:p>
          <a:p>
            <a:pPr marL="914400" lvl="1" indent="-457200">
              <a:buFont typeface="Arial" panose="020B0604020202020204" pitchFamily="34" charset="0"/>
              <a:buChar char="•"/>
            </a:pPr>
            <a:r>
              <a:rPr lang="fr-FR" sz="2800" b="1" u="sng" dirty="0"/>
              <a:t>sécuriser les parcours professionnels : </a:t>
            </a:r>
            <a:r>
              <a:rPr lang="fr-FR" sz="2800" b="0" i="1" u="none" dirty="0"/>
              <a:t>Obtenir la création d’un </a:t>
            </a:r>
            <a:r>
              <a:rPr lang="fr-FR" sz="2800" b="1" i="1" u="none" dirty="0"/>
              <a:t>droit personnel à la reconversion </a:t>
            </a:r>
            <a:r>
              <a:rPr lang="fr-FR" sz="2800" b="0" i="1" u="none" dirty="0"/>
              <a:t>(1.3.1.2.) </a:t>
            </a:r>
          </a:p>
          <a:p>
            <a:pPr marL="914400" lvl="1" indent="-457200">
              <a:buFont typeface="Arial" panose="020B0604020202020204" pitchFamily="34" charset="0"/>
              <a:buChar char="•"/>
            </a:pPr>
            <a:r>
              <a:rPr lang="fr-FR" sz="2800" b="1" u="sng" dirty="0"/>
              <a:t>donner aux travailleurs les moyens d’agir pour une transition écologique juste </a:t>
            </a:r>
            <a:r>
              <a:rPr lang="fr-FR" sz="2800" dirty="0"/>
              <a:t>: </a:t>
            </a:r>
            <a:r>
              <a:rPr lang="fr-FR" sz="2800" i="1" dirty="0"/>
              <a:t>mise en place </a:t>
            </a:r>
            <a:r>
              <a:rPr lang="fr-FR" sz="2800" b="1" i="1" dirty="0"/>
              <a:t>d’une négociation obligatoire d’un accord de transition écologique </a:t>
            </a:r>
            <a:r>
              <a:rPr lang="fr-FR" sz="2800" i="1" dirty="0"/>
              <a:t>(1.3.4.2.)</a:t>
            </a:r>
          </a:p>
          <a:p>
            <a:pPr marL="914400" lvl="1" indent="-457200">
              <a:buFont typeface="Arial" panose="020B0604020202020204" pitchFamily="34" charset="0"/>
              <a:buChar char="•"/>
            </a:pPr>
            <a:r>
              <a:rPr lang="fr-FR" sz="2800" b="1" u="sng" dirty="0"/>
              <a:t>mettre l’IA au service des travailleurs par le dialogue professionnel et le dialogue social</a:t>
            </a:r>
            <a:r>
              <a:rPr lang="fr-FR" sz="2800" b="0" u="none" dirty="0"/>
              <a:t> : un </a:t>
            </a:r>
            <a:r>
              <a:rPr lang="fr-FR" sz="2800" b="1" i="1" u="none" dirty="0"/>
              <a:t>accès universel aux formations IA et outils numériques pour tous les salariés et les agents</a:t>
            </a:r>
            <a:r>
              <a:rPr lang="fr-FR" sz="2800" b="0" i="1" u="none" dirty="0"/>
              <a:t> (1.3.5.6)</a:t>
            </a:r>
          </a:p>
          <a:p>
            <a:pPr marL="457200" lvl="1" indent="0">
              <a:buFont typeface="Arial" panose="020B0604020202020204" pitchFamily="34" charset="0"/>
              <a:buNone/>
            </a:pPr>
            <a:endParaRPr lang="fr-FR" sz="2800" b="1" u="sng" dirty="0"/>
          </a:p>
          <a:p>
            <a:pPr marL="457200" indent="-457200">
              <a:buFont typeface="Arial" panose="020B0604020202020204" pitchFamily="34" charset="0"/>
              <a:buChar char="•"/>
            </a:pPr>
            <a:r>
              <a:rPr lang="fr-FR" sz="2800" u="sng" dirty="0"/>
              <a:t>Renforcer les conditions syndicales de la démocratie au travail</a:t>
            </a:r>
            <a:r>
              <a:rPr lang="fr-FR" sz="2800" dirty="0"/>
              <a:t> : </a:t>
            </a:r>
          </a:p>
          <a:p>
            <a:pPr marL="914400" lvl="1" indent="-457200">
              <a:buFont typeface="Arial" panose="020B0604020202020204" pitchFamily="34" charset="0"/>
              <a:buChar char="•"/>
            </a:pPr>
            <a:r>
              <a:rPr lang="fr-FR" sz="2800" b="1" u="sng" dirty="0"/>
              <a:t>mettre nos pratiques syndicales au service de la démocratie au travail :</a:t>
            </a:r>
            <a:r>
              <a:rPr lang="fr-FR" sz="2800" dirty="0"/>
              <a:t> renforcer la représentation des travailleurs et notre représentativité, revoir la représentation des travailleurs dans les TPE, progresser dans les fonctions publiques…</a:t>
            </a:r>
          </a:p>
          <a:p>
            <a:pPr marL="914400" lvl="1" indent="-457200">
              <a:buFont typeface="Arial" panose="020B0604020202020204" pitchFamily="34" charset="0"/>
              <a:buChar char="•"/>
            </a:pPr>
            <a:r>
              <a:rPr lang="fr-FR" sz="2800" b="1" u="sng" dirty="0"/>
              <a:t>faire vivre la démocratie sociale au travail : </a:t>
            </a:r>
            <a:r>
              <a:rPr lang="fr-FR" sz="2800" i="1" dirty="0"/>
              <a:t>Créer des </a:t>
            </a:r>
            <a:r>
              <a:rPr lang="fr-FR" sz="2800" b="1" i="1" dirty="0"/>
              <a:t>espaces de dialogue de proximité </a:t>
            </a:r>
            <a:r>
              <a:rPr lang="fr-FR" sz="2800" i="1" dirty="0"/>
              <a:t>(1.4.2.4.5.) / Etudier la possibilité de </a:t>
            </a:r>
            <a:r>
              <a:rPr lang="fr-FR" sz="2800" b="1" i="1" dirty="0"/>
              <a:t>judiciariser des cas emblématiques de déloyauté  </a:t>
            </a:r>
            <a:r>
              <a:rPr lang="fr-FR" sz="2800" i="1" dirty="0"/>
              <a:t>(1.4.2.6.8.)</a:t>
            </a:r>
          </a:p>
          <a:p>
            <a:pPr marL="914400" lvl="1" indent="-457200">
              <a:buFont typeface="Arial" panose="020B0604020202020204" pitchFamily="34" charset="0"/>
              <a:buChar char="•"/>
            </a:pPr>
            <a:r>
              <a:rPr lang="fr-FR" sz="2800" b="1" i="0" u="sng" dirty="0"/>
              <a:t>donner voix au chapitre aux travailleurs  sur les décisions stratégiques des entreprises et des administrations : </a:t>
            </a:r>
            <a:r>
              <a:rPr lang="fr-FR" sz="2800" i="1" dirty="0"/>
              <a:t>via une </a:t>
            </a:r>
            <a:r>
              <a:rPr lang="fr-FR" sz="2800" b="1" i="1" dirty="0"/>
              <a:t>gouvernance partagée, un dialogue social renforcé et un dialogue professionnel développé </a:t>
            </a:r>
            <a:r>
              <a:rPr lang="fr-FR" sz="2800" i="1" dirty="0"/>
              <a:t>(1.4.3.1.1.)</a:t>
            </a:r>
          </a:p>
        </p:txBody>
      </p:sp>
      <p:sp>
        <p:nvSpPr>
          <p:cNvPr id="4" name="Espace réservé du numéro de diapositive 3">
            <a:extLst>
              <a:ext uri="{FF2B5EF4-FFF2-40B4-BE49-F238E27FC236}">
                <a16:creationId xmlns:a16="http://schemas.microsoft.com/office/drawing/2014/main" id="{7CFD850C-138C-F783-AD50-AF451574C678}"/>
              </a:ext>
            </a:extLst>
          </p:cNvPr>
          <p:cNvSpPr>
            <a:spLocks noGrp="1"/>
          </p:cNvSpPr>
          <p:nvPr>
            <p:ph type="sldNum" sz="quarter" idx="5"/>
          </p:nvPr>
        </p:nvSpPr>
        <p:spPr/>
        <p:txBody>
          <a:bodyPr/>
          <a:lstStyle/>
          <a:p>
            <a:fld id="{77EAE062-6858-4042-8BB3-A4E16169058D}" type="slidenum">
              <a:rPr lang="fr-FR" smtClean="0"/>
              <a:t>15</a:t>
            </a:fld>
            <a:endParaRPr lang="fr-FR"/>
          </a:p>
        </p:txBody>
      </p:sp>
    </p:spTree>
    <p:extLst>
      <p:ext uri="{BB962C8B-B14F-4D97-AF65-F5344CB8AC3E}">
        <p14:creationId xmlns:p14="http://schemas.microsoft.com/office/powerpoint/2010/main" val="606924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AF4A7-E47B-29A7-2A81-129817F5E68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5DE69A8-2298-7669-133E-DC69CB2F29B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00A9F37-A206-418E-35D0-3E061C4251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Aptos" panose="02110004020202020204"/>
                <a:ea typeface="+mn-ea"/>
                <a:cs typeface="+mn-cs"/>
              </a:rPr>
              <a:t>Dans ce bloc, 3 parties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171450" indent="-171450">
              <a:buFont typeface="Arial" panose="020B0604020202020204" pitchFamily="34" charset="0"/>
              <a:buChar char="•"/>
            </a:pPr>
            <a:r>
              <a:rPr lang="fr-FR" u="sng" dirty="0"/>
              <a:t>Garantir les libertés et droits fondamentaux de tous et toutes </a:t>
            </a:r>
            <a:r>
              <a:rPr lang="fr-FR" dirty="0"/>
              <a:t>: </a:t>
            </a:r>
          </a:p>
          <a:p>
            <a:pPr marL="628650" lvl="1" indent="-171450">
              <a:buFont typeface="Arial" panose="020B0604020202020204" pitchFamily="34" charset="0"/>
              <a:buChar char="•"/>
            </a:pPr>
            <a:r>
              <a:rPr lang="fr-FR" sz="1200" b="1" u="sng" kern="100" dirty="0">
                <a:effectLst/>
                <a:latin typeface="Arial" panose="020B0604020202020204" pitchFamily="34" charset="0"/>
                <a:cs typeface="Arial" panose="020B0604020202020204" pitchFamily="34" charset="0"/>
              </a:rPr>
              <a:t>Protéger l’Etat de droit </a:t>
            </a:r>
            <a:r>
              <a:rPr lang="fr-FR" sz="1200" kern="100" dirty="0">
                <a:effectLst/>
                <a:latin typeface="Arial" panose="020B0604020202020204" pitchFamily="34" charset="0"/>
                <a:cs typeface="Arial" panose="020B0604020202020204" pitchFamily="34" charset="0"/>
              </a:rPr>
              <a:t>: </a:t>
            </a:r>
            <a:r>
              <a:rPr lang="fr-FR" sz="1200" i="1" kern="100" dirty="0">
                <a:effectLst/>
                <a:latin typeface="Arial" panose="020B0604020202020204" pitchFamily="34" charset="0"/>
                <a:cs typeface="Arial" panose="020B0604020202020204" pitchFamily="34" charset="0"/>
              </a:rPr>
              <a:t>appeler à renforcer les garanties constitutionnelles afin de se prémunir contre toute dérive d’un pouvoir autoritaire (2.1.1.1.5.)</a:t>
            </a:r>
          </a:p>
          <a:p>
            <a:pPr marL="628650" lvl="1" indent="-171450">
              <a:buFont typeface="Arial" panose="020B0604020202020204" pitchFamily="34" charset="0"/>
              <a:buChar char="•"/>
            </a:pPr>
            <a:r>
              <a:rPr lang="fr-FR" b="1" u="sng" dirty="0"/>
              <a:t>Garantir les libertés fondamentales individuelles et collectives </a:t>
            </a:r>
            <a:r>
              <a:rPr lang="fr-FR" b="0" u="none" dirty="0"/>
              <a:t>: liberté d’expression, liberté syndicale et droit de grève et liberté associative</a:t>
            </a:r>
          </a:p>
          <a:p>
            <a:pPr marL="628650" lvl="1" indent="-171450">
              <a:buFont typeface="Arial" panose="020B0604020202020204" pitchFamily="34" charset="0"/>
              <a:buChar char="•"/>
            </a:pPr>
            <a:r>
              <a:rPr lang="fr-FR" b="1" u="sng" dirty="0"/>
              <a:t>Défendre la laïcité et lutter contre le racisme, comme l’antisémitisme et l’islamophobie</a:t>
            </a:r>
          </a:p>
          <a:p>
            <a:pPr marL="628650" lvl="1" indent="-171450">
              <a:buFont typeface="Arial" panose="020B0604020202020204" pitchFamily="34" charset="0"/>
              <a:buChar char="•"/>
            </a:pPr>
            <a:r>
              <a:rPr lang="fr-FR" b="1" u="sng" dirty="0"/>
              <a:t>Résister face aux idées d’extrême droite </a:t>
            </a:r>
            <a:r>
              <a:rPr lang="fr-FR" b="0" u="none" dirty="0"/>
              <a:t>: </a:t>
            </a:r>
            <a:r>
              <a:rPr lang="fr-FR" b="0" i="1" u="none" dirty="0"/>
              <a:t>ouvrir et élargir le réseau des Sentinelles de la démocratie pour décupler son action (2.1.4.4.) ; renforcer notre engagement au sein du Pacte du pouvoir de vivre et travailler à nouer de nouvelles alliances avec des acteurs associatifs (2.1.4.6) ; à chaque élection, interpeller les </a:t>
            </a:r>
            <a:r>
              <a:rPr lang="fr-FR" b="0" i="1" u="none" dirty="0" err="1"/>
              <a:t>élu·es</a:t>
            </a:r>
            <a:r>
              <a:rPr lang="fr-FR" b="0" i="1" u="none" dirty="0"/>
              <a:t> et candidates et candidats afin qu’ils s’engagent publiquement contre les idées d’extrême droite et refusent toute alliance en campagne, et une fois élus, avec des représentants de l’extrême droite (2.1.4.7.)</a:t>
            </a:r>
          </a:p>
          <a:p>
            <a:pPr marL="628650" lvl="1" indent="-171450">
              <a:buFont typeface="Arial" panose="020B0604020202020204" pitchFamily="34" charset="0"/>
              <a:buChar char="•"/>
            </a:pPr>
            <a:r>
              <a:rPr lang="fr-FR" b="1" i="0" u="sng" dirty="0"/>
              <a:t>Garantir l’égal accès aux droits (droits des femmes, des personnes immigrées, droit à une enfance protégée, droit à l’emploi et conditions de vie dignes, accès aux soins, au logement) : </a:t>
            </a:r>
            <a:r>
              <a:rPr lang="fr-FR" b="0" i="1" u="none" dirty="0"/>
              <a:t>réaffirmer notre attachement à l’universalité des droits fondamentaux et marquer notre opposition à toute forme de préférence nationale dans l’accès aux droits (2.1.5.0.) </a:t>
            </a:r>
          </a:p>
          <a:p>
            <a:pPr marL="628650" lvl="1" indent="-171450">
              <a:buFont typeface="Arial" panose="020B0604020202020204" pitchFamily="34" charset="0"/>
              <a:buChar char="•"/>
            </a:pPr>
            <a:r>
              <a:rPr lang="fr-FR" b="1" i="0" u="sng" dirty="0"/>
              <a:t>S’informer, s’ouvrir, apprendre : au fondement de la démocratie </a:t>
            </a:r>
            <a:r>
              <a:rPr lang="fr-FR" b="1" i="0" u="none" dirty="0"/>
              <a:t>: </a:t>
            </a:r>
          </a:p>
          <a:p>
            <a:pPr marL="1085850" lvl="2" indent="-171450">
              <a:buFont typeface="Arial" panose="020B0604020202020204" pitchFamily="34" charset="0"/>
              <a:buChar char="•"/>
            </a:pPr>
            <a:r>
              <a:rPr lang="fr-FR" b="0" i="1" u="none" dirty="0"/>
              <a:t>Appeler à renforcer l’éducation aux médias et à l’information, à tout âge (2.1.6.1.4.) ; </a:t>
            </a:r>
          </a:p>
          <a:p>
            <a:pPr marL="1085850" lvl="2" indent="-171450">
              <a:buFont typeface="Arial" panose="020B0604020202020204" pitchFamily="34" charset="0"/>
              <a:buChar char="•"/>
            </a:pPr>
            <a:r>
              <a:rPr lang="fr-FR" b="0" i="1" u="none" dirty="0"/>
              <a:t>Rendre effectif le droit à la culture (2.1.6.2.1.)</a:t>
            </a:r>
          </a:p>
          <a:p>
            <a:pPr marL="1085850" lvl="2" indent="-171450">
              <a:buFont typeface="Arial" panose="020B0604020202020204" pitchFamily="34" charset="0"/>
              <a:buChar char="•"/>
            </a:pPr>
            <a:r>
              <a:rPr lang="fr-FR" b="0" i="1" u="none" dirty="0"/>
              <a:t>Proposer l’organisation d’une convention citoyenne sur l’éducation que nous voulons pour l’avenir de la nation, qui devra traiter également de l’enseignement supérieur et la recherche (2.1.6.3.3.)</a:t>
            </a:r>
          </a:p>
          <a:p>
            <a:pPr marL="914400" lvl="2" indent="0">
              <a:buFont typeface="Arial" panose="020B0604020202020204" pitchFamily="34" charset="0"/>
              <a:buNone/>
            </a:pPr>
            <a:endParaRPr lang="fr-FR" b="0" i="1" u="none" dirty="0"/>
          </a:p>
          <a:p>
            <a:pPr marL="171450" indent="-171450">
              <a:buFont typeface="Arial" panose="020B0604020202020204" pitchFamily="34" charset="0"/>
              <a:buChar char="•"/>
            </a:pPr>
            <a:r>
              <a:rPr lang="fr-FR" u="sng" dirty="0"/>
              <a:t>Construire un nouveau pacte démocratique </a:t>
            </a:r>
            <a:r>
              <a:rPr lang="fr-FR" dirty="0"/>
              <a:t>: grâce à plus de démocratie sociale mais aussi, environnementale et économique. Cela est complémentaire et articulé avec la démocratie politique. </a:t>
            </a:r>
          </a:p>
          <a:p>
            <a:pPr marL="628650" lvl="1" indent="-171450">
              <a:buFont typeface="Arial" panose="020B0604020202020204" pitchFamily="34" charset="0"/>
              <a:buChar char="•"/>
            </a:pPr>
            <a:r>
              <a:rPr lang="fr-FR" b="1" u="sng" dirty="0"/>
              <a:t>Renforcer la démocratie sociale </a:t>
            </a:r>
            <a:r>
              <a:rPr lang="fr-FR" dirty="0"/>
              <a:t>: renforcement du paritarisme, aux différents niveaux (institutionnel, national branches et territoires). </a:t>
            </a:r>
          </a:p>
          <a:p>
            <a:pPr marL="628650" lvl="1" indent="-171450">
              <a:buFont typeface="Arial" panose="020B0604020202020204" pitchFamily="34" charset="0"/>
              <a:buChar char="•"/>
            </a:pPr>
            <a:r>
              <a:rPr lang="fr-FR" b="1" u="sng" dirty="0"/>
              <a:t>Renouveler nos institutions et les pratiques politiques </a:t>
            </a:r>
            <a:r>
              <a:rPr lang="fr-FR" dirty="0"/>
              <a:t>par l’interpellation des responsables politiques (2.2.2.3.), </a:t>
            </a:r>
            <a:r>
              <a:rPr lang="fr-FR" b="1" i="1" dirty="0"/>
              <a:t>une co-construction élargie des lois et des politiques publiques avec les parties prenantes et la société civile</a:t>
            </a:r>
            <a:r>
              <a:rPr lang="fr-FR" i="1" dirty="0"/>
              <a:t> (2.2.2.5.) un </a:t>
            </a:r>
            <a:r>
              <a:rPr lang="fr-FR" b="1" i="1" dirty="0"/>
              <a:t>rééquilibrage de nos institutions </a:t>
            </a:r>
            <a:r>
              <a:rPr lang="fr-FR" i="1" dirty="0"/>
              <a:t>(2.2.2.6.)</a:t>
            </a:r>
          </a:p>
          <a:p>
            <a:pPr marL="628650" lvl="1" indent="-171450">
              <a:buFont typeface="Arial" panose="020B0604020202020204" pitchFamily="34" charset="0"/>
              <a:buChar char="•"/>
            </a:pPr>
            <a:r>
              <a:rPr lang="fr-FR" b="1" i="0" u="sng" dirty="0"/>
              <a:t>Pl</a:t>
            </a:r>
            <a:r>
              <a:rPr lang="fr-FR" b="1" u="sng" dirty="0"/>
              <a:t>acer les citoyens au cœur de ce pacte </a:t>
            </a:r>
            <a:r>
              <a:rPr lang="fr-FR" dirty="0"/>
              <a:t>en renforçant la participation citoyenne : </a:t>
            </a:r>
            <a:r>
              <a:rPr lang="fr-FR" b="1" i="1" dirty="0"/>
              <a:t>abaissement du droit de vote à 16 ans </a:t>
            </a:r>
            <a:r>
              <a:rPr lang="fr-FR" i="1" dirty="0"/>
              <a:t>(2.2.3.2.1.) et </a:t>
            </a:r>
            <a:r>
              <a:rPr lang="fr-FR" b="1" i="1" dirty="0"/>
              <a:t>extension du droit de vote des étrangères et étrangers aux élections locales </a:t>
            </a:r>
            <a:r>
              <a:rPr lang="fr-FR" i="1" dirty="0"/>
              <a:t>en France (2.2.3.2.4.)</a:t>
            </a:r>
          </a:p>
          <a:p>
            <a:pPr marL="628650" lvl="1" indent="-171450">
              <a:buFont typeface="Arial" panose="020B0604020202020204" pitchFamily="34" charset="0"/>
              <a:buChar char="•"/>
            </a:pPr>
            <a:r>
              <a:rPr lang="fr-FR" b="1" i="0" u="sng" dirty="0"/>
              <a:t>Conquérir la démocratie économique </a:t>
            </a:r>
            <a:r>
              <a:rPr lang="fr-FR" dirty="0"/>
              <a:t>à tous les niveaux </a:t>
            </a:r>
            <a:r>
              <a:rPr lang="fr-FR" dirty="0">
                <a:sym typeface="Wingdings" panose="05000000000000000000" pitchFamily="2" charset="2"/>
              </a:rPr>
              <a:t></a:t>
            </a:r>
            <a:r>
              <a:rPr lang="fr-FR" dirty="0"/>
              <a:t> ne pas laisser le monopole de l’expertise aux organisations patronales et à l’Etat </a:t>
            </a:r>
            <a:r>
              <a:rPr lang="fr-FR" sz="1200" b="0" kern="1200" dirty="0">
                <a:solidFill>
                  <a:schemeClr val="tx1"/>
                </a:solidFill>
                <a:effectLst/>
                <a:latin typeface="+mn-lt"/>
                <a:ea typeface="+mn-ea"/>
                <a:cs typeface="+mn-cs"/>
              </a:rPr>
              <a:t>(2.2.4.1.2.)</a:t>
            </a:r>
            <a:endParaRPr lang="fr-FR" b="0" dirty="0"/>
          </a:p>
          <a:p>
            <a:pPr marL="0" indent="0">
              <a:buFontTx/>
              <a:buNone/>
            </a:pPr>
            <a:endParaRPr lang="fr-FR" dirty="0"/>
          </a:p>
          <a:p>
            <a:pPr marL="171450" indent="-171450">
              <a:buFont typeface="Arial" panose="020B0604020202020204" pitchFamily="34" charset="0"/>
              <a:buChar char="•"/>
            </a:pPr>
            <a:r>
              <a:rPr lang="fr-FR" u="sng" dirty="0"/>
              <a:t>Refonder notre pacte social pour plus de solidarité et de fraternité</a:t>
            </a:r>
            <a:r>
              <a:rPr lang="fr-FR" dirty="0"/>
              <a:t>, </a:t>
            </a:r>
          </a:p>
          <a:p>
            <a:pPr marL="628650" lvl="1" indent="-171450">
              <a:buFont typeface="Arial" panose="020B0604020202020204" pitchFamily="34" charset="0"/>
              <a:buChar char="•"/>
            </a:pPr>
            <a:r>
              <a:rPr lang="fr-FR" b="1" u="sng" dirty="0"/>
              <a:t>Consolider et renouveler un modèle de protection sociale solidaire :  </a:t>
            </a:r>
            <a:r>
              <a:rPr lang="fr-FR" sz="1200" b="1" i="1" kern="100" dirty="0">
                <a:solidFill>
                  <a:srgbClr val="000000"/>
                </a:solidFill>
                <a:effectLst/>
                <a:latin typeface="Arial" panose="020B0604020202020204" pitchFamily="34" charset="0"/>
                <a:ea typeface="Arial" panose="020B0604020202020204" pitchFamily="34" charset="0"/>
                <a:cs typeface="Arial" panose="020B0604020202020204" pitchFamily="34" charset="0"/>
              </a:rPr>
              <a:t>création d’une branche « Conditions de vie et transition (écologique) » </a:t>
            </a:r>
            <a:r>
              <a:rPr lang="fr-FR" sz="1200" b="0" i="1" kern="100" dirty="0">
                <a:solidFill>
                  <a:srgbClr val="000000"/>
                </a:solidFill>
                <a:effectLst/>
                <a:latin typeface="Arial" panose="020B0604020202020204" pitchFamily="34" charset="0"/>
                <a:ea typeface="Arial" panose="020B0604020202020204" pitchFamily="34" charset="0"/>
                <a:cs typeface="Arial" panose="020B0604020202020204" pitchFamily="34" charset="0"/>
              </a:rPr>
              <a:t>(2.3.1.2.3.)</a:t>
            </a:r>
            <a:endParaRPr lang="fr-FR" sz="1200" b="0" i="1" u="none" kern="100" dirty="0">
              <a:solidFill>
                <a:srgbClr val="000000"/>
              </a:solidFill>
              <a:effectLst/>
              <a:latin typeface="Aptos" panose="020B00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FR" b="1" u="sng" dirty="0"/>
              <a:t>Services publics : transformer les promesses en réalité : </a:t>
            </a:r>
            <a:r>
              <a:rPr lang="fr-FR" sz="1200" b="1"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stratégie d’investissements de long terme </a:t>
            </a:r>
            <a:r>
              <a:rPr lang="fr-FR" sz="120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pour les services publics, pour mieux anticiper leur évolution face aux grandes mutations, comme le changement </a:t>
            </a:r>
            <a:r>
              <a:rPr lang="fr-FR" sz="1200" b="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climatique (2.3.2.9.)</a:t>
            </a:r>
          </a:p>
          <a:p>
            <a:pPr marL="628650" lvl="1" indent="-171450">
              <a:buFont typeface="Arial" panose="020B0604020202020204" pitchFamily="34" charset="0"/>
              <a:buChar char="•"/>
            </a:pPr>
            <a:r>
              <a:rPr lang="fr-FR" sz="1200" b="1" i="0" u="sng" kern="100" dirty="0">
                <a:effectLst/>
                <a:latin typeface="Aptos" panose="020B0004020202020204" pitchFamily="34" charset="0"/>
                <a:ea typeface="Arial" panose="020B0604020202020204" pitchFamily="34" charset="0"/>
                <a:cs typeface="Arial" panose="020B0604020202020204" pitchFamily="34" charset="0"/>
              </a:rPr>
              <a:t>Réformer la fiscalité </a:t>
            </a:r>
            <a:r>
              <a:rPr lang="fr-FR" sz="1200" b="1" i="0" u="none" kern="100" dirty="0">
                <a:effectLst/>
                <a:latin typeface="Aptos" panose="020B0004020202020204" pitchFamily="34" charset="0"/>
                <a:ea typeface="Arial" panose="020B0604020202020204" pitchFamily="34" charset="0"/>
                <a:cs typeface="Arial" panose="020B0604020202020204" pitchFamily="34" charset="0"/>
              </a:rPr>
              <a:t>: </a:t>
            </a:r>
            <a:r>
              <a:rPr lang="fr-FR" sz="1200" b="0" i="1" u="none" kern="100" dirty="0">
                <a:effectLst/>
                <a:latin typeface="Arial" panose="020B0604020202020204" pitchFamily="34" charset="0"/>
                <a:ea typeface="Arial" panose="020B0604020202020204" pitchFamily="34" charset="0"/>
                <a:cs typeface="Arial" panose="020B0604020202020204" pitchFamily="34" charset="0"/>
              </a:rPr>
              <a:t>r</a:t>
            </a:r>
            <a:r>
              <a:rPr lang="fr-FR" sz="1200" i="1" u="none" kern="100" dirty="0">
                <a:effectLst/>
                <a:latin typeface="Arial" panose="020B0604020202020204" pitchFamily="34" charset="0"/>
                <a:ea typeface="Aptos" panose="020B0004020202020204" pitchFamily="34" charset="0"/>
                <a:cs typeface="Arial" panose="020B0604020202020204" pitchFamily="34" charset="0"/>
              </a:rPr>
              <a:t>emplacer </a:t>
            </a:r>
            <a:r>
              <a:rPr lang="fr-FR" sz="1200" i="1" kern="100" dirty="0">
                <a:effectLst/>
                <a:latin typeface="Arial" panose="020B0604020202020204" pitchFamily="34" charset="0"/>
                <a:ea typeface="Aptos" panose="020B0004020202020204" pitchFamily="34" charset="0"/>
                <a:cs typeface="Arial" panose="020B0604020202020204" pitchFamily="34" charset="0"/>
              </a:rPr>
              <a:t>le </a:t>
            </a:r>
            <a:r>
              <a:rPr lang="fr-FR" sz="1200" b="1"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quotient familial de l’impôt sur le revenu par un forfait égalitaire par enfant</a:t>
            </a:r>
            <a:r>
              <a:rPr lang="fr-FR" sz="1200"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 et </a:t>
            </a:r>
            <a:r>
              <a:rPr lang="fr-FR" sz="1200" b="1"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de mettre</a:t>
            </a:r>
            <a:r>
              <a:rPr lang="fr-FR" sz="1200" b="1" i="1" kern="100" dirty="0">
                <a:effectLst/>
                <a:latin typeface="Arial" panose="020B0604020202020204" pitchFamily="34" charset="0"/>
                <a:ea typeface="Aptos" panose="020B0004020202020204" pitchFamily="34" charset="0"/>
                <a:cs typeface="Arial" panose="020B0604020202020204" pitchFamily="34" charset="0"/>
              </a:rPr>
              <a:t> fin au quotient conjugal de l’impôt sur le revenu</a:t>
            </a:r>
            <a:r>
              <a:rPr lang="fr-FR" sz="1200" i="1" kern="100" dirty="0">
                <a:effectLst/>
                <a:latin typeface="Arial" panose="020B0604020202020204" pitchFamily="34" charset="0"/>
                <a:ea typeface="Aptos" panose="020B0004020202020204" pitchFamily="34" charset="0"/>
                <a:cs typeface="Arial" panose="020B0604020202020204" pitchFamily="34" charset="0"/>
              </a:rPr>
              <a:t>, qui provoque une surtaxation, majoritairement, des femmes </a:t>
            </a:r>
            <a:r>
              <a:rPr lang="fr-FR" sz="1200" b="1" i="1" kern="100" dirty="0">
                <a:effectLst/>
                <a:latin typeface="Arial" panose="020B0604020202020204" pitchFamily="34" charset="0"/>
                <a:ea typeface="Aptos" panose="020B0004020202020204" pitchFamily="34" charset="0"/>
                <a:cs typeface="Arial" panose="020B0604020202020204" pitchFamily="34" charset="0"/>
              </a:rPr>
              <a:t>(2.3.3.2.3.)</a:t>
            </a:r>
            <a:endParaRPr lang="fr-FR" sz="1200" i="1" kern="100" dirty="0">
              <a:effectLst/>
              <a:latin typeface="Aptos" panose="020B0004020202020204" pitchFamily="34" charset="0"/>
              <a:ea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197C730C-2789-5723-52CD-38B6EAAA3590}"/>
              </a:ext>
            </a:extLst>
          </p:cNvPr>
          <p:cNvSpPr>
            <a:spLocks noGrp="1"/>
          </p:cNvSpPr>
          <p:nvPr>
            <p:ph type="sldNum" sz="quarter" idx="5"/>
          </p:nvPr>
        </p:nvSpPr>
        <p:spPr/>
        <p:txBody>
          <a:bodyPr/>
          <a:lstStyle/>
          <a:p>
            <a:fld id="{77EAE062-6858-4042-8BB3-A4E16169058D}" type="slidenum">
              <a:rPr lang="fr-FR" smtClean="0"/>
              <a:t>16</a:t>
            </a:fld>
            <a:endParaRPr lang="fr-FR"/>
          </a:p>
        </p:txBody>
      </p:sp>
    </p:spTree>
    <p:extLst>
      <p:ext uri="{BB962C8B-B14F-4D97-AF65-F5344CB8AC3E}">
        <p14:creationId xmlns:p14="http://schemas.microsoft.com/office/powerpoint/2010/main" val="3550244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1ACCC-3D3A-70E0-76A5-0591E1F1467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A42C91-0C90-6033-C669-F3977829005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1C88F8E-662D-FDE3-B4D9-063ACFA14DD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Aptos" panose="02110004020202020204"/>
                <a:ea typeface="+mn-ea"/>
                <a:cs typeface="+mn-cs"/>
              </a:rPr>
              <a:t>Dans ce bloc, 3 parties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171450" indent="-171450">
              <a:buFont typeface="Arial" panose="020B0604020202020204" pitchFamily="34" charset="0"/>
              <a:buChar char="•"/>
            </a:pPr>
            <a:r>
              <a:rPr lang="fr-FR" u="sng" dirty="0"/>
              <a:t>Garantir les libertés et droits fondamentaux de tous et toutes </a:t>
            </a:r>
            <a:r>
              <a:rPr lang="fr-FR" dirty="0"/>
              <a:t>: </a:t>
            </a:r>
            <a:r>
              <a:rPr lang="fr-FR" sz="1200" kern="100" dirty="0">
                <a:effectLst/>
                <a:latin typeface="Arial" panose="020B0604020202020204" pitchFamily="34" charset="0"/>
                <a:cs typeface="Arial" panose="020B0604020202020204" pitchFamily="34" charset="0"/>
              </a:rPr>
              <a:t>nous représentons l</a:t>
            </a:r>
            <a:r>
              <a:rPr lang="fr-FR" sz="1200" kern="100" dirty="0">
                <a:effectLst/>
                <a:latin typeface="Arial" panose="020B0604020202020204" pitchFamily="34" charset="0"/>
                <a:ea typeface="Aptos" panose="020B0004020202020204" pitchFamily="34" charset="0"/>
                <a:cs typeface="Arial" panose="020B0604020202020204" pitchFamily="34" charset="0"/>
              </a:rPr>
              <a:t>es travailleurs et les travailleuses qui sont avant tout des citoyennes et des citoyens, dotés de droits et de libertés, qu’il faut défendre. L’État de droit, garant de ces droits et libertés, doit être protégé. Nous combattons les idées d’extrême droite qui cherchent à restreindre ces droits et à affaiblir nos valeurs communes. Les conditions de vie ont un lien évident avec le travail, c'est pourquoi nous portons un projet de société et que nous ne pouvons restreindre notre action aux sujets sociaux. </a:t>
            </a:r>
          </a:p>
          <a:p>
            <a:pPr marL="628650" lvl="1" indent="-171450">
              <a:buFont typeface="Arial" panose="020B0604020202020204" pitchFamily="34" charset="0"/>
              <a:buChar char="•"/>
            </a:pPr>
            <a:r>
              <a:rPr lang="fr-FR" sz="1200" b="1" u="sng" kern="100" dirty="0">
                <a:effectLst/>
                <a:latin typeface="Arial" panose="020B0604020202020204" pitchFamily="34" charset="0"/>
                <a:cs typeface="Arial" panose="020B0604020202020204" pitchFamily="34" charset="0"/>
              </a:rPr>
              <a:t>Protéger l’Etat de droit </a:t>
            </a:r>
            <a:r>
              <a:rPr lang="fr-FR" sz="1200" kern="100" dirty="0">
                <a:effectLst/>
                <a:latin typeface="Arial" panose="020B0604020202020204" pitchFamily="34" charset="0"/>
                <a:cs typeface="Arial" panose="020B0604020202020204" pitchFamily="34" charset="0"/>
              </a:rPr>
              <a:t>: </a:t>
            </a:r>
            <a:r>
              <a:rPr lang="fr-FR" sz="1200" i="1" kern="100" dirty="0">
                <a:effectLst/>
                <a:latin typeface="Arial" panose="020B0604020202020204" pitchFamily="34" charset="0"/>
                <a:cs typeface="Arial" panose="020B0604020202020204" pitchFamily="34" charset="0"/>
              </a:rPr>
              <a:t>appeler à renforcer les garanties constitutionnelles afin de se prémunir contre toute dérive d’un pouvoir autoritaire (2.1.1.1.5.)</a:t>
            </a:r>
          </a:p>
          <a:p>
            <a:pPr marL="628650" lvl="1" indent="-171450">
              <a:buFont typeface="Arial" panose="020B0604020202020204" pitchFamily="34" charset="0"/>
              <a:buChar char="•"/>
            </a:pPr>
            <a:r>
              <a:rPr lang="fr-FR" b="1" u="sng" dirty="0"/>
              <a:t>Garantir les libertés fondamentales individuelles et collectives </a:t>
            </a:r>
            <a:r>
              <a:rPr lang="fr-FR" b="0" u="none" dirty="0"/>
              <a:t>: liberté d’expression, liberté syndicale et droit de grève et liberté associative</a:t>
            </a:r>
          </a:p>
          <a:p>
            <a:pPr marL="628650" lvl="1" indent="-171450">
              <a:buFont typeface="Arial" panose="020B0604020202020204" pitchFamily="34" charset="0"/>
              <a:buChar char="•"/>
            </a:pPr>
            <a:r>
              <a:rPr lang="fr-FR" b="1" u="sng" dirty="0"/>
              <a:t>Défendre la laïcité et lutter contre le racisme, comme l’antisémitisme et l’islamophobie</a:t>
            </a:r>
          </a:p>
          <a:p>
            <a:pPr marL="628650" lvl="1" indent="-171450">
              <a:buFont typeface="Arial" panose="020B0604020202020204" pitchFamily="34" charset="0"/>
              <a:buChar char="•"/>
            </a:pPr>
            <a:r>
              <a:rPr lang="fr-FR" b="1" u="sng" dirty="0"/>
              <a:t>Résister face aux idées d’extrême droite </a:t>
            </a:r>
            <a:r>
              <a:rPr lang="fr-FR" b="0" u="none" dirty="0"/>
              <a:t>: </a:t>
            </a:r>
            <a:r>
              <a:rPr lang="fr-FR" b="0" i="1" u="none" dirty="0"/>
              <a:t>ouvrir et élargir le réseau des Sentinelles de la démocratie pour décupler son action (2.1.4.4.) ; renforcer notre engagement au sein du Pacte du pouvoir de vivre et travailler à nouer de nouvelles alliances avec des acteurs associatifs (2.1.4.6) ; à chaque élection, interpeller les </a:t>
            </a:r>
            <a:r>
              <a:rPr lang="fr-FR" b="0" i="1" u="none" dirty="0" err="1"/>
              <a:t>élu·es</a:t>
            </a:r>
            <a:r>
              <a:rPr lang="fr-FR" b="0" i="1" u="none" dirty="0"/>
              <a:t> et candidates et candidats afin qu’ils s’engagent publiquement contre les idées d’extrême droite et refusent toute alliance en campagne, et une fois élus, avec des représentants de l’extrême droite (2.1.4.7.)</a:t>
            </a:r>
          </a:p>
          <a:p>
            <a:pPr marL="628650" lvl="1" indent="-171450">
              <a:buFont typeface="Arial" panose="020B0604020202020204" pitchFamily="34" charset="0"/>
              <a:buChar char="•"/>
            </a:pPr>
            <a:r>
              <a:rPr lang="fr-FR" b="1" i="0" u="sng" dirty="0"/>
              <a:t>Garantir l’égal accès aux droits (droits des femmes, des personnes immigrées, droit à une enfance protégée, droit à l’emploi et conditions de vie dignes, accès aux soins, au logement) : </a:t>
            </a:r>
            <a:r>
              <a:rPr lang="fr-FR" b="0" i="1" u="none" dirty="0"/>
              <a:t>réaffirmer notre attachement à l’universalité des droits fondamentaux et marquer notre opposition à toute forme de préférence nationale dans l’accès aux droits (2.1.5.0.) </a:t>
            </a:r>
          </a:p>
          <a:p>
            <a:pPr marL="628650" lvl="1" indent="-171450">
              <a:buFont typeface="Arial" panose="020B0604020202020204" pitchFamily="34" charset="0"/>
              <a:buChar char="•"/>
            </a:pPr>
            <a:r>
              <a:rPr lang="fr-FR" b="1" i="0" u="sng" dirty="0"/>
              <a:t>S’informer, s’ouvrir, apprendre : au fondement de la démocratie </a:t>
            </a:r>
            <a:r>
              <a:rPr lang="fr-FR" b="1" i="0" u="none" dirty="0"/>
              <a:t>: </a:t>
            </a:r>
          </a:p>
          <a:p>
            <a:pPr marL="1085850" lvl="2" indent="-171450">
              <a:buFont typeface="Arial" panose="020B0604020202020204" pitchFamily="34" charset="0"/>
              <a:buChar char="•"/>
            </a:pPr>
            <a:r>
              <a:rPr lang="fr-FR" b="0" i="1" u="none" dirty="0"/>
              <a:t>Appeler à renforcer l’éducation aux médias et à l’information, à tout âge (2.1.6.1.4.) ; </a:t>
            </a:r>
          </a:p>
          <a:p>
            <a:pPr marL="1085850" lvl="2" indent="-171450">
              <a:buFont typeface="Arial" panose="020B0604020202020204" pitchFamily="34" charset="0"/>
              <a:buChar char="•"/>
            </a:pPr>
            <a:r>
              <a:rPr lang="fr-FR" b="0" i="1" u="none" dirty="0"/>
              <a:t>Rendre effectif le droit à la culture (2.1.6.2.1.)</a:t>
            </a:r>
          </a:p>
          <a:p>
            <a:pPr marL="1085850" lvl="2" indent="-171450">
              <a:buFont typeface="Arial" panose="020B0604020202020204" pitchFamily="34" charset="0"/>
              <a:buChar char="•"/>
            </a:pPr>
            <a:r>
              <a:rPr lang="fr-FR" b="0" i="1" u="none" dirty="0"/>
              <a:t>Proposer l’organisation d’une convention citoyenne sur l’éducation que nous voulons pour l’avenir de la nation, qui devra traiter également de l’enseignement supérieur et la recherche (2.1.6.3.3.)</a:t>
            </a:r>
          </a:p>
          <a:p>
            <a:pPr marL="914400" lvl="2" indent="0">
              <a:buFont typeface="Arial" panose="020B0604020202020204" pitchFamily="34" charset="0"/>
              <a:buNone/>
            </a:pPr>
            <a:endParaRPr lang="fr-FR" b="0" i="1" u="none" dirty="0"/>
          </a:p>
          <a:p>
            <a:pPr marL="171450" indent="-171450">
              <a:buFont typeface="Arial" panose="020B0604020202020204" pitchFamily="34" charset="0"/>
              <a:buChar char="•"/>
            </a:pPr>
            <a:r>
              <a:rPr lang="fr-FR" u="sng" dirty="0"/>
              <a:t>Construire un nouveau pacte démocratique </a:t>
            </a:r>
            <a:r>
              <a:rPr lang="fr-FR" dirty="0"/>
              <a:t>: ce pacte passe par plus de démocratie sociale mais aussi, environnementale et économique. Cela est complémentaire et articulé avec la démocratie politique. </a:t>
            </a:r>
          </a:p>
          <a:p>
            <a:pPr marL="628650" lvl="1" indent="-171450">
              <a:buFont typeface="Arial" panose="020B0604020202020204" pitchFamily="34" charset="0"/>
              <a:buChar char="•"/>
            </a:pPr>
            <a:r>
              <a:rPr lang="fr-FR" b="1" u="sng" dirty="0"/>
              <a:t>Renforcer la démocratie sociale </a:t>
            </a:r>
            <a:r>
              <a:rPr lang="fr-FR" dirty="0"/>
              <a:t>passe par le renforcement du paritarisme, aux différents niveaux (institutionnel, national branches et territoires). </a:t>
            </a:r>
          </a:p>
          <a:p>
            <a:pPr marL="628650" lvl="1" indent="-171450">
              <a:buFont typeface="Arial" panose="020B0604020202020204" pitchFamily="34" charset="0"/>
              <a:buChar char="•"/>
            </a:pPr>
            <a:r>
              <a:rPr lang="fr-FR" b="1" u="sng" dirty="0"/>
              <a:t>Renouveler nos institutions et les pratiques politiques </a:t>
            </a:r>
            <a:r>
              <a:rPr lang="fr-FR" dirty="0"/>
              <a:t>par l’interpellation des responsables politiques (2.2.2.3.), Nous souhaitons </a:t>
            </a:r>
            <a:r>
              <a:rPr lang="fr-FR" i="1" dirty="0"/>
              <a:t>appeler à </a:t>
            </a:r>
            <a:r>
              <a:rPr lang="fr-FR" b="1" i="1" dirty="0"/>
              <a:t>une co-construction élargie des lois et des politiques publiques avec les parties prenantes et la société civile</a:t>
            </a:r>
            <a:r>
              <a:rPr lang="fr-FR" i="1" dirty="0"/>
              <a:t> (2.2.2.5.) et procéder à un </a:t>
            </a:r>
            <a:r>
              <a:rPr lang="fr-FR" b="1" i="1" dirty="0"/>
              <a:t>rééquilibrage de nos institutions </a:t>
            </a:r>
            <a:r>
              <a:rPr lang="fr-FR" i="1" dirty="0"/>
              <a:t>pour encourager une pratique du pouvoir plus respectueuse des contre-pouvoirs et plus propice à la construction démocratique (2.2.2.6.)</a:t>
            </a:r>
          </a:p>
          <a:p>
            <a:pPr marL="628650" lvl="1" indent="-171450">
              <a:buFont typeface="Arial" panose="020B0604020202020204" pitchFamily="34" charset="0"/>
              <a:buChar char="•"/>
            </a:pPr>
            <a:r>
              <a:rPr lang="fr-FR" b="1" i="0" u="sng" dirty="0"/>
              <a:t>Pl</a:t>
            </a:r>
            <a:r>
              <a:rPr lang="fr-FR" b="1" u="sng" dirty="0"/>
              <a:t>acer les citoyens au cœur de ce pacte </a:t>
            </a:r>
            <a:r>
              <a:rPr lang="fr-FR" dirty="0"/>
              <a:t>en renforçant la participation citoyenne : nous revendiquons </a:t>
            </a:r>
            <a:r>
              <a:rPr lang="fr-FR" b="1" i="1" dirty="0"/>
              <a:t>l’abaissement du droit de vote à 16 ans</a:t>
            </a:r>
            <a:r>
              <a:rPr lang="fr-FR" i="1" dirty="0"/>
              <a:t>, en s’appuyant sur un parcours citoyen renforcé tout au long de la scolarité (2.2.3.2.1.) et </a:t>
            </a:r>
            <a:r>
              <a:rPr lang="fr-FR" b="1" i="1" dirty="0"/>
              <a:t>l’extension du droit de vote des étrangères et étrangers aux élections locales </a:t>
            </a:r>
            <a:r>
              <a:rPr lang="fr-FR" i="1" dirty="0"/>
              <a:t>en France (2.2.3.2.4.)</a:t>
            </a:r>
          </a:p>
          <a:p>
            <a:pPr marL="628650" lvl="1" indent="-171450">
              <a:buFont typeface="Arial" panose="020B0604020202020204" pitchFamily="34" charset="0"/>
              <a:buChar char="•"/>
            </a:pPr>
            <a:r>
              <a:rPr lang="fr-FR" b="1" i="0" u="sng" dirty="0"/>
              <a:t>Conquérir la démocratie économique </a:t>
            </a:r>
            <a:r>
              <a:rPr lang="fr-FR" dirty="0"/>
              <a:t>à tous les niveaux càd ne pas laisser le monopole de l’expertise aux organisations patronales et à l’Etat </a:t>
            </a:r>
            <a:r>
              <a:rPr lang="fr-FR" sz="1200" b="0" kern="1200" dirty="0">
                <a:solidFill>
                  <a:schemeClr val="tx1"/>
                </a:solidFill>
                <a:effectLst/>
                <a:latin typeface="+mn-lt"/>
                <a:ea typeface="+mn-ea"/>
                <a:cs typeface="+mn-cs"/>
              </a:rPr>
              <a:t>(2.2.4.1.2.)</a:t>
            </a:r>
            <a:endParaRPr lang="fr-FR" b="0" dirty="0"/>
          </a:p>
          <a:p>
            <a:pPr marL="0" indent="0">
              <a:buFontTx/>
              <a:buNone/>
            </a:pPr>
            <a:endParaRPr lang="fr-FR" dirty="0"/>
          </a:p>
          <a:p>
            <a:pPr marL="171450" indent="-171450">
              <a:buFont typeface="Arial" panose="020B0604020202020204" pitchFamily="34" charset="0"/>
              <a:buChar char="•"/>
            </a:pPr>
            <a:r>
              <a:rPr lang="fr-FR" u="sng" dirty="0"/>
              <a:t>Refonder notre pacte social pour plus de solidarité et de fraternité</a:t>
            </a:r>
            <a:r>
              <a:rPr lang="fr-FR" dirty="0"/>
              <a:t>, cela passe notamment par la consolidation de notre modèle de protection sociale, avec son adaptation au changement climatique, des services publics à disposition des citoyens et une fiscalité réformée</a:t>
            </a:r>
            <a:endParaRPr lang="fr-FR" b="0" u="none" dirty="0"/>
          </a:p>
          <a:p>
            <a:pPr marL="628650" lvl="1" indent="-171450">
              <a:buFont typeface="Arial" panose="020B0604020202020204" pitchFamily="34" charset="0"/>
              <a:buChar char="•"/>
            </a:pPr>
            <a:r>
              <a:rPr lang="fr-FR" b="1" u="sng" dirty="0"/>
              <a:t>Consolider et renouveler un modèle de protection sociale solidaire : </a:t>
            </a:r>
            <a:r>
              <a:rPr lang="fr-FR" sz="1200" b="0" i="1" u="sng" kern="100" dirty="0">
                <a:solidFill>
                  <a:srgbClr val="000000"/>
                </a:solidFill>
                <a:effectLst/>
                <a:latin typeface="Arial" panose="020B0604020202020204" pitchFamily="34" charset="0"/>
                <a:cs typeface="Arial" panose="020B0604020202020204" pitchFamily="34" charset="0"/>
              </a:rPr>
              <a:t>p</a:t>
            </a:r>
            <a:r>
              <a:rPr lang="fr-FR" sz="1200" b="0" i="1" kern="100" dirty="0">
                <a:solidFill>
                  <a:srgbClr val="000000"/>
                </a:solidFill>
                <a:effectLst/>
                <a:latin typeface="Arial" panose="020B0604020202020204" pitchFamily="34" charset="0"/>
                <a:ea typeface="Arial" panose="020B0604020202020204" pitchFamily="34" charset="0"/>
                <a:cs typeface="Arial" panose="020B0604020202020204" pitchFamily="34" charset="0"/>
              </a:rPr>
              <a:t>our garantir à l’ensemble de la population une Sécurité sociale renforcée et effective face au changement climatique et dans la transition écologique, revendiquer la </a:t>
            </a:r>
            <a:r>
              <a:rPr lang="fr-FR" sz="1200" b="1" i="1" kern="100" dirty="0">
                <a:solidFill>
                  <a:srgbClr val="000000"/>
                </a:solidFill>
                <a:effectLst/>
                <a:latin typeface="Arial" panose="020B0604020202020204" pitchFamily="34" charset="0"/>
                <a:ea typeface="Arial" panose="020B0604020202020204" pitchFamily="34" charset="0"/>
                <a:cs typeface="Arial" panose="020B0604020202020204" pitchFamily="34" charset="0"/>
              </a:rPr>
              <a:t>création d’une branche « Conditions de vie et transition » </a:t>
            </a:r>
            <a:r>
              <a:rPr lang="fr-FR" sz="1200" b="0" i="1" kern="100" dirty="0">
                <a:solidFill>
                  <a:srgbClr val="000000"/>
                </a:solidFill>
                <a:effectLst/>
                <a:latin typeface="Arial" panose="020B0604020202020204" pitchFamily="34" charset="0"/>
                <a:ea typeface="Arial" panose="020B0604020202020204" pitchFamily="34" charset="0"/>
                <a:cs typeface="Arial" panose="020B0604020202020204" pitchFamily="34" charset="0"/>
              </a:rPr>
              <a:t>(2.3.1.2.3.)</a:t>
            </a:r>
            <a:endParaRPr lang="fr-FR" sz="1200" b="0" i="1" u="none" kern="100" dirty="0">
              <a:solidFill>
                <a:srgbClr val="000000"/>
              </a:solidFill>
              <a:effectLst/>
              <a:latin typeface="Aptos" panose="020B00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FR" b="1" u="sng" dirty="0"/>
              <a:t>Services publics : transformer les promesses en réalité : </a:t>
            </a:r>
            <a:r>
              <a:rPr lang="fr-FR" sz="120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Revendiquer une </a:t>
            </a:r>
            <a:r>
              <a:rPr lang="fr-FR" sz="1200" b="1"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stratégie d’investissements de long terme </a:t>
            </a:r>
            <a:r>
              <a:rPr lang="fr-FR" sz="120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pour les services publics, pour mieux anticiper leur évolution face aux grandes mutations, comme le changement </a:t>
            </a:r>
            <a:r>
              <a:rPr lang="fr-FR" sz="1200" b="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climatique (2.3.2.9.)</a:t>
            </a:r>
          </a:p>
          <a:p>
            <a:pPr marL="628650" lvl="1" indent="-171450">
              <a:buFont typeface="Arial" panose="020B0604020202020204" pitchFamily="34" charset="0"/>
              <a:buChar char="•"/>
            </a:pPr>
            <a:r>
              <a:rPr lang="fr-FR" sz="1200" b="1" i="0" u="sng" kern="100" dirty="0">
                <a:effectLst/>
                <a:latin typeface="Aptos" panose="020B0004020202020204" pitchFamily="34" charset="0"/>
                <a:ea typeface="Arial" panose="020B0604020202020204" pitchFamily="34" charset="0"/>
                <a:cs typeface="Arial" panose="020B0604020202020204" pitchFamily="34" charset="0"/>
              </a:rPr>
              <a:t>Réformer la fiscalité </a:t>
            </a:r>
            <a:r>
              <a:rPr lang="fr-FR" sz="1200" b="1" i="0" u="none" kern="100" dirty="0">
                <a:effectLst/>
                <a:latin typeface="Aptos" panose="020B0004020202020204" pitchFamily="34" charset="0"/>
                <a:ea typeface="Arial" panose="020B0604020202020204" pitchFamily="34" charset="0"/>
                <a:cs typeface="Arial" panose="020B0604020202020204" pitchFamily="34" charset="0"/>
              </a:rPr>
              <a:t>: </a:t>
            </a:r>
            <a:r>
              <a:rPr lang="fr-FR" sz="1200" b="0" i="1" u="none" kern="100" dirty="0">
                <a:effectLst/>
                <a:latin typeface="Arial" panose="020B0604020202020204" pitchFamily="34" charset="0"/>
                <a:ea typeface="Arial" panose="020B0604020202020204" pitchFamily="34" charset="0"/>
                <a:cs typeface="Arial" panose="020B0604020202020204" pitchFamily="34" charset="0"/>
              </a:rPr>
              <a:t>r</a:t>
            </a:r>
            <a:r>
              <a:rPr lang="fr-FR" sz="1200" i="1" u="none" kern="100" dirty="0">
                <a:effectLst/>
                <a:latin typeface="Arial" panose="020B0604020202020204" pitchFamily="34" charset="0"/>
                <a:ea typeface="Aptos" panose="020B0004020202020204" pitchFamily="34" charset="0"/>
                <a:cs typeface="Arial" panose="020B0604020202020204" pitchFamily="34" charset="0"/>
              </a:rPr>
              <a:t>emplacer </a:t>
            </a:r>
            <a:r>
              <a:rPr lang="fr-FR" sz="1200" i="1" kern="100" dirty="0">
                <a:effectLst/>
                <a:latin typeface="Arial" panose="020B0604020202020204" pitchFamily="34" charset="0"/>
                <a:ea typeface="Aptos" panose="020B0004020202020204" pitchFamily="34" charset="0"/>
                <a:cs typeface="Arial" panose="020B0604020202020204" pitchFamily="34" charset="0"/>
              </a:rPr>
              <a:t>le </a:t>
            </a:r>
            <a:r>
              <a:rPr lang="fr-FR" sz="1200" b="1"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quotient familial de l’impôt sur le revenu par un forfait égalitaire par enfant</a:t>
            </a:r>
            <a:r>
              <a:rPr lang="fr-FR" sz="1200"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 et </a:t>
            </a:r>
            <a:r>
              <a:rPr lang="fr-FR" sz="1200" b="1" i="1" kern="100" dirty="0">
                <a:solidFill>
                  <a:srgbClr val="262626"/>
                </a:solidFill>
                <a:effectLst/>
                <a:latin typeface="Arial" panose="020B0604020202020204" pitchFamily="34" charset="0"/>
                <a:ea typeface="Arial" panose="020B0604020202020204" pitchFamily="34" charset="0"/>
                <a:cs typeface="Arial" panose="020B0604020202020204" pitchFamily="34" charset="0"/>
              </a:rPr>
              <a:t>de mettre</a:t>
            </a:r>
            <a:r>
              <a:rPr lang="fr-FR" sz="1200" b="1" i="1" kern="100" dirty="0">
                <a:effectLst/>
                <a:latin typeface="Arial" panose="020B0604020202020204" pitchFamily="34" charset="0"/>
                <a:ea typeface="Aptos" panose="020B0004020202020204" pitchFamily="34" charset="0"/>
                <a:cs typeface="Arial" panose="020B0604020202020204" pitchFamily="34" charset="0"/>
              </a:rPr>
              <a:t> fin au quotient conjugal de l’impôt sur le revenu</a:t>
            </a:r>
            <a:r>
              <a:rPr lang="fr-FR" sz="1200" i="1" kern="100" dirty="0">
                <a:effectLst/>
                <a:latin typeface="Arial" panose="020B0604020202020204" pitchFamily="34" charset="0"/>
                <a:ea typeface="Aptos" panose="020B0004020202020204" pitchFamily="34" charset="0"/>
                <a:cs typeface="Arial" panose="020B0604020202020204" pitchFamily="34" charset="0"/>
              </a:rPr>
              <a:t>, qui provoque une surtaxation, majoritairement, des femmes </a:t>
            </a:r>
            <a:r>
              <a:rPr lang="fr-FR" sz="1200" b="1" i="1" kern="100" dirty="0">
                <a:effectLst/>
                <a:latin typeface="Arial" panose="020B0604020202020204" pitchFamily="34" charset="0"/>
                <a:ea typeface="Aptos" panose="020B0004020202020204" pitchFamily="34" charset="0"/>
                <a:cs typeface="Arial" panose="020B0604020202020204" pitchFamily="34" charset="0"/>
              </a:rPr>
              <a:t>(2.3.3.2.3.)</a:t>
            </a:r>
            <a:endParaRPr lang="fr-FR" sz="1200" i="1" kern="100" dirty="0">
              <a:effectLst/>
              <a:latin typeface="Aptos" panose="020B0004020202020204" pitchFamily="34" charset="0"/>
              <a:ea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36EDDE7D-D70F-67BD-AE70-A4CE9512326E}"/>
              </a:ext>
            </a:extLst>
          </p:cNvPr>
          <p:cNvSpPr>
            <a:spLocks noGrp="1"/>
          </p:cNvSpPr>
          <p:nvPr>
            <p:ph type="sldNum" sz="quarter" idx="5"/>
          </p:nvPr>
        </p:nvSpPr>
        <p:spPr/>
        <p:txBody>
          <a:bodyPr/>
          <a:lstStyle/>
          <a:p>
            <a:fld id="{77EAE062-6858-4042-8BB3-A4E16169058D}" type="slidenum">
              <a:rPr lang="fr-FR" smtClean="0"/>
              <a:t>17</a:t>
            </a:fld>
            <a:endParaRPr lang="fr-FR"/>
          </a:p>
        </p:txBody>
      </p:sp>
    </p:spTree>
    <p:extLst>
      <p:ext uri="{BB962C8B-B14F-4D97-AF65-F5344CB8AC3E}">
        <p14:creationId xmlns:p14="http://schemas.microsoft.com/office/powerpoint/2010/main" val="1403242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7C73C-65B9-81EC-6AE6-44B45A0C01C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5ADFCBC-F2D9-A71E-A857-00318E25B31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F8874C6-AFEA-2A32-F13C-C53FC43E92A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063455F-23DE-8DDA-CAAD-EFF1ECE80511}"/>
              </a:ext>
            </a:extLst>
          </p:cNvPr>
          <p:cNvSpPr>
            <a:spLocks noGrp="1"/>
          </p:cNvSpPr>
          <p:nvPr>
            <p:ph type="sldNum" sz="quarter" idx="5"/>
          </p:nvPr>
        </p:nvSpPr>
        <p:spPr/>
        <p:txBody>
          <a:bodyPr/>
          <a:lstStyle/>
          <a:p>
            <a:fld id="{77EAE062-6858-4042-8BB3-A4E16169058D}" type="slidenum">
              <a:rPr lang="fr-FR" smtClean="0"/>
              <a:t>18</a:t>
            </a:fld>
            <a:endParaRPr lang="fr-FR"/>
          </a:p>
        </p:txBody>
      </p:sp>
    </p:spTree>
    <p:extLst>
      <p:ext uri="{BB962C8B-B14F-4D97-AF65-F5344CB8AC3E}">
        <p14:creationId xmlns:p14="http://schemas.microsoft.com/office/powerpoint/2010/main" val="1829117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B3405-8C84-F1F1-1A94-C748548A151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8BF09A0-79D1-5236-92A1-58D14818583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4277344-F77F-8425-6592-086599C2A3CC}"/>
              </a:ext>
            </a:extLst>
          </p:cNvPr>
          <p:cNvSpPr>
            <a:spLocks noGrp="1"/>
          </p:cNvSpPr>
          <p:nvPr>
            <p:ph type="body" idx="1"/>
          </p:nvPr>
        </p:nvSpPr>
        <p:spPr/>
        <p:txBody>
          <a:bodyPr/>
          <a:lstStyle/>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Présenté par la Secrétaire générale Marylise Léon (BN : instance dirigeante de la CFDT, 42 membres issus de cinq collèges - secrétaires nationales et nationaux, unions régionales, fédérations, Union des cadres et Union des retraités)</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RA : s’adresse en premier aux syndicats et UTR invités à s’exprimer et à l’adopter lors du congrès. </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Rédigé pour être accessible au plus grand nombre, sur le fond et sur la forme. Son objectif est d'être diffusé le plus largement possible aux adhérentes et adhérents. </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Pour celles et ceux qui veulent aller plus loin sur les sujets, une version davantage documentée  « En savoir + », est disponible en ligne.</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Il y a donc 3 temps : la diffusion au plus grand nombre, les réunions pour en débattre et déterminer son expression (le cas échéant) et le temps du congrès, en tribune et par le vote.  </a:t>
            </a:r>
          </a:p>
          <a:p>
            <a:endParaRPr lang="fr-FR" dirty="0"/>
          </a:p>
        </p:txBody>
      </p:sp>
      <p:sp>
        <p:nvSpPr>
          <p:cNvPr id="4" name="Espace réservé du numéro de diapositive 3">
            <a:extLst>
              <a:ext uri="{FF2B5EF4-FFF2-40B4-BE49-F238E27FC236}">
                <a16:creationId xmlns:a16="http://schemas.microsoft.com/office/drawing/2014/main" id="{FCC7760B-0074-C442-4C24-10C9ACC5B30E}"/>
              </a:ext>
            </a:extLst>
          </p:cNvPr>
          <p:cNvSpPr>
            <a:spLocks noGrp="1"/>
          </p:cNvSpPr>
          <p:nvPr>
            <p:ph type="sldNum" sz="quarter" idx="5"/>
          </p:nvPr>
        </p:nvSpPr>
        <p:spPr/>
        <p:txBody>
          <a:bodyPr/>
          <a:lstStyle/>
          <a:p>
            <a:fld id="{77EAE062-6858-4042-8BB3-A4E16169058D}" type="slidenum">
              <a:rPr lang="fr-FR" smtClean="0"/>
              <a:t>5</a:t>
            </a:fld>
            <a:endParaRPr lang="fr-FR"/>
          </a:p>
        </p:txBody>
      </p:sp>
    </p:spTree>
    <p:extLst>
      <p:ext uri="{BB962C8B-B14F-4D97-AF65-F5344CB8AC3E}">
        <p14:creationId xmlns:p14="http://schemas.microsoft.com/office/powerpoint/2010/main" val="311141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7F061-F0D7-345E-9A69-B24799A9A9E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8BA3C0A-D0F8-2787-D78B-257FAAD07F3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718AE5E-B2B4-6F45-7C23-54A1E92D8AD7}"/>
              </a:ext>
            </a:extLst>
          </p:cNvPr>
          <p:cNvSpPr>
            <a:spLocks noGrp="1"/>
          </p:cNvSpPr>
          <p:nvPr>
            <p:ph type="body" idx="1"/>
          </p:nvPr>
        </p:nvSpPr>
        <p:spPr/>
        <p:txBody>
          <a:bodyPr/>
          <a:lstStyle/>
          <a:p>
            <a:pPr marL="0" lvl="0" indent="0">
              <a:buFont typeface="Aptos" panose="020B0004020202020204" pitchFamily="34" charset="0"/>
              <a:buNone/>
            </a:pPr>
            <a:r>
              <a:rPr lang="fr-FR" sz="18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 Après l’avoir diffusé : il est essentiel d’organiser des espaces d’expression à tous les niveaux pour échanger, débattre entre adhérentes et adhérents sur ce qui a fonctionné ou non, ce qui a été perçu de l’action confédérale CFDT, apprécié ou critiqué. C’est utile politiquement, mais aussi pour construire son intervention et déterminer son vote au Congrès.</a:t>
            </a:r>
            <a:r>
              <a:rPr lang="fr-FR" sz="1800" dirty="0">
                <a:effectLst/>
                <a:latin typeface="Aptos" panose="020B0004020202020204" pitchFamily="34" charset="0"/>
                <a:ea typeface="Aptos" panose="020B0004020202020204" pitchFamily="34" charset="0"/>
                <a:cs typeface="Times New Roman" panose="02020603050405020304" pitchFamily="18" charset="0"/>
              </a:rPr>
              <a:t> </a:t>
            </a:r>
          </a:p>
          <a:p>
            <a:pPr marL="285750" lvl="0" indent="-285750">
              <a:buFontTx/>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Chaque syndicat qui voudra s’exprimer aura 5 minutes = pour donner son avis sur le travail de la Confédération </a:t>
            </a:r>
            <a:r>
              <a:rPr lang="fr-FR" sz="18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sur la base des échanges internes</a:t>
            </a:r>
            <a:r>
              <a:rPr lang="fr-FR" sz="1800" dirty="0">
                <a:effectLst/>
                <a:latin typeface="Aptos" panose="020B0004020202020204" pitchFamily="34" charset="0"/>
                <a:ea typeface="Aptos" panose="020B0004020202020204" pitchFamily="34" charset="0"/>
                <a:cs typeface="Times New Roman" panose="02020603050405020304" pitchFamily="18" charset="0"/>
              </a:rPr>
              <a:t>.</a:t>
            </a:r>
            <a:endParaRPr lang="fr-FR" sz="1800" strike="sngStrike" dirty="0">
              <a:effectLst/>
              <a:latin typeface="Aptos" panose="020B0004020202020204" pitchFamily="34" charset="0"/>
              <a:ea typeface="Aptos" panose="020B0004020202020204" pitchFamily="34" charset="0"/>
              <a:cs typeface="Times New Roman" panose="02020603050405020304" pitchFamily="18" charset="0"/>
            </a:endParaRPr>
          </a:p>
          <a:p>
            <a:pPr marL="285750" lvl="0" indent="-285750">
              <a:buFontTx/>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C'est une évaluation, une explication de pourquoi on vote pour ou contre en se basant sur sa propre expérience. </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 Donner le quitus : c’est validé le travail qui a été fait par la Confédération. Exprimer si on est d'accord ou pas d'accord = syndicat n'est pas obligé de voter 100% pour ou 100% contre, possibilité de nuancer le vote pour refléter les débats (ex : 80% pour et 20% contre)</a:t>
            </a:r>
          </a:p>
          <a:p>
            <a:pPr marL="0" lvl="0" indent="0">
              <a:buFont typeface="Aptos" panose="020B0004020202020204" pitchFamily="34" charset="0"/>
              <a:buNone/>
            </a:pPr>
            <a:r>
              <a:rPr lang="fr-FR" sz="1800" dirty="0">
                <a:effectLst/>
                <a:latin typeface="Aptos" panose="020B0004020202020204" pitchFamily="34" charset="0"/>
                <a:ea typeface="Aptos" panose="020B0004020202020204" pitchFamily="34" charset="0"/>
                <a:cs typeface="Times New Roman" panose="02020603050405020304" pitchFamily="18" charset="0"/>
              </a:rPr>
              <a:t>Attention ! Pas de vote bloqué en arrivant au Congrès. Une délégation, après avoir écouté la réponse, peut très bien ajuster son vote. </a:t>
            </a:r>
          </a:p>
          <a:p>
            <a:endParaRPr lang="fr-FR" dirty="0"/>
          </a:p>
        </p:txBody>
      </p:sp>
      <p:sp>
        <p:nvSpPr>
          <p:cNvPr id="4" name="Espace réservé du numéro de diapositive 3">
            <a:extLst>
              <a:ext uri="{FF2B5EF4-FFF2-40B4-BE49-F238E27FC236}">
                <a16:creationId xmlns:a16="http://schemas.microsoft.com/office/drawing/2014/main" id="{1118628D-6FA0-5A06-9964-2ED18D913815}"/>
              </a:ext>
            </a:extLst>
          </p:cNvPr>
          <p:cNvSpPr>
            <a:spLocks noGrp="1"/>
          </p:cNvSpPr>
          <p:nvPr>
            <p:ph type="sldNum" sz="quarter" idx="5"/>
          </p:nvPr>
        </p:nvSpPr>
        <p:spPr/>
        <p:txBody>
          <a:bodyPr/>
          <a:lstStyle/>
          <a:p>
            <a:fld id="{77EAE062-6858-4042-8BB3-A4E16169058D}" type="slidenum">
              <a:rPr lang="fr-FR" smtClean="0"/>
              <a:t>6</a:t>
            </a:fld>
            <a:endParaRPr lang="fr-FR"/>
          </a:p>
        </p:txBody>
      </p:sp>
    </p:spTree>
    <p:extLst>
      <p:ext uri="{BB962C8B-B14F-4D97-AF65-F5344CB8AC3E}">
        <p14:creationId xmlns:p14="http://schemas.microsoft.com/office/powerpoint/2010/main" val="1976353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Dépôt des amendements jusqu’au 13 mars : doivent faire l’objet de débats collectifs, à tous les niveaux de l’organisations (syndicats, URI, FD, unions, …), en associant le plus grand nombre. </a:t>
            </a:r>
          </a:p>
          <a:p>
            <a:r>
              <a:rPr lang="fr-FR" dirty="0"/>
              <a:t>Temps forts de notre </a:t>
            </a:r>
            <a:r>
              <a:rPr lang="fr-FR"/>
              <a:t>processus démocratique</a:t>
            </a:r>
            <a:endParaRPr lang="fr-FR" dirty="0"/>
          </a:p>
        </p:txBody>
      </p:sp>
      <p:sp>
        <p:nvSpPr>
          <p:cNvPr id="4" name="Espace réservé du numéro de diapositive 3"/>
          <p:cNvSpPr>
            <a:spLocks noGrp="1"/>
          </p:cNvSpPr>
          <p:nvPr>
            <p:ph type="sldNum" sz="quarter" idx="5"/>
          </p:nvPr>
        </p:nvSpPr>
        <p:spPr/>
        <p:txBody>
          <a:bodyPr/>
          <a:lstStyle/>
          <a:p>
            <a:fld id="{77EAE062-6858-4042-8BB3-A4E16169058D}" type="slidenum">
              <a:rPr lang="fr-FR" smtClean="0"/>
              <a:t>7</a:t>
            </a:fld>
            <a:endParaRPr lang="fr-FR"/>
          </a:p>
        </p:txBody>
      </p:sp>
    </p:spTree>
    <p:extLst>
      <p:ext uri="{BB962C8B-B14F-4D97-AF65-F5344CB8AC3E}">
        <p14:creationId xmlns:p14="http://schemas.microsoft.com/office/powerpoint/2010/main" val="259673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7F10F-DDAE-4BCB-0CC6-240F5F4CB34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144795E-D3CA-C74C-D554-771126087D5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809A8FA-09B6-AB65-02B6-C18D95C67AFA}"/>
              </a:ext>
            </a:extLst>
          </p:cNvPr>
          <p:cNvSpPr>
            <a:spLocks noGrp="1"/>
          </p:cNvSpPr>
          <p:nvPr>
            <p:ph type="body" idx="1"/>
          </p:nvPr>
        </p:nvSpPr>
        <p:spPr/>
        <p:txBody>
          <a:bodyPr/>
          <a:lstStyle/>
          <a:p>
            <a:pPr algn="l" rtl="0" fontAlgn="base"/>
            <a:r>
              <a:rPr lang="fr-FR" b="0" i="0" u="none" strike="noStrike" dirty="0">
                <a:solidFill>
                  <a:srgbClr val="000000"/>
                </a:solidFill>
                <a:effectLst/>
                <a:latin typeface="Aptos" panose="020B0004020202020204" pitchFamily="34" charset="0"/>
              </a:rPr>
              <a:t>La résolution interne se compose d’une introduction et 7 parties</a:t>
            </a:r>
            <a:r>
              <a:rPr lang="fr-FR" b="0" i="0" dirty="0">
                <a:solidFill>
                  <a:srgbClr val="444444"/>
                </a:solidFill>
                <a:effectLst/>
                <a:latin typeface="Aptos" panose="020B0004020202020204" pitchFamily="34" charset="0"/>
              </a:rPr>
              <a:t>​</a:t>
            </a:r>
            <a:endParaRPr lang="fr-FR" b="0" i="0" dirty="0">
              <a:solidFill>
                <a:srgbClr val="444444"/>
              </a:solidFill>
              <a:effectLst/>
              <a:latin typeface="Calibri" panose="020F0502020204030204" pitchFamily="34" charset="0"/>
            </a:endParaRPr>
          </a:p>
          <a:p>
            <a:pPr algn="l" rtl="0" fontAlgn="base"/>
            <a:r>
              <a:rPr lang="fr-FR" b="0" i="0" dirty="0">
                <a:solidFill>
                  <a:srgbClr val="444444"/>
                </a:solidFill>
                <a:effectLst/>
                <a:latin typeface="Aptos" panose="020B0004020202020204" pitchFamily="34" charset="0"/>
              </a:rPr>
              <a:t>​</a:t>
            </a:r>
            <a:endParaRPr lang="fr-FR" b="0" i="0" dirty="0">
              <a:solidFill>
                <a:srgbClr val="444444"/>
              </a:solidFill>
              <a:effectLst/>
              <a:latin typeface="Calibri" panose="020F0502020204030204" pitchFamily="34" charset="0"/>
            </a:endParaRPr>
          </a:p>
          <a:p>
            <a:pPr algn="l" rtl="0" fontAlgn="base"/>
            <a:r>
              <a:rPr lang="fr-FR" b="1" i="0" u="none" strike="noStrike" dirty="0">
                <a:solidFill>
                  <a:srgbClr val="000000"/>
                </a:solidFill>
                <a:effectLst/>
                <a:latin typeface="Aptos" panose="020B0004020202020204" pitchFamily="34" charset="0"/>
              </a:rPr>
              <a:t>Introduction = réaffirme nos ambitions d’évolution, propose de les mettre en </a:t>
            </a:r>
            <a:r>
              <a:rPr lang="fr-FR" b="1" i="0" u="none" strike="noStrike" dirty="0" err="1">
                <a:solidFill>
                  <a:srgbClr val="000000"/>
                </a:solidFill>
                <a:effectLst/>
                <a:latin typeface="Aptos" panose="020B0004020202020204" pitchFamily="34" charset="0"/>
              </a:rPr>
              <a:t>oeuvre</a:t>
            </a:r>
            <a:r>
              <a:rPr lang="fr-FR" b="1" i="0" u="none" strike="noStrike" dirty="0">
                <a:solidFill>
                  <a:srgbClr val="000000"/>
                </a:solidFill>
                <a:effectLst/>
                <a:latin typeface="Aptos" panose="020B0004020202020204" pitchFamily="34" charset="0"/>
              </a:rPr>
              <a:t> </a:t>
            </a:r>
            <a:r>
              <a:rPr lang="fr-FR" b="0" i="0" u="none" strike="noStrike" dirty="0">
                <a:solidFill>
                  <a:srgbClr val="000000"/>
                </a:solidFill>
                <a:effectLst/>
                <a:latin typeface="Aptos" panose="020B0004020202020204" pitchFamily="34" charset="0"/>
              </a:rPr>
              <a:t>, en associant pleinement les syndicats à travers notamment une nouvelle « tournée des syndicats ».</a:t>
            </a:r>
            <a:r>
              <a:rPr lang="fr-FR" b="0" i="0" dirty="0">
                <a:solidFill>
                  <a:srgbClr val="444444"/>
                </a:solidFill>
                <a:effectLst/>
                <a:latin typeface="Aptos" panose="020B0004020202020204" pitchFamily="34" charset="0"/>
              </a:rPr>
              <a:t>​</a:t>
            </a:r>
            <a:br>
              <a:rPr lang="fr-FR" b="0" i="0" dirty="0">
                <a:solidFill>
                  <a:srgbClr val="444444"/>
                </a:solidFill>
                <a:effectLst/>
                <a:latin typeface="Aptos" panose="020B0004020202020204" pitchFamily="34" charset="0"/>
              </a:rPr>
            </a:br>
            <a:r>
              <a:rPr lang="fr-FR" b="0" i="0" dirty="0">
                <a:solidFill>
                  <a:srgbClr val="444444"/>
                </a:solidFill>
                <a:effectLst/>
                <a:latin typeface="Aptos" panose="020B0004020202020204" pitchFamily="34" charset="0"/>
              </a:rPr>
              <a:t>​</a:t>
            </a:r>
            <a:endParaRPr lang="fr-FR" b="0" i="0" dirty="0">
              <a:solidFill>
                <a:srgbClr val="444444"/>
              </a:solidFill>
              <a:effectLst/>
              <a:latin typeface="Calibri" panose="020F0502020204030204" pitchFamily="34" charset="0"/>
            </a:endParaRPr>
          </a:p>
          <a:p>
            <a:pPr algn="l" rtl="0" fontAlgn="base">
              <a:buFont typeface="Arial" panose="020B0604020202020204" pitchFamily="34" charset="0"/>
              <a:buNone/>
            </a:pPr>
            <a:r>
              <a:rPr lang="fr-FR" sz="1800" b="1" i="0" u="none" strike="noStrike" dirty="0">
                <a:solidFill>
                  <a:srgbClr val="000000"/>
                </a:solidFill>
                <a:effectLst/>
                <a:latin typeface="Aptos" panose="020B0004020202020204" pitchFamily="34" charset="0"/>
              </a:rPr>
              <a:t>P.I : fait de la qualité de vie militante un axe central, </a:t>
            </a:r>
            <a:r>
              <a:rPr lang="fr-FR" sz="1800" b="0" i="0" u="none" strike="noStrike" dirty="0">
                <a:solidFill>
                  <a:srgbClr val="000000"/>
                </a:solidFill>
                <a:effectLst/>
                <a:latin typeface="Aptos" panose="020B0004020202020204" pitchFamily="34" charset="0"/>
              </a:rPr>
              <a:t>en faire un levier central du syndicalisme de demain.</a:t>
            </a:r>
            <a:r>
              <a:rPr lang="en-US" sz="1800" b="0" i="0" dirty="0">
                <a:solidFill>
                  <a:srgbClr val="444444"/>
                </a:solidFill>
                <a:effectLst/>
                <a:latin typeface="Aptos" panose="020B0004020202020204" pitchFamily="34" charset="0"/>
              </a:rPr>
              <a:t>​</a:t>
            </a:r>
            <a:endParaRPr lang="en-US" sz="1800" b="0" i="0" dirty="0">
              <a:solidFill>
                <a:srgbClr val="444444"/>
              </a:solidFill>
              <a:effectLst/>
              <a:latin typeface="Arial" panose="020B0604020202020204" pitchFamily="34" charset="0"/>
            </a:endParaRPr>
          </a:p>
          <a:p>
            <a:pPr marL="171450" indent="-171450" algn="l" rtl="0" fontAlgn="base">
              <a:buFont typeface="Wingdings" panose="05000000000000000000" pitchFamily="2" charset="2"/>
              <a:buChar char="è"/>
            </a:pPr>
            <a:r>
              <a:rPr lang="fr-FR" b="0" i="0" u="none" strike="noStrike" dirty="0">
                <a:solidFill>
                  <a:srgbClr val="000000"/>
                </a:solidFill>
                <a:effectLst/>
                <a:latin typeface="Aptos" panose="020B0004020202020204" pitchFamily="34" charset="0"/>
              </a:rPr>
              <a:t>améliorer concrètement les conditions d’exercice de l’engagement syndical, face à la fatigue militante et à l’évolution des mandats. </a:t>
            </a:r>
          </a:p>
          <a:p>
            <a:pPr marL="171450" indent="-171450" algn="l" rtl="0" fontAlgn="base">
              <a:buFont typeface="Wingdings" panose="05000000000000000000" pitchFamily="2" charset="2"/>
              <a:buChar char="è"/>
            </a:pPr>
            <a:r>
              <a:rPr lang="fr-FR" b="0" i="0" u="none" strike="noStrike" dirty="0">
                <a:solidFill>
                  <a:srgbClr val="000000"/>
                </a:solidFill>
                <a:effectLst/>
                <a:latin typeface="Aptos" panose="020B0004020202020204" pitchFamily="34" charset="0"/>
              </a:rPr>
              <a:t>Une </a:t>
            </a:r>
            <a:r>
              <a:rPr lang="fr-FR" b="1" i="0" u="none" strike="noStrike" dirty="0">
                <a:solidFill>
                  <a:srgbClr val="000000"/>
                </a:solidFill>
                <a:effectLst/>
                <a:latin typeface="Aptos" panose="020B0004020202020204" pitchFamily="34" charset="0"/>
              </a:rPr>
              <a:t>charte de la qualité de vie militante (art 1.1.3)</a:t>
            </a:r>
            <a:r>
              <a:rPr lang="fr-FR" b="0" i="0" u="none" strike="noStrike" dirty="0">
                <a:solidFill>
                  <a:srgbClr val="000000"/>
                </a:solidFill>
                <a:effectLst/>
                <a:latin typeface="Aptos" panose="020B0004020202020204" pitchFamily="34" charset="0"/>
              </a:rPr>
              <a:t>, élaborée de manière participative, structurera cette démarche, autour de </a:t>
            </a:r>
            <a:r>
              <a:rPr lang="fr-FR" b="1" i="0" u="none" strike="noStrike" dirty="0">
                <a:solidFill>
                  <a:srgbClr val="000000"/>
                </a:solidFill>
                <a:effectLst/>
                <a:latin typeface="Aptos" panose="020B0004020202020204" pitchFamily="34" charset="0"/>
              </a:rPr>
              <a:t>l’accompagnement des militants, du mentorat, de la formation, l’échange entre pairs (1.1.4 à 1.1.6)</a:t>
            </a:r>
            <a:r>
              <a:rPr lang="fr-FR" b="0" i="0" u="none" strike="noStrike" dirty="0">
                <a:solidFill>
                  <a:srgbClr val="000000"/>
                </a:solidFill>
                <a:effectLst/>
                <a:latin typeface="Aptos" panose="020B0004020202020204" pitchFamily="34" charset="0"/>
              </a:rPr>
              <a:t>.</a:t>
            </a:r>
            <a:r>
              <a:rPr lang="en-US" b="0" i="0" dirty="0">
                <a:solidFill>
                  <a:srgbClr val="444444"/>
                </a:solidFill>
                <a:effectLst/>
                <a:latin typeface="Aptos" panose="020B0004020202020204" pitchFamily="34" charset="0"/>
              </a:rPr>
              <a:t>​</a:t>
            </a:r>
          </a:p>
          <a:p>
            <a:pPr marL="171450" indent="-171450" algn="l" rtl="0" fontAlgn="base">
              <a:buFont typeface="Wingdings" panose="05000000000000000000" pitchFamily="2" charset="2"/>
              <a:buChar char="è"/>
            </a:pPr>
            <a:r>
              <a:rPr lang="fr-FR" b="0" i="0" u="none" strike="noStrike" dirty="0">
                <a:solidFill>
                  <a:srgbClr val="000000"/>
                </a:solidFill>
                <a:effectLst/>
                <a:latin typeface="Aptos" panose="020B0004020202020204" pitchFamily="34" charset="0"/>
              </a:rPr>
              <a:t>Aussi : la mixité (1.2), la conciliation des temps de vie (1.3.1) et la reconnaissance des parcours militants (1.4), création d’un dispositif de reconnaissance des parcours militants </a:t>
            </a:r>
            <a:r>
              <a:rPr lang="fr-FR" b="1" i="0" u="none" strike="noStrike" dirty="0">
                <a:solidFill>
                  <a:srgbClr val="000000"/>
                </a:solidFill>
                <a:effectLst/>
                <a:latin typeface="Aptos" panose="020B0004020202020204" pitchFamily="34" charset="0"/>
              </a:rPr>
              <a:t>(1.4.3)</a:t>
            </a:r>
            <a:r>
              <a:rPr lang="fr-FR" b="0" i="0" u="none" strike="noStrike" dirty="0">
                <a:solidFill>
                  <a:srgbClr val="000000"/>
                </a:solidFill>
                <a:effectLst/>
                <a:latin typeface="Aptos" panose="020B0004020202020204" pitchFamily="34" charset="0"/>
              </a:rPr>
              <a:t>, </a:t>
            </a:r>
            <a:r>
              <a:rPr lang="fr-FR" b="1" i="0" u="none" strike="noStrike" dirty="0">
                <a:solidFill>
                  <a:srgbClr val="000000"/>
                </a:solidFill>
                <a:effectLst/>
                <a:latin typeface="Aptos" panose="020B0004020202020204" pitchFamily="34" charset="0"/>
              </a:rPr>
              <a:t>l’innovation </a:t>
            </a:r>
            <a:r>
              <a:rPr lang="fr-FR" b="0" i="0" u="none" strike="noStrike" dirty="0">
                <a:solidFill>
                  <a:srgbClr val="000000"/>
                </a:solidFill>
                <a:effectLst/>
                <a:latin typeface="Aptos" panose="020B0004020202020204" pitchFamily="34" charset="0"/>
              </a:rPr>
              <a:t>syndicale (1.5), le renforcement de la </a:t>
            </a:r>
            <a:r>
              <a:rPr lang="fr-FR" b="1" i="0" u="none" strike="noStrike" dirty="0">
                <a:solidFill>
                  <a:srgbClr val="000000"/>
                </a:solidFill>
                <a:effectLst/>
                <a:latin typeface="Aptos" panose="020B0004020202020204" pitchFamily="34" charset="0"/>
              </a:rPr>
              <a:t>prévention des violences sexistes et sexuelles (1.6)</a:t>
            </a:r>
            <a:r>
              <a:rPr lang="fr-FR" b="0" i="0" u="none" strike="noStrike" dirty="0">
                <a:solidFill>
                  <a:srgbClr val="000000"/>
                </a:solidFill>
                <a:effectLst/>
                <a:latin typeface="Aptos" panose="020B0004020202020204" pitchFamily="34" charset="0"/>
              </a:rPr>
              <a:t>, et la </a:t>
            </a:r>
            <a:r>
              <a:rPr lang="fr-FR" b="1" i="0" u="none" strike="noStrike" dirty="0">
                <a:solidFill>
                  <a:srgbClr val="000000"/>
                </a:solidFill>
                <a:effectLst/>
                <a:latin typeface="Aptos" panose="020B0004020202020204" pitchFamily="34" charset="0"/>
              </a:rPr>
              <a:t>prévention et la régulation des conflits internes</a:t>
            </a:r>
            <a:r>
              <a:rPr lang="fr-FR" b="0" i="0" u="none" strike="noStrike" dirty="0">
                <a:solidFill>
                  <a:srgbClr val="000000"/>
                </a:solidFill>
                <a:effectLst/>
                <a:latin typeface="Aptos" panose="020B0004020202020204" pitchFamily="34" charset="0"/>
              </a:rPr>
              <a:t> (1.7 et 1.8)</a:t>
            </a:r>
            <a:r>
              <a:rPr lang="en-US"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fr-FR" b="0" i="0" dirty="0">
                <a:solidFill>
                  <a:srgbClr val="444444"/>
                </a:solidFill>
                <a:effectLst/>
                <a:latin typeface="Aptos" panose="020B0004020202020204" pitchFamily="34" charset="0"/>
              </a:rPr>
              <a:t>​</a:t>
            </a:r>
            <a:endParaRPr lang="fr-FR" b="0" i="0" dirty="0">
              <a:solidFill>
                <a:srgbClr val="444444"/>
              </a:solidFill>
              <a:effectLst/>
              <a:latin typeface="Calibri" panose="020F0502020204030204" pitchFamily="34" charset="0"/>
            </a:endParaRPr>
          </a:p>
          <a:p>
            <a:pPr algn="l" rtl="0" fontAlgn="base">
              <a:buFont typeface="Arial" panose="020B0604020202020204" pitchFamily="34" charset="0"/>
              <a:buNone/>
            </a:pPr>
            <a:r>
              <a:rPr lang="fr-FR" sz="1800" b="1" i="0" u="none" strike="noStrike" dirty="0">
                <a:solidFill>
                  <a:srgbClr val="000000"/>
                </a:solidFill>
                <a:effectLst/>
                <a:latin typeface="Aptos" panose="020B0004020202020204" pitchFamily="34" charset="0"/>
              </a:rPr>
              <a:t>P.2 : </a:t>
            </a:r>
            <a:r>
              <a:rPr lang="fr-FR" sz="1800" b="0" i="0" u="none" strike="noStrike" dirty="0">
                <a:solidFill>
                  <a:srgbClr val="000000"/>
                </a:solidFill>
                <a:effectLst/>
                <a:latin typeface="Aptos" panose="020B0004020202020204" pitchFamily="34" charset="0"/>
              </a:rPr>
              <a:t>réaffirme le </a:t>
            </a:r>
            <a:r>
              <a:rPr lang="fr-FR" sz="1800" b="1" i="0" u="none" strike="noStrike" dirty="0">
                <a:solidFill>
                  <a:srgbClr val="000000"/>
                </a:solidFill>
                <a:effectLst/>
                <a:latin typeface="Aptos" panose="020B0004020202020204" pitchFamily="34" charset="0"/>
              </a:rPr>
              <a:t>syndicalisme d’adhérents comme le socle de notre action. </a:t>
            </a:r>
            <a:r>
              <a:rPr lang="fr-FR" sz="1800" b="0" i="0" u="none" strike="noStrike" dirty="0">
                <a:solidFill>
                  <a:srgbClr val="000000"/>
                </a:solidFill>
                <a:effectLst/>
                <a:latin typeface="Aptos" panose="020B0004020202020204" pitchFamily="34" charset="0"/>
              </a:rPr>
              <a:t>vise à donner du sens à l’adhésion (2.1) par un accueil de qualité, une relation durable avec les travailleurs et des services utiles.</a:t>
            </a:r>
            <a:r>
              <a:rPr lang="en-US" sz="1800" b="0" i="0" dirty="0">
                <a:solidFill>
                  <a:srgbClr val="444444"/>
                </a:solidFill>
                <a:effectLst/>
                <a:latin typeface="Aptos" panose="020B0004020202020204" pitchFamily="34" charset="0"/>
              </a:rPr>
              <a:t>​ Et </a:t>
            </a:r>
            <a:r>
              <a:rPr lang="fr-FR" sz="1800" b="0" i="0" u="none" strike="noStrike" dirty="0">
                <a:solidFill>
                  <a:srgbClr val="000000"/>
                </a:solidFill>
                <a:effectLst/>
                <a:latin typeface="Aptos" panose="020B0004020202020204" pitchFamily="34" charset="0"/>
              </a:rPr>
              <a:t>création d’un pacte d’engagement pour le développement syndical (2.4) qui structure cette dynamique, en articulant actions de proximité, démocratie interne et renforcement de la représentativité.</a:t>
            </a:r>
            <a:r>
              <a:rPr lang="en-US" sz="1800" b="0" i="0" dirty="0">
                <a:solidFill>
                  <a:srgbClr val="444444"/>
                </a:solidFill>
                <a:effectLst/>
                <a:latin typeface="Aptos" panose="020B0004020202020204" pitchFamily="34" charset="0"/>
              </a:rPr>
              <a:t>​</a:t>
            </a:r>
            <a:endParaRPr lang="en-US" sz="1800" b="0" i="0" dirty="0">
              <a:solidFill>
                <a:srgbClr val="444444"/>
              </a:solidFill>
              <a:effectLst/>
              <a:latin typeface="Arial" panose="020B0604020202020204" pitchFamily="34" charset="0"/>
            </a:endParaRPr>
          </a:p>
          <a:p>
            <a:pPr algn="l" rtl="0" fontAlgn="base"/>
            <a:r>
              <a:rPr lang="fr-FR" b="0" i="0" dirty="0">
                <a:solidFill>
                  <a:srgbClr val="444444"/>
                </a:solidFill>
                <a:effectLst/>
                <a:latin typeface="Aptos" panose="020B0004020202020204" pitchFamily="34" charset="0"/>
              </a:rPr>
              <a:t>​</a:t>
            </a:r>
            <a:endParaRPr lang="fr-FR" b="0" i="0" dirty="0">
              <a:solidFill>
                <a:srgbClr val="444444"/>
              </a:solidFill>
              <a:effectLst/>
              <a:latin typeface="Calibri" panose="020F0502020204030204" pitchFamily="34" charset="0"/>
            </a:endParaRPr>
          </a:p>
          <a:p>
            <a:pPr algn="l" rtl="0" fontAlgn="base">
              <a:buFont typeface="Arial" panose="020B0604020202020204" pitchFamily="34" charset="0"/>
              <a:buNone/>
            </a:pPr>
            <a:r>
              <a:rPr lang="fr-FR" sz="1800" b="1" i="0" u="none" strike="noStrike" dirty="0">
                <a:solidFill>
                  <a:srgbClr val="000000"/>
                </a:solidFill>
                <a:effectLst/>
                <a:latin typeface="Aptos" panose="020B0004020202020204" pitchFamily="34" charset="0"/>
              </a:rPr>
              <a:t>P.3 : </a:t>
            </a:r>
            <a:r>
              <a:rPr lang="fr-FR" sz="1800" b="0" i="0" u="none" strike="noStrike" dirty="0">
                <a:solidFill>
                  <a:srgbClr val="000000"/>
                </a:solidFill>
                <a:effectLst/>
                <a:latin typeface="Aptos" panose="020B0004020202020204" pitchFamily="34" charset="0"/>
              </a:rPr>
              <a:t>renforce </a:t>
            </a:r>
            <a:r>
              <a:rPr lang="fr-FR" sz="1800" b="1" i="0" u="none" strike="noStrike" dirty="0">
                <a:solidFill>
                  <a:srgbClr val="000000"/>
                </a:solidFill>
                <a:effectLst/>
                <a:latin typeface="Aptos" panose="020B0004020202020204" pitchFamily="34" charset="0"/>
              </a:rPr>
              <a:t>la capacité d’agir des syndicats</a:t>
            </a:r>
            <a:r>
              <a:rPr lang="fr-FR" sz="1800" b="0" i="0" u="none" strike="noStrike" dirty="0">
                <a:solidFill>
                  <a:srgbClr val="000000"/>
                </a:solidFill>
                <a:effectLst/>
                <a:latin typeface="Aptos" panose="020B0004020202020204" pitchFamily="34" charset="0"/>
              </a:rPr>
              <a:t> en généralisant un droit des syndicats à être accompagnés (3.1) via </a:t>
            </a:r>
            <a:r>
              <a:rPr lang="fr-FR" sz="1800" b="1" i="0" u="none" strike="noStrike" dirty="0">
                <a:solidFill>
                  <a:srgbClr val="000000"/>
                </a:solidFill>
                <a:effectLst/>
                <a:latin typeface="Aptos" panose="020B0004020202020204" pitchFamily="34" charset="0"/>
              </a:rPr>
              <a:t>l’accompagnement « à la carte » </a:t>
            </a:r>
            <a:r>
              <a:rPr lang="fr-FR" sz="1800" b="0" i="0" u="none" strike="noStrike" dirty="0">
                <a:solidFill>
                  <a:srgbClr val="000000"/>
                </a:solidFill>
                <a:effectLst/>
                <a:latin typeface="Aptos" panose="020B0004020202020204" pitchFamily="34" charset="0"/>
              </a:rPr>
              <a:t>(par les FD et URI) ou via </a:t>
            </a:r>
            <a:r>
              <a:rPr lang="fr-FR" sz="1800" b="1" i="0" u="none" strike="noStrike" dirty="0">
                <a:solidFill>
                  <a:srgbClr val="000000"/>
                </a:solidFill>
                <a:effectLst/>
                <a:latin typeface="Aptos" panose="020B0004020202020204" pitchFamily="34" charset="0"/>
              </a:rPr>
              <a:t>l’ARC </a:t>
            </a:r>
            <a:r>
              <a:rPr lang="fr-FR" sz="1800" b="0" i="0" u="none" strike="noStrike" dirty="0">
                <a:solidFill>
                  <a:srgbClr val="000000"/>
                </a:solidFill>
                <a:effectLst/>
                <a:latin typeface="Aptos" panose="020B0004020202020204" pitchFamily="34" charset="0"/>
              </a:rPr>
              <a:t>(3.2). </a:t>
            </a:r>
          </a:p>
          <a:p>
            <a:pPr algn="l" rtl="0" fontAlgn="base">
              <a:buFont typeface="Arial" panose="020B0604020202020204" pitchFamily="34" charset="0"/>
              <a:buNone/>
            </a:pPr>
            <a:r>
              <a:rPr lang="fr-FR" sz="1800" b="0" i="0" u="none" strike="noStrike" dirty="0">
                <a:solidFill>
                  <a:srgbClr val="000000"/>
                </a:solidFill>
                <a:effectLst/>
                <a:latin typeface="Aptos" panose="020B0004020202020204" pitchFamily="34" charset="0"/>
                <a:sym typeface="Wingdings" panose="05000000000000000000" pitchFamily="2" charset="2"/>
              </a:rPr>
              <a:t> Aussi : </a:t>
            </a:r>
            <a:r>
              <a:rPr lang="fr-FR" sz="1800" b="0" i="0" u="none" strike="noStrike" dirty="0">
                <a:solidFill>
                  <a:srgbClr val="000000"/>
                </a:solidFill>
                <a:effectLst/>
                <a:latin typeface="Aptos" panose="020B0004020202020204" pitchFamily="34" charset="0"/>
              </a:rPr>
              <a:t>renforcer la formation politique des exécutifs, adapter les cadres d’organisation pour mieux prendre en compte la </a:t>
            </a:r>
            <a:r>
              <a:rPr lang="fr-FR" sz="1800" b="1" i="0" u="none" strike="noStrike" dirty="0">
                <a:solidFill>
                  <a:srgbClr val="000000"/>
                </a:solidFill>
                <a:effectLst/>
                <a:latin typeface="Aptos" panose="020B0004020202020204" pitchFamily="34" charset="0"/>
              </a:rPr>
              <a:t>diversité des adhérents et de renouveler le cadre collectif de la section syndicale </a:t>
            </a:r>
            <a:r>
              <a:rPr lang="fr-FR" sz="1800" b="0" i="0" u="none" strike="noStrike" dirty="0">
                <a:solidFill>
                  <a:srgbClr val="000000"/>
                </a:solidFill>
                <a:effectLst/>
                <a:latin typeface="Aptos" panose="020B0004020202020204" pitchFamily="34" charset="0"/>
              </a:rPr>
              <a:t>(3.3)</a:t>
            </a:r>
            <a:endParaRPr lang="en-US" sz="1800" b="0" i="0" dirty="0">
              <a:solidFill>
                <a:srgbClr val="444444"/>
              </a:solidFill>
              <a:effectLst/>
              <a:latin typeface="Arial" panose="020B0604020202020204" pitchFamily="34" charset="0"/>
            </a:endParaRPr>
          </a:p>
          <a:p>
            <a:endParaRPr lang="fr-FR" dirty="0"/>
          </a:p>
        </p:txBody>
      </p:sp>
      <p:sp>
        <p:nvSpPr>
          <p:cNvPr id="4" name="Espace réservé du numéro de diapositive 3">
            <a:extLst>
              <a:ext uri="{FF2B5EF4-FFF2-40B4-BE49-F238E27FC236}">
                <a16:creationId xmlns:a16="http://schemas.microsoft.com/office/drawing/2014/main" id="{7B4E6443-627D-F6E5-F1B3-B2FC0DBD7A90}"/>
              </a:ext>
            </a:extLst>
          </p:cNvPr>
          <p:cNvSpPr>
            <a:spLocks noGrp="1"/>
          </p:cNvSpPr>
          <p:nvPr>
            <p:ph type="sldNum" sz="quarter" idx="5"/>
          </p:nvPr>
        </p:nvSpPr>
        <p:spPr/>
        <p:txBody>
          <a:bodyPr/>
          <a:lstStyle/>
          <a:p>
            <a:fld id="{77EAE062-6858-4042-8BB3-A4E16169058D}" type="slidenum">
              <a:rPr lang="fr-FR" smtClean="0"/>
              <a:t>9</a:t>
            </a:fld>
            <a:endParaRPr lang="fr-FR"/>
          </a:p>
        </p:txBody>
      </p:sp>
    </p:spTree>
    <p:extLst>
      <p:ext uri="{BB962C8B-B14F-4D97-AF65-F5344CB8AC3E}">
        <p14:creationId xmlns:p14="http://schemas.microsoft.com/office/powerpoint/2010/main" val="227682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C4287-E9AD-377D-F0A3-501FB214A1C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FA4DCDC-4FA7-7533-6AA6-FD563A21F8A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82754F5-6921-0008-F4A3-E738023036D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200" b="1" i="0" kern="1200" dirty="0">
                <a:solidFill>
                  <a:schemeClr val="tx1"/>
                </a:solidFill>
                <a:effectLst/>
                <a:latin typeface="+mn-lt"/>
                <a:ea typeface="+mn-ea"/>
                <a:cs typeface="+mn-cs"/>
              </a:rPr>
              <a:t>P.4 : </a:t>
            </a:r>
            <a:r>
              <a:rPr lang="fr-FR" sz="1200" b="0" i="0" kern="1200" dirty="0">
                <a:solidFill>
                  <a:schemeClr val="tx1"/>
                </a:solidFill>
                <a:effectLst/>
                <a:latin typeface="+mn-lt"/>
                <a:ea typeface="+mn-ea"/>
                <a:cs typeface="+mn-cs"/>
              </a:rPr>
              <a:t>centré sur </a:t>
            </a:r>
            <a:r>
              <a:rPr lang="fr-FR" sz="1200" b="1" i="0" kern="1200" dirty="0">
                <a:solidFill>
                  <a:schemeClr val="tx1"/>
                </a:solidFill>
                <a:effectLst/>
                <a:latin typeface="+mn-lt"/>
                <a:ea typeface="+mn-ea"/>
                <a:cs typeface="+mn-cs"/>
              </a:rPr>
              <a:t>la proximité </a:t>
            </a:r>
            <a:r>
              <a:rPr lang="fr-FR" sz="1200" b="1" i="0" kern="1200" dirty="0">
                <a:solidFill>
                  <a:schemeClr val="tx1"/>
                </a:solidFill>
                <a:effectLst/>
                <a:latin typeface="+mn-lt"/>
                <a:ea typeface="+mn-ea"/>
                <a:cs typeface="+mn-cs"/>
                <a:sym typeface="Wingdings" panose="05000000000000000000" pitchFamily="2" charset="2"/>
              </a:rPr>
              <a:t> </a:t>
            </a:r>
            <a:r>
              <a:rPr lang="fr-FR" sz="1200" b="1" i="0" kern="1200" dirty="0">
                <a:solidFill>
                  <a:schemeClr val="tx1"/>
                </a:solidFill>
                <a:effectLst/>
                <a:latin typeface="+mn-lt"/>
                <a:ea typeface="+mn-ea"/>
                <a:cs typeface="+mn-cs"/>
              </a:rPr>
              <a:t>auprès des adhérents, des militants, des travailleurs </a:t>
            </a:r>
            <a:r>
              <a:rPr lang="fr-FR" sz="1200" b="1" i="0" kern="1200" dirty="0">
                <a:solidFill>
                  <a:schemeClr val="tx1"/>
                </a:solidFill>
                <a:effectLst/>
                <a:latin typeface="+mn-lt"/>
                <a:ea typeface="+mn-ea"/>
                <a:cs typeface="+mn-cs"/>
                <a:sym typeface="Wingdings" panose="05000000000000000000" pitchFamily="2" charset="2"/>
              </a:rPr>
              <a:t> améliorer </a:t>
            </a:r>
            <a:r>
              <a:rPr lang="fr-FR" sz="1200" b="1" i="0" kern="1200" dirty="0">
                <a:solidFill>
                  <a:schemeClr val="tx1"/>
                </a:solidFill>
                <a:effectLst/>
                <a:latin typeface="+mn-lt"/>
                <a:ea typeface="+mn-ea"/>
                <a:cs typeface="+mn-cs"/>
              </a:rPr>
              <a:t>la communication interne (4.1), développer des outils numériques (4.2) </a:t>
            </a:r>
            <a:r>
              <a:rPr lang="fr-FR" sz="1200" b="0" i="0" kern="1200" dirty="0">
                <a:solidFill>
                  <a:schemeClr val="tx1"/>
                </a:solidFill>
                <a:effectLst/>
                <a:latin typeface="+mn-lt"/>
                <a:ea typeface="+mn-ea"/>
                <a:cs typeface="+mn-cs"/>
              </a:rPr>
              <a:t>et d’intelligence artificielle éthiques (4.3) , et de </a:t>
            </a:r>
            <a:r>
              <a:rPr lang="fr-FR" sz="1200" b="1" i="0" kern="1200" dirty="0">
                <a:solidFill>
                  <a:schemeClr val="tx1"/>
                </a:solidFill>
                <a:effectLst/>
                <a:latin typeface="+mn-lt"/>
                <a:ea typeface="+mn-ea"/>
                <a:cs typeface="+mn-cs"/>
              </a:rPr>
              <a:t>sécuriser l’usage des données (4.3.7)</a:t>
            </a:r>
            <a:r>
              <a:rPr lang="fr-FR" sz="1200" b="0" i="0" kern="1200" dirty="0">
                <a:solidFill>
                  <a:schemeClr val="tx1"/>
                </a:solidFill>
                <a:effectLst/>
                <a:latin typeface="+mn-lt"/>
                <a:ea typeface="+mn-ea"/>
                <a:cs typeface="+mn-cs"/>
              </a:rPr>
              <a:t>. Elle consolide également </a:t>
            </a:r>
            <a:r>
              <a:rPr lang="fr-FR" sz="1200" b="1" i="0" kern="1200" dirty="0">
                <a:solidFill>
                  <a:schemeClr val="tx1"/>
                </a:solidFill>
                <a:effectLst/>
                <a:latin typeface="+mn-lt"/>
                <a:ea typeface="+mn-ea"/>
                <a:cs typeface="+mn-cs"/>
              </a:rPr>
              <a:t>l’appui juridique </a:t>
            </a:r>
            <a:r>
              <a:rPr lang="fr-FR" sz="1200" b="0" i="0" kern="1200" dirty="0">
                <a:solidFill>
                  <a:schemeClr val="tx1"/>
                </a:solidFill>
                <a:effectLst/>
                <a:latin typeface="+mn-lt"/>
                <a:ea typeface="+mn-ea"/>
                <a:cs typeface="+mn-cs"/>
              </a:rPr>
              <a:t>(4.4)</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200" b="1" i="0" kern="1200" dirty="0">
                <a:solidFill>
                  <a:schemeClr val="tx1"/>
                </a:solidFill>
                <a:effectLst/>
                <a:latin typeface="+mn-lt"/>
                <a:ea typeface="+mn-ea"/>
                <a:cs typeface="+mn-cs"/>
              </a:rPr>
              <a:t>P.5 :</a:t>
            </a:r>
            <a:r>
              <a:rPr lang="fr-FR" sz="1200" b="0" i="0" kern="1200" dirty="0">
                <a:solidFill>
                  <a:schemeClr val="tx1"/>
                </a:solidFill>
                <a:effectLst/>
                <a:latin typeface="+mn-lt"/>
                <a:ea typeface="+mn-ea"/>
                <a:cs typeface="+mn-cs"/>
              </a:rPr>
              <a:t> adapter notre organisation aux transformations du monde du travail </a:t>
            </a:r>
            <a:r>
              <a:rPr lang="fr-FR" sz="1200" b="0" i="0" kern="1200" dirty="0">
                <a:solidFill>
                  <a:schemeClr val="tx1"/>
                </a:solidFill>
                <a:effectLst/>
                <a:latin typeface="+mn-lt"/>
                <a:ea typeface="+mn-ea"/>
                <a:cs typeface="+mn-cs"/>
                <a:sym typeface="Wingdings" panose="05000000000000000000" pitchFamily="2" charset="2"/>
              </a:rPr>
              <a:t> </a:t>
            </a:r>
            <a:r>
              <a:rPr lang="fr-FR" sz="1200" b="1" i="0" kern="1200" dirty="0">
                <a:solidFill>
                  <a:schemeClr val="tx1"/>
                </a:solidFill>
                <a:effectLst/>
                <a:latin typeface="+mn-lt"/>
                <a:ea typeface="+mn-ea"/>
                <a:cs typeface="+mn-cs"/>
              </a:rPr>
              <a:t>engager une évolution de notre structuration (5.0.3)</a:t>
            </a:r>
            <a:r>
              <a:rPr lang="fr-FR" sz="1200" b="0" i="0" kern="1200" dirty="0">
                <a:solidFill>
                  <a:schemeClr val="tx1"/>
                </a:solidFill>
                <a:effectLst/>
                <a:latin typeface="+mn-lt"/>
                <a:ea typeface="+mn-ea"/>
                <a:cs typeface="+mn-cs"/>
              </a:rPr>
              <a:t> pour dépasser les fonctionnements en silos, </a:t>
            </a:r>
            <a:r>
              <a:rPr lang="fr-FR" sz="1200" b="1" i="0" kern="1200" dirty="0">
                <a:solidFill>
                  <a:schemeClr val="tx1"/>
                </a:solidFill>
                <a:effectLst/>
                <a:latin typeface="+mn-lt"/>
                <a:ea typeface="+mn-ea"/>
                <a:cs typeface="+mn-cs"/>
              </a:rPr>
              <a:t>renforcer les coopérations </a:t>
            </a:r>
            <a:r>
              <a:rPr lang="fr-FR" sz="1200" b="0" i="0" kern="1200" dirty="0">
                <a:solidFill>
                  <a:schemeClr val="tx1"/>
                </a:solidFill>
                <a:effectLst/>
                <a:latin typeface="+mn-lt"/>
                <a:ea typeface="+mn-ea"/>
                <a:cs typeface="+mn-cs"/>
              </a:rPr>
              <a:t>entre structures et gagner en efficacité, </a:t>
            </a:r>
            <a:r>
              <a:rPr lang="fr-FR" sz="1200" b="1" i="0" kern="1200" dirty="0">
                <a:solidFill>
                  <a:schemeClr val="tx1"/>
                </a:solidFill>
                <a:effectLst/>
                <a:latin typeface="+mn-lt"/>
                <a:ea typeface="+mn-ea"/>
                <a:cs typeface="+mn-cs"/>
              </a:rPr>
              <a:t>mieux accompagner les syndicats fragilisés (5.1)</a:t>
            </a:r>
            <a:r>
              <a:rPr lang="fr-FR" sz="1200" b="0" i="0" kern="1200" dirty="0">
                <a:solidFill>
                  <a:schemeClr val="tx1"/>
                </a:solidFill>
                <a:effectLst/>
                <a:latin typeface="+mn-lt"/>
                <a:ea typeface="+mn-ea"/>
                <a:cs typeface="+mn-cs"/>
              </a:rPr>
              <a:t>, intégrer davantage les travailleurs </a:t>
            </a:r>
            <a:r>
              <a:rPr lang="fr-FR" sz="1200" b="1" i="0" kern="1200" dirty="0">
                <a:solidFill>
                  <a:schemeClr val="tx1"/>
                </a:solidFill>
                <a:effectLst/>
                <a:latin typeface="+mn-lt"/>
                <a:ea typeface="+mn-ea"/>
                <a:cs typeface="+mn-cs"/>
              </a:rPr>
              <a:t>indépendants (5.2),</a:t>
            </a:r>
            <a:r>
              <a:rPr lang="fr-FR" sz="1200" b="0" i="0" kern="1200" dirty="0">
                <a:solidFill>
                  <a:schemeClr val="tx1"/>
                </a:solidFill>
                <a:effectLst/>
                <a:latin typeface="+mn-lt"/>
                <a:ea typeface="+mn-ea"/>
                <a:cs typeface="+mn-cs"/>
              </a:rPr>
              <a:t> renforcer notre stratégie en direction des </a:t>
            </a:r>
            <a:r>
              <a:rPr lang="fr-FR" sz="1200" b="1" i="0" kern="1200" dirty="0">
                <a:solidFill>
                  <a:schemeClr val="tx1"/>
                </a:solidFill>
                <a:effectLst/>
                <a:latin typeface="+mn-lt"/>
                <a:ea typeface="+mn-ea"/>
                <a:cs typeface="+mn-cs"/>
              </a:rPr>
              <a:t>cadres (5.3),</a:t>
            </a:r>
            <a:r>
              <a:rPr lang="fr-FR" sz="1200" b="0" i="0" kern="1200" dirty="0">
                <a:solidFill>
                  <a:schemeClr val="tx1"/>
                </a:solidFill>
                <a:effectLst/>
                <a:latin typeface="+mn-lt"/>
                <a:ea typeface="+mn-ea"/>
                <a:cs typeface="+mn-cs"/>
              </a:rPr>
              <a:t> ouvrir un chantier sur </a:t>
            </a:r>
            <a:r>
              <a:rPr lang="fr-FR" sz="1200" b="1" i="0" kern="1200" dirty="0">
                <a:solidFill>
                  <a:schemeClr val="tx1"/>
                </a:solidFill>
                <a:effectLst/>
                <a:latin typeface="+mn-lt"/>
                <a:ea typeface="+mn-ea"/>
                <a:cs typeface="+mn-cs"/>
              </a:rPr>
              <a:t>l’interprofessionnel de proximité (5.4) </a:t>
            </a:r>
            <a:r>
              <a:rPr lang="fr-FR" sz="1200" b="0" i="0" kern="1200" dirty="0">
                <a:solidFill>
                  <a:schemeClr val="tx1"/>
                </a:solidFill>
                <a:effectLst/>
                <a:latin typeface="+mn-lt"/>
                <a:ea typeface="+mn-ea"/>
                <a:cs typeface="+mn-cs"/>
              </a:rPr>
              <a:t>et développer une action ciblée auprès des salariés </a:t>
            </a:r>
            <a:r>
              <a:rPr lang="fr-FR" sz="1200" b="1" i="0" kern="1200" dirty="0">
                <a:solidFill>
                  <a:schemeClr val="tx1"/>
                </a:solidFill>
                <a:effectLst/>
                <a:latin typeface="+mn-lt"/>
                <a:ea typeface="+mn-ea"/>
                <a:cs typeface="+mn-cs"/>
              </a:rPr>
              <a:t>des TPE</a:t>
            </a:r>
            <a:r>
              <a:rPr lang="fr-FR" sz="1200" b="0" i="0" kern="1200" dirty="0">
                <a:solidFill>
                  <a:schemeClr val="tx1"/>
                </a:solidFill>
                <a:effectLst/>
                <a:latin typeface="+mn-lt"/>
                <a:ea typeface="+mn-ea"/>
                <a:cs typeface="+mn-cs"/>
              </a:rPr>
              <a:t> (5.5)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200" b="1" i="0" kern="1200" dirty="0">
                <a:solidFill>
                  <a:schemeClr val="tx1"/>
                </a:solidFill>
                <a:effectLst/>
                <a:latin typeface="+mn-lt"/>
                <a:ea typeface="+mn-ea"/>
                <a:cs typeface="+mn-cs"/>
              </a:rPr>
              <a:t>P.6 : moderniser notre fonctionnement pour renforcer la démocratie interne</a:t>
            </a:r>
            <a:r>
              <a:rPr lang="fr-FR" sz="1200" b="0" i="0" kern="1200" dirty="0">
                <a:solidFill>
                  <a:schemeClr val="tx1"/>
                </a:solidFill>
                <a:effectLst/>
                <a:latin typeface="+mn-lt"/>
                <a:ea typeface="+mn-ea"/>
                <a:cs typeface="+mn-cs"/>
              </a:rPr>
              <a:t> : en clarifiant les responsabilités (6.1.2), en favorisant le </a:t>
            </a:r>
            <a:r>
              <a:rPr lang="fr-FR" sz="1200" b="1" i="0" kern="1200" dirty="0">
                <a:solidFill>
                  <a:schemeClr val="tx1"/>
                </a:solidFill>
                <a:effectLst/>
                <a:latin typeface="+mn-lt"/>
                <a:ea typeface="+mn-ea"/>
                <a:cs typeface="+mn-cs"/>
              </a:rPr>
              <a:t>renouvellement générationnel </a:t>
            </a:r>
            <a:r>
              <a:rPr lang="fr-FR" sz="1200" b="0" i="0" kern="1200" dirty="0">
                <a:solidFill>
                  <a:schemeClr val="tx1"/>
                </a:solidFill>
                <a:effectLst/>
                <a:latin typeface="+mn-lt"/>
                <a:ea typeface="+mn-ea"/>
                <a:cs typeface="+mn-cs"/>
              </a:rPr>
              <a:t>(6.2), en renforçant la </a:t>
            </a:r>
            <a:r>
              <a:rPr lang="fr-FR" sz="1200" b="1" i="0" kern="1200" dirty="0">
                <a:solidFill>
                  <a:schemeClr val="tx1"/>
                </a:solidFill>
                <a:effectLst/>
                <a:latin typeface="+mn-lt"/>
                <a:ea typeface="+mn-ea"/>
                <a:cs typeface="+mn-cs"/>
              </a:rPr>
              <a:t>formation et la transmission </a:t>
            </a:r>
            <a:r>
              <a:rPr lang="fr-FR" sz="1200" b="0" i="0" kern="1200" dirty="0">
                <a:solidFill>
                  <a:schemeClr val="tx1"/>
                </a:solidFill>
                <a:effectLst/>
                <a:latin typeface="+mn-lt"/>
                <a:ea typeface="+mn-ea"/>
                <a:cs typeface="+mn-cs"/>
              </a:rPr>
              <a:t>(6.3 et 6.4), et en développant des </a:t>
            </a:r>
            <a:r>
              <a:rPr lang="fr-FR" sz="1200" b="1" i="0" kern="1200" dirty="0">
                <a:solidFill>
                  <a:schemeClr val="tx1"/>
                </a:solidFill>
                <a:effectLst/>
                <a:latin typeface="+mn-lt"/>
                <a:ea typeface="+mn-ea"/>
                <a:cs typeface="+mn-cs"/>
              </a:rPr>
              <a:t>formes de participation plus directes </a:t>
            </a:r>
            <a:r>
              <a:rPr lang="fr-FR" sz="1200" b="0" i="0" kern="1200" dirty="0">
                <a:solidFill>
                  <a:schemeClr val="tx1"/>
                </a:solidFill>
                <a:effectLst/>
                <a:latin typeface="+mn-lt"/>
                <a:ea typeface="+mn-ea"/>
                <a:cs typeface="+mn-cs"/>
              </a:rPr>
              <a:t>et plus ouvertes pour associer davantage les adhérents aux décisions (6.5) ; en expérimentant par exemple des </a:t>
            </a:r>
            <a:r>
              <a:rPr lang="fr-FR" sz="1200" b="1" i="0" u="none" kern="1200" dirty="0">
                <a:solidFill>
                  <a:schemeClr val="tx1"/>
                </a:solidFill>
                <a:effectLst/>
                <a:latin typeface="+mn-lt"/>
                <a:ea typeface="+mn-ea"/>
                <a:cs typeface="+mn-cs"/>
              </a:rPr>
              <a:t>consultations et des conventions d’adhérents </a:t>
            </a:r>
            <a:r>
              <a:rPr lang="fr-FR" sz="1200" b="0" i="0" kern="1200" dirty="0">
                <a:solidFill>
                  <a:schemeClr val="tx1"/>
                </a:solidFill>
                <a:effectLst/>
                <a:latin typeface="+mn-lt"/>
                <a:ea typeface="+mn-ea"/>
                <a:cs typeface="+mn-cs"/>
              </a:rPr>
              <a:t>(6.5.1), ou encore en lançant l’</a:t>
            </a:r>
            <a:r>
              <a:rPr lang="fr-FR" sz="1200" b="1" i="0" kern="1200" dirty="0">
                <a:solidFill>
                  <a:schemeClr val="tx1"/>
                </a:solidFill>
                <a:effectLst/>
                <a:latin typeface="+mn-lt"/>
                <a:ea typeface="+mn-ea"/>
                <a:cs typeface="+mn-cs"/>
              </a:rPr>
              <a:t>Académie de la démocratie (6.6)</a:t>
            </a:r>
            <a:r>
              <a:rPr lang="fr-FR" sz="1200" b="0" i="0" kern="1200" dirty="0">
                <a:solidFill>
                  <a:schemeClr val="tx1"/>
                </a:solidFill>
                <a:effectLst/>
                <a:latin typeface="+mn-lt"/>
                <a:ea typeface="+mn-ea"/>
                <a:cs typeface="+mn-cs"/>
              </a:rPr>
              <a:t> pour analyser, diffuser et renforcer les pratiques démocratiques, au service d’une organisation plus légitime, plus ouverte et plus efficace.</a:t>
            </a:r>
          </a:p>
        </p:txBody>
      </p:sp>
      <p:sp>
        <p:nvSpPr>
          <p:cNvPr id="4" name="Espace réservé du numéro de diapositive 3">
            <a:extLst>
              <a:ext uri="{FF2B5EF4-FFF2-40B4-BE49-F238E27FC236}">
                <a16:creationId xmlns:a16="http://schemas.microsoft.com/office/drawing/2014/main" id="{95764B45-3CA0-80B0-29D3-1C613303B2F3}"/>
              </a:ext>
            </a:extLst>
          </p:cNvPr>
          <p:cNvSpPr>
            <a:spLocks noGrp="1"/>
          </p:cNvSpPr>
          <p:nvPr>
            <p:ph type="sldNum" sz="quarter" idx="5"/>
          </p:nvPr>
        </p:nvSpPr>
        <p:spPr/>
        <p:txBody>
          <a:bodyPr/>
          <a:lstStyle/>
          <a:p>
            <a:fld id="{77EAE062-6858-4042-8BB3-A4E16169058D}" type="slidenum">
              <a:rPr lang="fr-FR" smtClean="0"/>
              <a:t>10</a:t>
            </a:fld>
            <a:endParaRPr lang="fr-FR"/>
          </a:p>
        </p:txBody>
      </p:sp>
    </p:spTree>
    <p:extLst>
      <p:ext uri="{BB962C8B-B14F-4D97-AF65-F5344CB8AC3E}">
        <p14:creationId xmlns:p14="http://schemas.microsoft.com/office/powerpoint/2010/main" val="647702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39045-11C2-E1E2-D081-76F7F2985A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540882D-FC3E-F938-CD6F-097A637FCCE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1844CB1-3EEB-817B-65D8-B27E54445FD9}"/>
              </a:ext>
            </a:extLst>
          </p:cNvPr>
          <p:cNvSpPr>
            <a:spLocks noGrp="1"/>
          </p:cNvSpPr>
          <p:nvPr>
            <p:ph type="body" idx="1"/>
          </p:nvPr>
        </p:nvSpPr>
        <p:spPr/>
        <p:txBody>
          <a:bodyPr/>
          <a:lstStyle/>
          <a:p>
            <a:pPr>
              <a:defRPr/>
            </a:pPr>
            <a:r>
              <a:rPr lang="fr-FR" sz="1200" kern="1200" dirty="0">
                <a:solidFill>
                  <a:schemeClr val="tx1"/>
                </a:solidFill>
                <a:effectLst/>
                <a:latin typeface="+mn-lt"/>
                <a:ea typeface="+mn-ea"/>
                <a:cs typeface="+mn-cs"/>
              </a:rPr>
              <a:t>face aux ambitions de changement, proposés, il nous faut </a:t>
            </a:r>
            <a:r>
              <a:rPr lang="fr-FR" dirty="0"/>
              <a:t>nous</a:t>
            </a:r>
            <a:r>
              <a:rPr lang="fr-FR" b="1" dirty="0"/>
              <a:t> </a:t>
            </a:r>
            <a:r>
              <a:rPr lang="fr-FR" sz="1200" b="1" kern="1200" dirty="0">
                <a:solidFill>
                  <a:schemeClr val="tx1"/>
                </a:solidFill>
                <a:effectLst/>
                <a:latin typeface="+mn-lt"/>
                <a:ea typeface="+mn-ea"/>
                <a:cs typeface="+mn-cs"/>
              </a:rPr>
              <a:t>donner les moyens adéquats pour réussir notre évolution</a:t>
            </a:r>
            <a:r>
              <a:rPr lang="fr-FR" sz="1200" kern="1200" dirty="0">
                <a:solidFill>
                  <a:schemeClr val="tx1"/>
                </a:solidFill>
                <a:effectLst/>
                <a:latin typeface="+mn-lt"/>
                <a:ea typeface="+mn-ea"/>
                <a:cs typeface="+mn-cs"/>
              </a:rPr>
              <a:t>. Plus de moyens pour être plus forts, plus en proximité, plus démocratique, plus modernes et innovants ! </a:t>
            </a:r>
            <a:endParaRPr lang="fr-FR" b="1" u="sng" dirty="0"/>
          </a:p>
          <a:p>
            <a:pPr marL="171741" indent="-171741">
              <a:buFont typeface="Arial" panose="020B0604020202020204" pitchFamily="34" charset="0"/>
              <a:buChar char="•"/>
            </a:pPr>
            <a:endParaRPr lang="fr-FR" b="1" u="sng" dirty="0"/>
          </a:p>
          <a:p>
            <a:pPr marL="171450" indent="-171450">
              <a:buFont typeface="Arial" panose="020B0604020202020204" pitchFamily="34" charset="0"/>
              <a:buChar char="•"/>
            </a:pPr>
            <a:r>
              <a:rPr lang="fr-FR" b="1" u="sng" dirty="0"/>
              <a:t>Place centrale de la cotisation</a:t>
            </a:r>
            <a:r>
              <a:rPr lang="fr-FR" b="1" u="none" dirty="0"/>
              <a:t> </a:t>
            </a:r>
            <a:r>
              <a:rPr lang="fr-FR" u="none" dirty="0"/>
              <a:t>: </a:t>
            </a:r>
            <a:r>
              <a:rPr lang="fr-FR" b="1" dirty="0"/>
              <a:t>parler de notre financement, c’est parler avant tout de la cotisation ! + impact si forces politiques </a:t>
            </a:r>
            <a:r>
              <a:rPr lang="fr-FR" b="1" dirty="0" err="1"/>
              <a:t>anti-syndicales</a:t>
            </a:r>
            <a:r>
              <a:rPr lang="fr-FR" b="1" dirty="0"/>
              <a:t> arrivaient au pouvoir en 2027…</a:t>
            </a:r>
          </a:p>
          <a:p>
            <a:pPr marL="171741" indent="-171741">
              <a:buFont typeface="Arial" panose="020B0604020202020204" pitchFamily="34" charset="0"/>
              <a:buChar char="•"/>
            </a:pPr>
            <a:r>
              <a:rPr lang="fr-FR" b="1" u="sng" dirty="0"/>
              <a:t>Politique financière responsable, solidaire et juste</a:t>
            </a:r>
            <a:r>
              <a:rPr lang="fr-FR" b="1" dirty="0"/>
              <a:t> </a:t>
            </a:r>
            <a:r>
              <a:rPr lang="fr-FR" dirty="0"/>
              <a:t>: 4 principes : l’autonomie de l’organisation, la solidarité entre les structures, la transparence des informations et la neutralité dans l’application des règles définies collectivement en garantissant une sobriété financière =&gt; se doter collectivement de ce cadre et accompagnement des syndicats et des UTR en lien avec les structures fédératives. </a:t>
            </a:r>
          </a:p>
          <a:p>
            <a:pPr marL="171741" indent="-171741">
              <a:buFont typeface="Arial" panose="020B0604020202020204" pitchFamily="34" charset="0"/>
              <a:buChar char="•"/>
            </a:pPr>
            <a:r>
              <a:rPr lang="fr-FR" b="1" u="sng" dirty="0"/>
              <a:t>Le choix de la mutualisation et de la subsidiarité</a:t>
            </a:r>
            <a:r>
              <a:rPr lang="fr-FR" b="1" dirty="0"/>
              <a:t> </a:t>
            </a:r>
            <a:r>
              <a:rPr lang="fr-FR" dirty="0"/>
              <a:t>: mutualisation des moyens issus de la cotisation = essentielle pour que toutes les structures aient les moyens d’assurer leurs missions. Mutualisation permettra de renforcer les actions de proximité ou encore de dégager des moyens pour augmenter notre réactivité et la force de notre politique revendicative . </a:t>
            </a:r>
          </a:p>
          <a:p>
            <a:pPr marL="171741" indent="-171741">
              <a:buFont typeface="Arial" panose="020B0604020202020204" pitchFamily="34" charset="0"/>
              <a:buChar char="•"/>
            </a:pPr>
            <a:r>
              <a:rPr lang="fr-FR" dirty="0">
                <a:sym typeface="Wingdings" panose="05000000000000000000" pitchFamily="2" charset="2"/>
              </a:rPr>
              <a:t> A</a:t>
            </a:r>
            <a:r>
              <a:rPr lang="fr-FR" dirty="0"/>
              <a:t>ussi : permet à tous les syndicats et UTR d’avoir les mêmes services sans coût supplémentaire (comme pour les SI). Et des économies financières et d’énergie militante ! </a:t>
            </a:r>
          </a:p>
          <a:p>
            <a:pPr marL="171741" indent="-171741">
              <a:buFont typeface="Arial" panose="020B0604020202020204" pitchFamily="34" charset="0"/>
              <a:buChar char="•"/>
            </a:pPr>
            <a:r>
              <a:rPr lang="fr-FR" dirty="0"/>
              <a:t>Enfin, mutualisation = faire le choix de la subsidiarité à travers une gouvernance (syndicats, UTR, FD, URI et conf) pour garantir que moyens alloués répondent aux besoins de toute la CFDT (comme pour les actions de proximité). </a:t>
            </a:r>
          </a:p>
          <a:p>
            <a:pPr marL="171741" indent="-171741">
              <a:buFont typeface="Arial" panose="020B0604020202020204" pitchFamily="34" charset="0"/>
              <a:buChar char="•"/>
            </a:pPr>
            <a:r>
              <a:rPr lang="fr-FR" b="1" u="sng" dirty="0"/>
              <a:t>Renforcement de la démocratie financière</a:t>
            </a:r>
            <a:r>
              <a:rPr lang="fr-FR" b="1" u="none" dirty="0"/>
              <a:t> </a:t>
            </a:r>
            <a:r>
              <a:rPr lang="fr-FR" u="none" dirty="0"/>
              <a:t>: avec la décentralisation de la prise de décisions avec des nouveaux modes de gouvernance (place du CNC par exemple). Permettra aussi d’avoir une réflexion sur l’articulation entre politique revendicative, politique interne et politique financière. </a:t>
            </a:r>
          </a:p>
          <a:p>
            <a:pPr marL="171741" indent="-171741">
              <a:buFont typeface="Arial" panose="020B0604020202020204" pitchFamily="34" charset="0"/>
              <a:buChar char="•"/>
            </a:pPr>
            <a:endParaRPr lang="fr-FR" u="none" dirty="0"/>
          </a:p>
          <a:p>
            <a:pPr marL="171741" indent="-171741">
              <a:buFont typeface="Arial" panose="020B0604020202020204" pitchFamily="34" charset="0"/>
              <a:buChar char="•"/>
            </a:pPr>
            <a:r>
              <a:rPr lang="fr-FR" b="1" u="sng" dirty="0"/>
              <a:t>Réponses aux rendez des syndicats</a:t>
            </a:r>
            <a:r>
              <a:rPr lang="fr-FR" u="none" dirty="0"/>
              <a:t> : </a:t>
            </a:r>
          </a:p>
          <a:p>
            <a:pPr marL="629719" lvl="1" indent="-171741">
              <a:buFont typeface="Arial" panose="020B0604020202020204" pitchFamily="34" charset="0"/>
              <a:buChar char="•"/>
            </a:pPr>
            <a:r>
              <a:rPr lang="fr-FR" u="none" dirty="0"/>
              <a:t>Besoins d’une plus forte capacité d’actions pour répondre aux sollicitations </a:t>
            </a:r>
          </a:p>
          <a:p>
            <a:pPr marL="629719" lvl="1" indent="-171741">
              <a:buFont typeface="Arial" panose="020B0604020202020204" pitchFamily="34" charset="0"/>
              <a:buChar char="•"/>
            </a:pPr>
            <a:r>
              <a:rPr lang="fr-FR" u="none" dirty="0"/>
              <a:t>Des fonctions support (comme la SI) toujours plus réactives et adaptées aux nouvelles transformations ou attentes des travailleurs</a:t>
            </a:r>
          </a:p>
          <a:p>
            <a:pPr marL="629719" lvl="1" indent="-171741">
              <a:buFont typeface="Arial" panose="020B0604020202020204" pitchFamily="34" charset="0"/>
              <a:buChar char="•"/>
            </a:pPr>
            <a:r>
              <a:rPr lang="fr-FR" u="none" dirty="0"/>
              <a:t>Baisse des moyens syndicaux (temps et financiers) qui met sous tension les organisations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u="sng" dirty="0"/>
              <a:t>Evolution de la cotisation syndicale</a:t>
            </a:r>
            <a:r>
              <a:rPr lang="fr-FR" b="1" u="none" dirty="0"/>
              <a:t> : </a:t>
            </a:r>
            <a:r>
              <a:rPr lang="fr-FR" b="0" u="none" dirty="0"/>
              <a:t>prévue à l’article 7.4.3.</a:t>
            </a:r>
            <a:endParaRPr lang="fr-FR" dirty="0"/>
          </a:p>
        </p:txBody>
      </p:sp>
      <p:sp>
        <p:nvSpPr>
          <p:cNvPr id="4" name="Espace réservé du numéro de diapositive 3">
            <a:extLst>
              <a:ext uri="{FF2B5EF4-FFF2-40B4-BE49-F238E27FC236}">
                <a16:creationId xmlns:a16="http://schemas.microsoft.com/office/drawing/2014/main" id="{21FD343A-364F-A540-98BE-ADB98DF116BC}"/>
              </a:ext>
            </a:extLst>
          </p:cNvPr>
          <p:cNvSpPr>
            <a:spLocks noGrp="1"/>
          </p:cNvSpPr>
          <p:nvPr>
            <p:ph type="sldNum" sz="quarter" idx="5"/>
          </p:nvPr>
        </p:nvSpPr>
        <p:spPr/>
        <p:txBody>
          <a:bodyPr/>
          <a:lstStyle/>
          <a:p>
            <a:fld id="{77EAE062-6858-4042-8BB3-A4E16169058D}" type="slidenum">
              <a:rPr lang="fr-FR" smtClean="0"/>
              <a:t>11</a:t>
            </a:fld>
            <a:endParaRPr lang="fr-FR"/>
          </a:p>
        </p:txBody>
      </p:sp>
    </p:spTree>
    <p:extLst>
      <p:ext uri="{BB962C8B-B14F-4D97-AF65-F5344CB8AC3E}">
        <p14:creationId xmlns:p14="http://schemas.microsoft.com/office/powerpoint/2010/main" val="4035530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E0954-90FB-E3FD-E9C6-ED933582DDE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C94FA55-FF74-3AC9-3038-E6FA82247D7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EC93750-B7FA-9D0F-0C42-58329695FFDB}"/>
              </a:ext>
            </a:extLst>
          </p:cNvPr>
          <p:cNvSpPr>
            <a:spLocks noGrp="1"/>
          </p:cNvSpPr>
          <p:nvPr>
            <p:ph type="body" idx="1"/>
          </p:nvPr>
        </p:nvSpPr>
        <p:spPr/>
        <p:txBody>
          <a:bodyPr/>
          <a:lstStyle/>
          <a:p>
            <a:r>
              <a:rPr lang="fr-FR" b="1" dirty="0"/>
              <a:t>Chantier ouvert suite au congrès de Lyon </a:t>
            </a:r>
            <a:r>
              <a:rPr lang="fr-FR" b="0" dirty="0"/>
              <a:t>(3 engagements de Lyon : conforter les syndicats et UTR dans leurs missions en maintenant à minima leur part en % et le minimum garanti pour les actifs / 2- Ne pas opposer cotisation et développement mais lier les 2 pour répondre aux objectifs de financement de l’organisation et de syndicalisation / 3- soumettre au vote au prochain congrès le résultat des débats)</a:t>
            </a:r>
          </a:p>
          <a:p>
            <a:endParaRPr lang="fr-FR" b="1" dirty="0"/>
          </a:p>
          <a:p>
            <a:pPr marL="171741" indent="-171741">
              <a:buFont typeface="Arial" panose="020B0604020202020204" pitchFamily="34" charset="0"/>
              <a:buChar char="•"/>
            </a:pPr>
            <a:r>
              <a:rPr lang="fr-FR" b="1" u="sng" dirty="0"/>
              <a:t>Déroulement des travaux</a:t>
            </a:r>
            <a:r>
              <a:rPr lang="fr-FR" b="1" dirty="0"/>
              <a:t> </a:t>
            </a:r>
            <a:r>
              <a:rPr lang="fr-FR"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1" dirty="0">
                <a:sym typeface="Wingdings" panose="05000000000000000000" pitchFamily="2" charset="2"/>
              </a:rPr>
              <a:t> </a:t>
            </a:r>
            <a:r>
              <a:rPr lang="fr-FR" b="1" dirty="0"/>
              <a:t>A ces 3 engagements, la transparence et la neutralité ont été ajoutées pour garantir que les travaux soient menés dans l’intérêt général de toute la CFDT + 2 tiers de confiance </a:t>
            </a:r>
            <a:r>
              <a:rPr lang="fr-FR" b="0" dirty="0"/>
              <a:t>pour accompagner la Confédération dans sa réflexion </a:t>
            </a:r>
            <a:endParaRPr lang="fr-FR" dirty="0"/>
          </a:p>
          <a:p>
            <a:pPr marL="171450" indent="-171450">
              <a:buFont typeface="Symbol" panose="05050102010706020507" pitchFamily="18" charset="2"/>
              <a:buChar char="Þ"/>
            </a:pPr>
            <a:r>
              <a:rPr lang="fr-FR" b="1" dirty="0"/>
              <a:t>la</a:t>
            </a:r>
            <a:r>
              <a:rPr lang="fr-FR" dirty="0"/>
              <a:t> 1</a:t>
            </a:r>
            <a:r>
              <a:rPr lang="fr-FR" baseline="30000" dirty="0"/>
              <a:t>e</a:t>
            </a:r>
            <a:r>
              <a:rPr lang="fr-FR" dirty="0"/>
              <a:t> étape a été de réaliser </a:t>
            </a:r>
            <a:r>
              <a:rPr lang="fr-FR" b="1" dirty="0"/>
              <a:t>un grand état des lieux, </a:t>
            </a:r>
            <a:r>
              <a:rPr lang="fr-FR" b="0" dirty="0"/>
              <a:t>en </a:t>
            </a:r>
            <a:r>
              <a:rPr lang="fr-FR" dirty="0"/>
              <a:t>mettant le plus de monde possible autour de la table, avec des champs variés, sur leurs financements et la place de la cotisation dans celui-ci </a:t>
            </a:r>
            <a:r>
              <a:rPr lang="fr-FR" b="1" dirty="0"/>
              <a:t>=&gt; s’agissait de partir du réel pour bien comprendre les réalités des syndicats et des structures (selon leur taille, les spécificités de leurs adhérents, ou encore de leur fonctionnement). </a:t>
            </a:r>
          </a:p>
          <a:p>
            <a:pPr marL="0" indent="0">
              <a:buFont typeface="Symbol" panose="05050102010706020507" pitchFamily="18" charset="2"/>
              <a:buNone/>
            </a:pPr>
            <a:endParaRPr lang="fr-FR" dirty="0"/>
          </a:p>
          <a:p>
            <a:pPr marL="171450" indent="-171450">
              <a:buFont typeface="Symbol" panose="05050102010706020507" pitchFamily="18" charset="2"/>
              <a:buChar char="Þ"/>
            </a:pPr>
            <a:r>
              <a:rPr lang="fr-FR" b="0" i="0" dirty="0">
                <a:sym typeface="Wingdings" panose="05000000000000000000" pitchFamily="2" charset="2"/>
              </a:rPr>
              <a:t>Puis constitution d’</a:t>
            </a:r>
            <a:r>
              <a:rPr lang="fr-FR" b="1" i="0" dirty="0">
                <a:sym typeface="Wingdings" panose="05000000000000000000" pitchFamily="2" charset="2"/>
              </a:rPr>
              <a:t>u</a:t>
            </a:r>
            <a:r>
              <a:rPr lang="fr-FR" b="1" dirty="0"/>
              <a:t>n groupe miroir (10 syndicats et 1 UTR </a:t>
            </a:r>
            <a:r>
              <a:rPr lang="fr-FR" dirty="0"/>
              <a:t>de différentes tailles et issus de différents secteurs professionnels et territoires) réuni régulièrement pour échanger sur les limites de la charte actuelle, leurs besoins, leurs réalités en matière de financement. </a:t>
            </a:r>
            <a:endParaRPr lang="fr-FR" b="1" dirty="0"/>
          </a:p>
          <a:p>
            <a:pPr marL="171741" indent="-171741" defTabSz="915954">
              <a:buFont typeface="Arial" panose="020B0604020202020204" pitchFamily="34" charset="0"/>
              <a:buChar char="•"/>
            </a:pPr>
            <a:r>
              <a:rPr lang="fr-FR" b="1" u="sng" dirty="0"/>
              <a:t>2ème étape :</a:t>
            </a:r>
            <a:endParaRPr lang="fr-FR" b="1" dirty="0"/>
          </a:p>
          <a:p>
            <a:pPr marL="171450" indent="-171450">
              <a:buFont typeface="Symbol" panose="05050102010706020507" pitchFamily="18" charset="2"/>
              <a:buChar char="Þ"/>
            </a:pPr>
            <a:r>
              <a:rPr lang="fr-FR" b="1" dirty="0"/>
              <a:t>Confrontation des attentes du chantier avec celles issues du « Rendez-vous des Syndicats  »</a:t>
            </a:r>
          </a:p>
          <a:p>
            <a:pPr marL="171450" indent="-171450">
              <a:buFont typeface="Symbol" panose="05050102010706020507" pitchFamily="18" charset="2"/>
              <a:buChar char="Þ"/>
            </a:pPr>
            <a:r>
              <a:rPr lang="fr-FR" b="1" dirty="0"/>
              <a:t>Des débats et des échanges partout </a:t>
            </a:r>
            <a:r>
              <a:rPr lang="fr-FR" b="1" dirty="0">
                <a:sym typeface="Wingdings" panose="05000000000000000000" pitchFamily="2" charset="2"/>
              </a:rPr>
              <a:t> au </a:t>
            </a:r>
            <a:r>
              <a:rPr lang="fr-FR" b="1" dirty="0"/>
              <a:t>Bureau national, au sein du groupe de travail élargi aux syndicats, de nombreuses rencontres sur le terrain</a:t>
            </a:r>
            <a:r>
              <a:rPr lang="fr-FR" dirty="0"/>
              <a:t>… En </a:t>
            </a:r>
            <a:r>
              <a:rPr lang="fr-FR" b="0" dirty="0"/>
              <a:t>ressort un paysage contrasté, tant au niveau des besoins que des attentes d’accompagnement, de fonction supports … mais aussi de ressources. </a:t>
            </a:r>
            <a:endParaRPr lang="fr-FR" dirty="0"/>
          </a:p>
          <a:p>
            <a:pPr marL="171741" indent="-171741">
              <a:buFont typeface="Arial" panose="020B0604020202020204" pitchFamily="34" charset="0"/>
              <a:buChar char="•"/>
            </a:pPr>
            <a:r>
              <a:rPr lang="fr-FR" b="1" u="sng" dirty="0"/>
              <a:t>Conclusions du chantier</a:t>
            </a:r>
            <a:r>
              <a:rPr lang="fr-FR" b="1" dirty="0"/>
              <a:t> </a:t>
            </a:r>
            <a:r>
              <a:rPr lang="fr-FR" dirty="0"/>
              <a:t>: </a:t>
            </a:r>
          </a:p>
          <a:p>
            <a:pPr defTabSz="915954">
              <a:defRPr/>
            </a:pPr>
            <a:r>
              <a:rPr lang="fr-FR" b="1" dirty="0"/>
              <a:t>Financement doit s’adapter face aux transformations majeures du fonctionnement de la CFDT (de toute la CFDT !) et à celles du travail et de l’emploi. Besoin faire évoluer la charte de la cotisation syndicale pour répondre à ces transformations. </a:t>
            </a:r>
            <a:r>
              <a:rPr lang="fr-FR" b="1" u="sng" dirty="0"/>
              <a:t>Le statu quo est impossible </a:t>
            </a:r>
            <a:r>
              <a:rPr lang="fr-FR" dirty="0"/>
              <a:t>pour pouvoir être plus en proximité de tous les travailleurs et travailleuses, répondre à leurs besoins.</a:t>
            </a:r>
            <a:endParaRPr lang="fr-FR" b="1" dirty="0"/>
          </a:p>
          <a:p>
            <a:pPr marL="171450" indent="-171450" defTabSz="915954">
              <a:buFont typeface="Symbol" panose="05050102010706020507" pitchFamily="18" charset="2"/>
              <a:buChar char="Þ"/>
              <a:defRPr/>
            </a:pPr>
            <a:r>
              <a:rPr lang="fr-FR" dirty="0"/>
              <a:t>Besoin augmenter le</a:t>
            </a:r>
            <a:r>
              <a:rPr lang="fr-FR" b="0" dirty="0"/>
              <a:t>s</a:t>
            </a:r>
            <a:r>
              <a:rPr lang="fr-FR" b="1" dirty="0"/>
              <a:t> moyens des syndicats et </a:t>
            </a:r>
            <a:r>
              <a:rPr lang="fr-FR" b="0" dirty="0"/>
              <a:t>d</a:t>
            </a:r>
            <a:r>
              <a:rPr lang="fr-FR" dirty="0"/>
              <a:t>es moyens mutualisés de proximité </a:t>
            </a:r>
            <a:r>
              <a:rPr lang="fr-FR" b="1" dirty="0"/>
              <a:t>: fond spécifique pour actions de proximité, structures de proximité. </a:t>
            </a:r>
          </a:p>
          <a:p>
            <a:pPr marL="171450" indent="-171450" defTabSz="915954">
              <a:buFont typeface="Symbol" panose="05050102010706020507" pitchFamily="18" charset="2"/>
              <a:buChar char="Þ"/>
              <a:defRPr/>
            </a:pPr>
            <a:endParaRPr lang="fr-FR" b="1" dirty="0"/>
          </a:p>
          <a:p>
            <a:pPr marL="171450" indent="-171450" defTabSz="915954">
              <a:buFont typeface="Symbol" panose="05050102010706020507" pitchFamily="18" charset="2"/>
              <a:buChar char="Þ"/>
              <a:defRPr/>
            </a:pPr>
            <a:r>
              <a:rPr lang="fr-FR" b="0" dirty="0"/>
              <a:t>3</a:t>
            </a:r>
            <a:r>
              <a:rPr lang="fr-FR" b="0" baseline="30000" dirty="0"/>
              <a:t>e</a:t>
            </a:r>
            <a:r>
              <a:rPr lang="fr-FR" b="0" dirty="0"/>
              <a:t> étape : faire le diagnostic de nos fragilités pour en limiter les effets. Parmi nos fragilités : baisses des moyens extérieurs, augmentation des charges des lieux d’accueil/de travail des structures, doublons de certaines actions, … mais aussi en interne : pas assez de moyens pour le financement des systèmes d’information ou pour la communication.</a:t>
            </a:r>
          </a:p>
          <a:p>
            <a:r>
              <a:rPr lang="fr-FR" b="1" dirty="0"/>
              <a:t> </a:t>
            </a:r>
            <a:endParaRPr lang="fr-FR" dirty="0"/>
          </a:p>
          <a:p>
            <a:r>
              <a:rPr lang="fr-FR" b="0" dirty="0">
                <a:sym typeface="Wingdings" panose="05000000000000000000" pitchFamily="2" charset="2"/>
              </a:rPr>
              <a:t> </a:t>
            </a:r>
            <a:r>
              <a:rPr lang="fr-FR" b="0" dirty="0"/>
              <a:t>4</a:t>
            </a:r>
            <a:r>
              <a:rPr lang="fr-FR" b="0" baseline="30000" dirty="0"/>
              <a:t>e</a:t>
            </a:r>
            <a:r>
              <a:rPr lang="fr-FR" b="0" dirty="0"/>
              <a:t> étape : </a:t>
            </a:r>
            <a:r>
              <a:rPr lang="fr-FR" b="1" dirty="0"/>
              <a:t>3 scénarios pour financer ces besoins proposés au Bureau national qui a fait le choix de retenir le scénario « médian » (devant les deux autres scénarios faible /renforcé) =&gt; 33 % pour la part des syndicats et 0,95 % du taux de collecte. </a:t>
            </a:r>
          </a:p>
          <a:p>
            <a:r>
              <a:rPr lang="fr-FR" dirty="0">
                <a:highlight>
                  <a:srgbClr val="FFFF00"/>
                </a:highlight>
              </a:rPr>
              <a:t>Un simulateur à disposition des syndicats pour tester les 3 scénarios + guide (rappel des 2 autres scénarios : scénario taux faible : part des syndicats = 30 % et taux collecte 0,90 % / scénario renforcé = 35% part syndicat et taux de collecte à 1 %)</a:t>
            </a:r>
          </a:p>
          <a:p>
            <a:endParaRPr lang="fr-FR" dirty="0"/>
          </a:p>
          <a:p>
            <a:r>
              <a:rPr lang="fr-FR" b="1" dirty="0"/>
              <a:t>Pour les retraités </a:t>
            </a:r>
            <a:r>
              <a:rPr lang="fr-FR" dirty="0"/>
              <a:t>Si leur part n’augmente pas, l’augmentation du taux de collecte (passage de 0,50 % à 0,70 %) augmentera automatiquement le montant en € la part des UTR,</a:t>
            </a:r>
          </a:p>
          <a:p>
            <a:r>
              <a:rPr lang="fr-FR" dirty="0"/>
              <a:t>Les nouvelles parts répondent à une demande des militants retraités, c’est-à-dire la participation à la Solidarité syndicale mondiale (SSM) et le financement des URI </a:t>
            </a:r>
          </a:p>
          <a:p>
            <a:endParaRPr lang="fr-FR" dirty="0"/>
          </a:p>
          <a:p>
            <a:r>
              <a:rPr lang="fr-FR" dirty="0"/>
              <a:t>Renforcement du rôle de la commission de suivi des chartes afin de s’assurer de la pleine et entière application de la charte de la cotisation </a:t>
            </a:r>
            <a:r>
              <a:rPr lang="fr-FR" dirty="0">
                <a:sym typeface="Wingdings" panose="05000000000000000000" pitchFamily="2" charset="2"/>
              </a:rPr>
              <a:t>par l’ensemble des structures  condition de justice et de solidarité entre structures. </a:t>
            </a:r>
            <a:endParaRPr lang="fr-FR" dirty="0"/>
          </a:p>
          <a:p>
            <a:endParaRPr lang="fr-FR" dirty="0"/>
          </a:p>
          <a:p>
            <a:r>
              <a:rPr lang="fr-FR" dirty="0"/>
              <a:t>A disposition guide et simulateur </a:t>
            </a:r>
          </a:p>
          <a:p>
            <a:endParaRPr lang="fr-FR" dirty="0">
              <a:highlight>
                <a:srgbClr val="FFFF00"/>
              </a:highlight>
            </a:endParaRPr>
          </a:p>
          <a:p>
            <a:endParaRPr lang="fr-FR" dirty="0"/>
          </a:p>
          <a:p>
            <a:endParaRPr lang="fr-FR" dirty="0"/>
          </a:p>
        </p:txBody>
      </p:sp>
      <p:sp>
        <p:nvSpPr>
          <p:cNvPr id="4" name="Espace réservé du numéro de diapositive 3">
            <a:extLst>
              <a:ext uri="{FF2B5EF4-FFF2-40B4-BE49-F238E27FC236}">
                <a16:creationId xmlns:a16="http://schemas.microsoft.com/office/drawing/2014/main" id="{76E0C723-FF36-2279-3F03-5D250E831AE5}"/>
              </a:ext>
            </a:extLst>
          </p:cNvPr>
          <p:cNvSpPr>
            <a:spLocks noGrp="1"/>
          </p:cNvSpPr>
          <p:nvPr>
            <p:ph type="sldNum" sz="quarter" idx="5"/>
          </p:nvPr>
        </p:nvSpPr>
        <p:spPr/>
        <p:txBody>
          <a:bodyPr/>
          <a:lstStyle/>
          <a:p>
            <a:fld id="{77EAE062-6858-4042-8BB3-A4E16169058D}" type="slidenum">
              <a:rPr lang="fr-FR" smtClean="0"/>
              <a:t>12</a:t>
            </a:fld>
            <a:endParaRPr lang="fr-FR"/>
          </a:p>
        </p:txBody>
      </p:sp>
    </p:spTree>
    <p:extLst>
      <p:ext uri="{BB962C8B-B14F-4D97-AF65-F5344CB8AC3E}">
        <p14:creationId xmlns:p14="http://schemas.microsoft.com/office/powerpoint/2010/main" val="3754633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C06F9-49E4-BAB8-01CE-B06D3337723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5B6CDBA-8B45-C64C-5873-C8D1A93E81F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7B5CE96-0CD3-513E-0295-62450540A78B}"/>
              </a:ext>
            </a:extLst>
          </p:cNvPr>
          <p:cNvSpPr>
            <a:spLocks noGrp="1"/>
          </p:cNvSpPr>
          <p:nvPr>
            <p:ph type="body" idx="1"/>
          </p:nvPr>
        </p:nvSpPr>
        <p:spPr/>
        <p:txBody>
          <a:bodyPr/>
          <a:lstStyle/>
          <a:p>
            <a:r>
              <a:rPr lang="fr-FR" dirty="0"/>
              <a:t>La résolution se compose de deux parties dont le fil rouge est la démocratie. </a:t>
            </a:r>
          </a:p>
          <a:p>
            <a:r>
              <a:rPr lang="fr-FR" dirty="0"/>
              <a:t>D dans le sigle CFDT – valeur phare - </a:t>
            </a:r>
          </a:p>
          <a:p>
            <a:pPr marL="171450" indent="-171450">
              <a:buFont typeface="Arial" panose="020B0604020202020204" pitchFamily="34" charset="0"/>
              <a:buChar char="•"/>
            </a:pPr>
            <a:r>
              <a:rPr lang="fr-FR" dirty="0"/>
              <a:t>Pourquoi ce fil rouge ? La démocratie est fragile, montée des discours autoritaires en France, en Europe, dans le monde + contexte électoral : le congrès se tiendra à qq mois des municipales et à un an des présidentielles. </a:t>
            </a:r>
            <a:r>
              <a:rPr lang="fr-FR" sz="1200" b="0" i="0" dirty="0">
                <a:solidFill>
                  <a:srgbClr val="000000"/>
                </a:solidFill>
                <a:effectLst/>
                <a:latin typeface="Aptos" panose="020B0004020202020204" pitchFamily="34" charset="0"/>
              </a:rPr>
              <a:t>La démocratie n’est jamais acquise. Elle exige une vigilance et un engagement permanents. Il faut un travail quotidien pour la renforcer. La démocratie, c’est aussi pouvoir d’agir sur sa situation, son travail, son quotidien, et il semble plus que jamais important pour la CFDT de redonner à chacun et chacune une possibilité de s’exprimer et d’agir.</a:t>
            </a:r>
          </a:p>
          <a:p>
            <a:pPr marL="0" indent="0">
              <a:buFont typeface="Arial" panose="020B0604020202020204" pitchFamily="34" charset="0"/>
              <a:buNone/>
            </a:pPr>
            <a:endParaRPr lang="fr-FR" sz="1200" b="0" i="0" dirty="0">
              <a:solidFill>
                <a:srgbClr val="000000"/>
              </a:solidFill>
              <a:effectLst/>
              <a:latin typeface="Aptos" panose="020B0004020202020204" pitchFamily="34" charset="0"/>
            </a:endParaRPr>
          </a:p>
          <a:p>
            <a:pPr marL="171450" indent="-171450">
              <a:buFont typeface="Arial" panose="020B0604020202020204" pitchFamily="34" charset="0"/>
              <a:buChar char="•"/>
            </a:pPr>
            <a:r>
              <a:rPr lang="fr-FR" dirty="0"/>
              <a:t>Nous proposons à la fois une résolution qui soit solide sur les acquis = elle </a:t>
            </a:r>
            <a:r>
              <a:rPr lang="fr-FR" b="0" i="0" dirty="0">
                <a:solidFill>
                  <a:srgbClr val="000000"/>
                </a:solidFill>
                <a:effectLst/>
                <a:latin typeface="Arial" panose="020B0604020202020204" pitchFamily="34" charset="0"/>
              </a:rPr>
              <a:t>réaffirme la défense de droits fondamentaux et d’acquis syndicaux, qui sont ou qui peuvent être remis en cause ; et une résolution qui ait une capacité d’entrainement collectif avec de nouvelles revendications. </a:t>
            </a:r>
          </a:p>
          <a:p>
            <a:pPr marL="0" indent="0">
              <a:buFont typeface="Arial" panose="020B0604020202020204" pitchFamily="34" charset="0"/>
              <a:buNone/>
            </a:pPr>
            <a:endParaRPr lang="fr-FR" b="0" i="0" dirty="0">
              <a:solidFill>
                <a:srgbClr val="000000"/>
              </a:solidFill>
              <a:effectLst/>
              <a:latin typeface="Arial" panose="020B0604020202020204" pitchFamily="34" charset="0"/>
            </a:endParaRPr>
          </a:p>
          <a:p>
            <a:pPr marL="171450" indent="-171450">
              <a:buFont typeface="Arial" panose="020B0604020202020204" pitchFamily="34" charset="0"/>
              <a:buChar char="•"/>
            </a:pPr>
            <a:r>
              <a:rPr lang="fr-FR" dirty="0"/>
              <a:t>Philosophie générale : passer le message que la CFDT agit sur les lieux de travail, pour la démocratie au travail, pour permettre aux travailleuses et aux travailleurs d’agir, d’avoir prise sur ce qui les concerne au quotidien (le travail et les transformations indispensables de leur entreprise ou de leur administration pour une transition écologique juste, dans un contexte de déploiement de l’intelligence artificielle). La CFDT agit aussi pour défendre les droits et les libertés de toutes et tous, pour proposer un nouveau pacte démocratique, pour renforcer l’engagement démocratique au sein de la société et dans l’espace politique. La CFDT porte un projet de société. </a:t>
            </a:r>
          </a:p>
          <a:p>
            <a:pPr marL="171450" indent="-171450">
              <a:buFont typeface="Arial" panose="020B0604020202020204" pitchFamily="34" charset="0"/>
              <a:buChar char="•"/>
            </a:pPr>
            <a:endParaRPr lang="fr-FR" sz="1200" b="0" i="0" dirty="0">
              <a:solidFill>
                <a:srgbClr val="000000"/>
              </a:solidFill>
              <a:effectLst/>
              <a:latin typeface="Aptos" panose="020B0004020202020204" pitchFamily="34" charset="0"/>
            </a:endParaRPr>
          </a:p>
          <a:p>
            <a:pPr marL="171450" indent="-171450">
              <a:buFont typeface="Arial" panose="020B0604020202020204" pitchFamily="34" charset="0"/>
              <a:buChar char="•"/>
            </a:pPr>
            <a:r>
              <a:rPr lang="fr-FR" sz="1200" b="0" i="0" dirty="0">
                <a:solidFill>
                  <a:srgbClr val="000000"/>
                </a:solidFill>
                <a:effectLst/>
                <a:latin typeface="Aptos" panose="020B0004020202020204" pitchFamily="34" charset="0"/>
              </a:rPr>
              <a:t>Il s’agit bien d’une résolution syndicale : elle s’attache aux pratiques syndicales, donne à voir vers quoi on veut tendre. Elle met aussi en avant une approche et une conviction : c’est en s’attachant aux singularités qu’on améliore la situation de chacune et chacun, et que l’on avance vers plus d’universalité.  </a:t>
            </a:r>
            <a:endParaRPr lang="fr-FR" dirty="0"/>
          </a:p>
          <a:p>
            <a:endParaRPr lang="fr-FR" dirty="0"/>
          </a:p>
        </p:txBody>
      </p:sp>
      <p:sp>
        <p:nvSpPr>
          <p:cNvPr id="4" name="Espace réservé du numéro de diapositive 3">
            <a:extLst>
              <a:ext uri="{FF2B5EF4-FFF2-40B4-BE49-F238E27FC236}">
                <a16:creationId xmlns:a16="http://schemas.microsoft.com/office/drawing/2014/main" id="{44A883DF-5600-BA35-75E6-8E536AE74B0D}"/>
              </a:ext>
            </a:extLst>
          </p:cNvPr>
          <p:cNvSpPr>
            <a:spLocks noGrp="1"/>
          </p:cNvSpPr>
          <p:nvPr>
            <p:ph type="sldNum" sz="quarter" idx="5"/>
          </p:nvPr>
        </p:nvSpPr>
        <p:spPr/>
        <p:txBody>
          <a:bodyPr/>
          <a:lstStyle/>
          <a:p>
            <a:fld id="{77EAE062-6858-4042-8BB3-A4E16169058D}" type="slidenum">
              <a:rPr lang="fr-FR" smtClean="0"/>
              <a:t>14</a:t>
            </a:fld>
            <a:endParaRPr lang="fr-FR"/>
          </a:p>
        </p:txBody>
      </p:sp>
    </p:spTree>
    <p:extLst>
      <p:ext uri="{BB962C8B-B14F-4D97-AF65-F5344CB8AC3E}">
        <p14:creationId xmlns:p14="http://schemas.microsoft.com/office/powerpoint/2010/main" val="14568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2D63D7-2142-85B9-8984-AB7E11CAD62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45E132B-2570-1C59-CB49-30C7D9812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6B95186-FF37-FC39-62A4-233653CB7F42}"/>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8DF00069-521C-354C-E330-62568D12C4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8E469A6-A890-0BFB-3320-D27B2A65DA77}"/>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3302811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3A581F-B1FA-C2EB-8E27-46940004BEC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2F6BDB7-3DC9-E0AC-2EE1-9D47982A073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B736E2B-0B0D-0310-5D74-D5033945CE11}"/>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E3505071-FC64-9F23-028E-CAA1EF4E338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29C7381-12AB-5D1F-7A9F-6FBD1B912FC8}"/>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3852741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6E60636-56FC-599D-E188-9F1CC548D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140D5BD-68BE-6246-10BF-FF80E498DD3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E9C0617-1207-27B5-B65E-3A1F6B56725C}"/>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82CEDD79-3303-2D5D-4AB6-E6220E1D68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CEA9520-A46A-9263-2BFD-B4CFFD1CB651}"/>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390607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8E1122-8FC5-41BE-F901-00EC1B19A0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548BD0A-E937-12A0-8E3A-AAE91FD53C2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2ACEBD-70B7-0366-D2C1-D28DEB217D47}"/>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4763D9F0-7BE9-9D29-D89F-60E9A0CF28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D9AA0D-DE7C-4A91-BE59-C36D9D37EEE2}"/>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2440840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4EC675-E447-F995-9AE3-D4D8BE48AE7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030112-1387-15CF-91E1-E41FA4C9D4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38E2FA2-D090-D826-B443-627A1EF83F34}"/>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1D0E3B11-15F5-D1D9-969C-EF997B6456D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BFF69ED-9BA6-6834-E05A-4F70C13AA6E7}"/>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223350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6B6127-FC46-BBE0-150F-85831C992CC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98F9289-10D9-F8C8-83AB-6C17FF2ECCB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BDC9A4-0901-A2A4-A62D-ED69A05C56E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49B3DFB-A2CD-87B6-C40E-88D0481DB5D4}"/>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6" name="Espace réservé du pied de page 5">
            <a:extLst>
              <a:ext uri="{FF2B5EF4-FFF2-40B4-BE49-F238E27FC236}">
                <a16:creationId xmlns:a16="http://schemas.microsoft.com/office/drawing/2014/main" id="{557B7A42-A4EF-AAF3-611F-8E18827DE53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4138B5D-5F66-284E-FE57-64A8754CAF3D}"/>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2487397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41318F-99F6-C3D9-6C73-8B15FAD23ED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977BCB-A1B0-B457-AD36-C7B59D5F4B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18A9155-C6A3-7FB0-9FD0-6C6B03DE8B1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EA4D334-B736-3220-BCB9-321E2AE7E6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C63B398-0580-0C13-A5BC-FF6B9AD043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6E2E8E0-FD80-4798-8AE2-1D4947282429}"/>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8" name="Espace réservé du pied de page 7">
            <a:extLst>
              <a:ext uri="{FF2B5EF4-FFF2-40B4-BE49-F238E27FC236}">
                <a16:creationId xmlns:a16="http://schemas.microsoft.com/office/drawing/2014/main" id="{497AF7F8-4FA5-EAC0-D7DC-752A3041E10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132BF94-F603-E431-8CF5-0BB5733A1371}"/>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4005614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A30427-2CDE-9884-39BF-32291D665B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5E144AA-0133-C99C-2ED9-8716725A14BE}"/>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4" name="Espace réservé du pied de page 3">
            <a:extLst>
              <a:ext uri="{FF2B5EF4-FFF2-40B4-BE49-F238E27FC236}">
                <a16:creationId xmlns:a16="http://schemas.microsoft.com/office/drawing/2014/main" id="{88A998F7-7CBC-50EC-4B8C-D6763F7E936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439D391-A241-B74A-C82E-B4A54BF26189}"/>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1421763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F66B4B2-16D3-5E2B-E4FB-DD2F141A1E03}"/>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3" name="Espace réservé du pied de page 2">
            <a:extLst>
              <a:ext uri="{FF2B5EF4-FFF2-40B4-BE49-F238E27FC236}">
                <a16:creationId xmlns:a16="http://schemas.microsoft.com/office/drawing/2014/main" id="{96F04ED7-036B-FECB-AB9F-D697937FBA5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7A837EF-2AF9-6BA6-97F7-00D13A7D45BD}"/>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233854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B5BE90-6856-15E2-9BB4-ACE0D55750C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AB35E2B-4CF2-B2B0-FD7A-E9FDE14534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BDAE840-5F23-9F39-D60B-9587140CC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2AB0E1-03F0-B5E1-201C-959246BE19D8}"/>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6" name="Espace réservé du pied de page 5">
            <a:extLst>
              <a:ext uri="{FF2B5EF4-FFF2-40B4-BE49-F238E27FC236}">
                <a16:creationId xmlns:a16="http://schemas.microsoft.com/office/drawing/2014/main" id="{895B3BFC-3EF7-9B03-6660-CAC2E8EDEDC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6921679-1D8C-F7C2-F87F-B63BCADEDC3A}"/>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3735151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02DABC-7DF1-8930-BCC5-4A5FCC97A27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93D5C8F-6953-C01F-8D58-7A23C07959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F6F0457-7F7A-A6FB-71D6-C46AFAF76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78FA8C4-B9A1-020C-8682-2E6625EE1A76}"/>
              </a:ext>
            </a:extLst>
          </p:cNvPr>
          <p:cNvSpPr>
            <a:spLocks noGrp="1"/>
          </p:cNvSpPr>
          <p:nvPr>
            <p:ph type="dt" sz="half" idx="10"/>
          </p:nvPr>
        </p:nvSpPr>
        <p:spPr/>
        <p:txBody>
          <a:bodyPr/>
          <a:lstStyle/>
          <a:p>
            <a:fld id="{FD5CE65B-9623-42BD-8964-8D24A108C950}" type="datetimeFigureOut">
              <a:rPr lang="fr-FR" smtClean="0"/>
              <a:t>01/02/2026</a:t>
            </a:fld>
            <a:endParaRPr lang="fr-FR"/>
          </a:p>
        </p:txBody>
      </p:sp>
      <p:sp>
        <p:nvSpPr>
          <p:cNvPr id="6" name="Espace réservé du pied de page 5">
            <a:extLst>
              <a:ext uri="{FF2B5EF4-FFF2-40B4-BE49-F238E27FC236}">
                <a16:creationId xmlns:a16="http://schemas.microsoft.com/office/drawing/2014/main" id="{9A7D4072-134C-CFEF-2BE7-2FD08887E0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F4A6DDF-404E-FC4A-5EFA-1667257AE0AE}"/>
              </a:ext>
            </a:extLst>
          </p:cNvPr>
          <p:cNvSpPr>
            <a:spLocks noGrp="1"/>
          </p:cNvSpPr>
          <p:nvPr>
            <p:ph type="sldNum" sz="quarter" idx="12"/>
          </p:nvPr>
        </p:nvSpPr>
        <p:spPr/>
        <p:txBody>
          <a:bodyPr/>
          <a:lstStyle/>
          <a:p>
            <a:fld id="{A36C4A71-A7B2-4234-9B1C-6DB246E7553D}" type="slidenum">
              <a:rPr lang="fr-FR" smtClean="0"/>
              <a:t>‹N°›</a:t>
            </a:fld>
            <a:endParaRPr lang="fr-FR"/>
          </a:p>
        </p:txBody>
      </p:sp>
    </p:spTree>
    <p:extLst>
      <p:ext uri="{BB962C8B-B14F-4D97-AF65-F5344CB8AC3E}">
        <p14:creationId xmlns:p14="http://schemas.microsoft.com/office/powerpoint/2010/main" val="3355840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0DB5A12-7DDD-0158-72F2-200C135AD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D8CC15-28C8-E03C-2DFC-52BBFE436E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9202416-BFF2-F134-41E9-D20C05EF79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D5CE65B-9623-42BD-8964-8D24A108C950}" type="datetimeFigureOut">
              <a:rPr lang="fr-FR" smtClean="0"/>
              <a:t>01/02/2026</a:t>
            </a:fld>
            <a:endParaRPr lang="fr-FR"/>
          </a:p>
        </p:txBody>
      </p:sp>
      <p:sp>
        <p:nvSpPr>
          <p:cNvPr id="5" name="Espace réservé du pied de page 4">
            <a:extLst>
              <a:ext uri="{FF2B5EF4-FFF2-40B4-BE49-F238E27FC236}">
                <a16:creationId xmlns:a16="http://schemas.microsoft.com/office/drawing/2014/main" id="{187965CB-5E60-699F-FF58-934FBCF9DE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933A9D2-E5C0-D5F1-8FC2-D0AFA6B6E5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6C4A71-A7B2-4234-9B1C-6DB246E7553D}" type="slidenum">
              <a:rPr lang="fr-FR" smtClean="0"/>
              <a:t>‹N°›</a:t>
            </a:fld>
            <a:endParaRPr lang="fr-FR"/>
          </a:p>
        </p:txBody>
      </p:sp>
    </p:spTree>
    <p:extLst>
      <p:ext uri="{BB962C8B-B14F-4D97-AF65-F5344CB8AC3E}">
        <p14:creationId xmlns:p14="http://schemas.microsoft.com/office/powerpoint/2010/main" val="3466754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oleObject" Target="../embeddings/oleObject1.bin"/><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emf"/><Relationship Id="rId11" Type="http://schemas.openxmlformats.org/officeDocument/2006/relationships/image" Target="../media/image8.png"/><Relationship Id="rId5" Type="http://schemas.openxmlformats.org/officeDocument/2006/relationships/oleObject" Target="../embeddings/oleObject2.bin"/><Relationship Id="rId10" Type="http://schemas.openxmlformats.org/officeDocument/2006/relationships/image" Target="../media/image7.png"/><Relationship Id="rId4" Type="http://schemas.openxmlformats.org/officeDocument/2006/relationships/image" Target="../media/image2.emf"/><Relationship Id="rId9"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oleObject" Target="../embeddings/oleObject1.bin"/><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emf"/><Relationship Id="rId11" Type="http://schemas.openxmlformats.org/officeDocument/2006/relationships/image" Target="../media/image8.png"/><Relationship Id="rId5" Type="http://schemas.openxmlformats.org/officeDocument/2006/relationships/oleObject" Target="../embeddings/oleObject2.bin"/><Relationship Id="rId10" Type="http://schemas.openxmlformats.org/officeDocument/2006/relationships/image" Target="../media/image7.png"/><Relationship Id="rId4" Type="http://schemas.openxmlformats.org/officeDocument/2006/relationships/image" Target="../media/image2.emf"/><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Graphique, Police, texte, graphisme&#10;&#10;Le contenu généré par l’IA peut être incorrect.">
            <a:extLst>
              <a:ext uri="{FF2B5EF4-FFF2-40B4-BE49-F238E27FC236}">
                <a16:creationId xmlns:a16="http://schemas.microsoft.com/office/drawing/2014/main" id="{F3C09CA8-53EC-E3CF-E91D-D550A8F81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56838"/>
            <a:ext cx="12192000" cy="3944324"/>
          </a:xfrm>
          <a:prstGeom prst="rect">
            <a:avLst/>
          </a:prstGeom>
        </p:spPr>
      </p:pic>
      <p:graphicFrame>
        <p:nvGraphicFramePr>
          <p:cNvPr id="6" name="Objet 5">
            <a:extLst>
              <a:ext uri="{FF2B5EF4-FFF2-40B4-BE49-F238E27FC236}">
                <a16:creationId xmlns:a16="http://schemas.microsoft.com/office/drawing/2014/main" id="{47F62219-78FC-439C-4CF6-6F39F58DBFE7}"/>
              </a:ext>
            </a:extLst>
          </p:cNvPr>
          <p:cNvGraphicFramePr>
            <a:graphicFrameLocks noChangeAspect="1"/>
          </p:cNvGraphicFramePr>
          <p:nvPr>
            <p:extLst>
              <p:ext uri="{D42A27DB-BD31-4B8C-83A1-F6EECF244321}">
                <p14:modId xmlns:p14="http://schemas.microsoft.com/office/powerpoint/2010/main" val="3224863628"/>
              </p:ext>
            </p:extLst>
          </p:nvPr>
        </p:nvGraphicFramePr>
        <p:xfrm>
          <a:off x="7035800" y="0"/>
          <a:ext cx="5156200" cy="798513"/>
        </p:xfrm>
        <a:graphic>
          <a:graphicData uri="http://schemas.openxmlformats.org/presentationml/2006/ole">
            <mc:AlternateContent xmlns:mc="http://schemas.openxmlformats.org/markup-compatibility/2006">
              <mc:Choice xmlns:v="urn:schemas-microsoft-com:vml" Requires="v">
                <p:oleObj r:id="rId3" imgW="5156115" imgH="799079" progId="">
                  <p:embed/>
                </p:oleObj>
              </mc:Choice>
              <mc:Fallback>
                <p:oleObj r:id="rId3" imgW="5156115" imgH="799079" progId="">
                  <p:embed/>
                  <p:pic>
                    <p:nvPicPr>
                      <p:cNvPr id="6" name="Objet 5">
                        <a:extLst>
                          <a:ext uri="{FF2B5EF4-FFF2-40B4-BE49-F238E27FC236}">
                            <a16:creationId xmlns:a16="http://schemas.microsoft.com/office/drawing/2014/main" id="{47F62219-78FC-439C-4CF6-6F39F58DBFE7}"/>
                          </a:ext>
                        </a:extLst>
                      </p:cNvPr>
                      <p:cNvPicPr/>
                      <p:nvPr/>
                    </p:nvPicPr>
                    <p:blipFill>
                      <a:blip r:embed="rId4"/>
                      <a:stretch>
                        <a:fillRect/>
                      </a:stretch>
                    </p:blipFill>
                    <p:spPr>
                      <a:xfrm>
                        <a:off x="7035800" y="0"/>
                        <a:ext cx="5156200" cy="798513"/>
                      </a:xfrm>
                      <a:prstGeom prst="rect">
                        <a:avLst/>
                      </a:prstGeom>
                    </p:spPr>
                  </p:pic>
                </p:oleObj>
              </mc:Fallback>
            </mc:AlternateContent>
          </a:graphicData>
        </a:graphic>
      </p:graphicFrame>
      <p:graphicFrame>
        <p:nvGraphicFramePr>
          <p:cNvPr id="7" name="Objet 6">
            <a:extLst>
              <a:ext uri="{FF2B5EF4-FFF2-40B4-BE49-F238E27FC236}">
                <a16:creationId xmlns:a16="http://schemas.microsoft.com/office/drawing/2014/main" id="{EA4013AC-4CEC-AC05-C489-8B7F87A4A80F}"/>
              </a:ext>
            </a:extLst>
          </p:cNvPr>
          <p:cNvGraphicFramePr>
            <a:graphicFrameLocks noChangeAspect="1"/>
          </p:cNvGraphicFramePr>
          <p:nvPr>
            <p:extLst>
              <p:ext uri="{D42A27DB-BD31-4B8C-83A1-F6EECF244321}">
                <p14:modId xmlns:p14="http://schemas.microsoft.com/office/powerpoint/2010/main" val="1278819505"/>
              </p:ext>
            </p:extLst>
          </p:nvPr>
        </p:nvGraphicFramePr>
        <p:xfrm>
          <a:off x="-1" y="6105710"/>
          <a:ext cx="4789487" cy="723900"/>
        </p:xfrm>
        <a:graphic>
          <a:graphicData uri="http://schemas.openxmlformats.org/presentationml/2006/ole">
            <mc:AlternateContent xmlns:mc="http://schemas.openxmlformats.org/markup-compatibility/2006">
              <mc:Choice xmlns:v="urn:schemas-microsoft-com:vml" Requires="v">
                <p:oleObj r:id="rId5" imgW="4789438" imgH="723458" progId="">
                  <p:embed/>
                </p:oleObj>
              </mc:Choice>
              <mc:Fallback>
                <p:oleObj r:id="rId5" imgW="4789438" imgH="723458" progId="">
                  <p:embed/>
                  <p:pic>
                    <p:nvPicPr>
                      <p:cNvPr id="7" name="Objet 6">
                        <a:extLst>
                          <a:ext uri="{FF2B5EF4-FFF2-40B4-BE49-F238E27FC236}">
                            <a16:creationId xmlns:a16="http://schemas.microsoft.com/office/drawing/2014/main" id="{EA4013AC-4CEC-AC05-C489-8B7F87A4A80F}"/>
                          </a:ext>
                        </a:extLst>
                      </p:cNvPr>
                      <p:cNvPicPr/>
                      <p:nvPr/>
                    </p:nvPicPr>
                    <p:blipFill>
                      <a:blip r:embed="rId6"/>
                      <a:stretch>
                        <a:fillRect/>
                      </a:stretch>
                    </p:blipFill>
                    <p:spPr>
                      <a:xfrm>
                        <a:off x="-1" y="6105710"/>
                        <a:ext cx="4789487" cy="723900"/>
                      </a:xfrm>
                      <a:prstGeom prst="rect">
                        <a:avLst/>
                      </a:prstGeom>
                    </p:spPr>
                  </p:pic>
                </p:oleObj>
              </mc:Fallback>
            </mc:AlternateContent>
          </a:graphicData>
        </a:graphic>
      </p:graphicFrame>
      <p:pic>
        <p:nvPicPr>
          <p:cNvPr id="9" name="Image 8">
            <a:extLst>
              <a:ext uri="{FF2B5EF4-FFF2-40B4-BE49-F238E27FC236}">
                <a16:creationId xmlns:a16="http://schemas.microsoft.com/office/drawing/2014/main" id="{BA6527E5-F9EA-CADB-8A4F-0F1CA25271FD}"/>
              </a:ext>
            </a:extLst>
          </p:cNvPr>
          <p:cNvPicPr>
            <a:picLocks noChangeAspect="1"/>
          </p:cNvPicPr>
          <p:nvPr/>
        </p:nvPicPr>
        <p:blipFill>
          <a:blip r:embed="rId7"/>
          <a:stretch>
            <a:fillRect/>
          </a:stretch>
        </p:blipFill>
        <p:spPr>
          <a:xfrm>
            <a:off x="11839526" y="1856093"/>
            <a:ext cx="352474" cy="1238423"/>
          </a:xfrm>
          <a:prstGeom prst="rect">
            <a:avLst/>
          </a:prstGeom>
        </p:spPr>
      </p:pic>
      <p:pic>
        <p:nvPicPr>
          <p:cNvPr id="11" name="Image 10">
            <a:extLst>
              <a:ext uri="{FF2B5EF4-FFF2-40B4-BE49-F238E27FC236}">
                <a16:creationId xmlns:a16="http://schemas.microsoft.com/office/drawing/2014/main" id="{F5B7AF18-8DA2-A5D9-3ACE-EA3AF02A78C6}"/>
              </a:ext>
            </a:extLst>
          </p:cNvPr>
          <p:cNvPicPr>
            <a:picLocks noChangeAspect="1"/>
          </p:cNvPicPr>
          <p:nvPr/>
        </p:nvPicPr>
        <p:blipFill>
          <a:blip r:embed="rId8"/>
          <a:stretch>
            <a:fillRect/>
          </a:stretch>
        </p:blipFill>
        <p:spPr>
          <a:xfrm rot="10800000">
            <a:off x="0" y="4481646"/>
            <a:ext cx="685985" cy="1314633"/>
          </a:xfrm>
          <a:prstGeom prst="rect">
            <a:avLst/>
          </a:prstGeom>
        </p:spPr>
      </p:pic>
      <p:pic>
        <p:nvPicPr>
          <p:cNvPr id="13" name="Image 12" descr="Une image contenant Rectangle, capture d’écran, ligne, motif&#10;&#10;Le contenu généré par l’IA peut être incorrect.">
            <a:extLst>
              <a:ext uri="{FF2B5EF4-FFF2-40B4-BE49-F238E27FC236}">
                <a16:creationId xmlns:a16="http://schemas.microsoft.com/office/drawing/2014/main" id="{BF8D9678-EB96-3EC9-AAA8-9B0B6B44CC9C}"/>
              </a:ext>
            </a:extLst>
          </p:cNvPr>
          <p:cNvPicPr>
            <a:picLocks noChangeAspect="1"/>
          </p:cNvPicPr>
          <p:nvPr/>
        </p:nvPicPr>
        <p:blipFill>
          <a:blip r:embed="rId9"/>
          <a:stretch>
            <a:fillRect/>
          </a:stretch>
        </p:blipFill>
        <p:spPr>
          <a:xfrm>
            <a:off x="-2" y="-11225"/>
            <a:ext cx="5555227" cy="1619476"/>
          </a:xfrm>
          <a:prstGeom prst="rect">
            <a:avLst/>
          </a:prstGeom>
        </p:spPr>
      </p:pic>
      <p:pic>
        <p:nvPicPr>
          <p:cNvPr id="15" name="Image 14" descr="Une image contenant motif, tissu&#10;&#10;Le contenu généré par l’IA peut être incorrect.">
            <a:extLst>
              <a:ext uri="{FF2B5EF4-FFF2-40B4-BE49-F238E27FC236}">
                <a16:creationId xmlns:a16="http://schemas.microsoft.com/office/drawing/2014/main" id="{520D324B-7253-04B8-34FB-CBFE932C9355}"/>
              </a:ext>
            </a:extLst>
          </p:cNvPr>
          <p:cNvPicPr>
            <a:picLocks noChangeAspect="1"/>
          </p:cNvPicPr>
          <p:nvPr/>
        </p:nvPicPr>
        <p:blipFill>
          <a:blip r:embed="rId10"/>
          <a:stretch>
            <a:fillRect/>
          </a:stretch>
        </p:blipFill>
        <p:spPr>
          <a:xfrm>
            <a:off x="6305364" y="5811607"/>
            <a:ext cx="5886636" cy="1055834"/>
          </a:xfrm>
          <a:prstGeom prst="rect">
            <a:avLst/>
          </a:prstGeom>
        </p:spPr>
      </p:pic>
      <p:pic>
        <p:nvPicPr>
          <p:cNvPr id="5" name="Image 4">
            <a:extLst>
              <a:ext uri="{FF2B5EF4-FFF2-40B4-BE49-F238E27FC236}">
                <a16:creationId xmlns:a16="http://schemas.microsoft.com/office/drawing/2014/main" id="{8C5B3018-7F24-4652-3189-AD152CCCA8F9}"/>
              </a:ext>
            </a:extLst>
          </p:cNvPr>
          <p:cNvPicPr>
            <a:picLocks noChangeAspect="1"/>
          </p:cNvPicPr>
          <p:nvPr/>
        </p:nvPicPr>
        <p:blipFill>
          <a:blip r:embed="rId11"/>
          <a:stretch>
            <a:fillRect/>
          </a:stretch>
        </p:blipFill>
        <p:spPr>
          <a:xfrm>
            <a:off x="8390995" y="6108168"/>
            <a:ext cx="3801005" cy="276264"/>
          </a:xfrm>
          <a:prstGeom prst="rect">
            <a:avLst/>
          </a:prstGeom>
        </p:spPr>
      </p:pic>
    </p:spTree>
    <p:extLst>
      <p:ext uri="{BB962C8B-B14F-4D97-AF65-F5344CB8AC3E}">
        <p14:creationId xmlns:p14="http://schemas.microsoft.com/office/powerpoint/2010/main" val="755077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62EEC-07D1-61ED-C9BF-3680E989CFE9}"/>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0B3CB6DF-AD46-A414-6F03-895CBD349925}"/>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16733D66-E8E8-CEBF-B945-76CD2F655738}"/>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0066"/>
                </a:solidFill>
                <a:latin typeface="Aptos ExtraBold" panose="020B0004020202020204" pitchFamily="34" charset="0"/>
                <a:cs typeface="Gotham Bold" pitchFamily="50" charset="0"/>
              </a:rPr>
              <a:t>RESOLUTION INTERNE</a:t>
            </a:r>
          </a:p>
        </p:txBody>
      </p:sp>
      <p:sp>
        <p:nvSpPr>
          <p:cNvPr id="3" name="Sous-titre 2">
            <a:extLst>
              <a:ext uri="{FF2B5EF4-FFF2-40B4-BE49-F238E27FC236}">
                <a16:creationId xmlns:a16="http://schemas.microsoft.com/office/drawing/2014/main" id="{BF4ACD0F-4A9E-D01B-F922-A55EDCCEA8AF}"/>
              </a:ext>
            </a:extLst>
          </p:cNvPr>
          <p:cNvSpPr>
            <a:spLocks noGrp="1"/>
          </p:cNvSpPr>
          <p:nvPr>
            <p:ph type="subTitle" idx="1"/>
          </p:nvPr>
        </p:nvSpPr>
        <p:spPr>
          <a:xfrm>
            <a:off x="1524000" y="2072460"/>
            <a:ext cx="9144000" cy="3847843"/>
          </a:xfrm>
        </p:spPr>
        <p:txBody>
          <a:bodyPr>
            <a:normAutofit fontScale="85000" lnSpcReduction="20000"/>
          </a:bodyPr>
          <a:lstStyle/>
          <a:p>
            <a:pPr marL="0" indent="0">
              <a:buNone/>
            </a:pPr>
            <a:endParaRPr lang="fr-FR" sz="2800" b="1" dirty="0"/>
          </a:p>
          <a:p>
            <a:pPr marL="457200" lvl="1" indent="0">
              <a:buNone/>
            </a:pPr>
            <a:r>
              <a:rPr lang="fr-FR" sz="2800" i="1" dirty="0"/>
              <a:t>4</a:t>
            </a:r>
            <a:r>
              <a:rPr lang="fr-FR" sz="2800" i="1" u="sng" dirty="0"/>
              <a:t>. </a:t>
            </a:r>
            <a:r>
              <a:rPr lang="fr-FR" sz="2800" u="sng" dirty="0"/>
              <a:t>Être proche de l’ensemble des adhérentes et adhérents, des militantes et militants et des travailleurs et travailleuses</a:t>
            </a:r>
            <a:r>
              <a:rPr lang="fr-FR" sz="2800" i="1" dirty="0"/>
              <a:t>, en se dotant d’outils au service de l’action syndicale et en organisant mieux le soutien juridique</a:t>
            </a:r>
          </a:p>
          <a:p>
            <a:pPr marL="457200" lvl="1" indent="0">
              <a:buNone/>
            </a:pPr>
            <a:endParaRPr lang="fr-FR" sz="2800" i="1" dirty="0"/>
          </a:p>
          <a:p>
            <a:pPr marL="457200" lvl="1" indent="0">
              <a:buNone/>
            </a:pPr>
            <a:r>
              <a:rPr lang="fr-FR" sz="2800" i="1" dirty="0"/>
              <a:t>5. </a:t>
            </a:r>
            <a:r>
              <a:rPr lang="fr-FR" sz="2800" u="sng" dirty="0"/>
              <a:t>Interroger notre structuration pour être plus efficaces</a:t>
            </a:r>
            <a:r>
              <a:rPr lang="fr-FR" sz="2800" i="1" dirty="0"/>
              <a:t>, en ouvrant un chantier sur l’interprofessionnel pour le dynamiser, moderniser, l’adapter</a:t>
            </a:r>
          </a:p>
          <a:p>
            <a:pPr marL="457200" lvl="1" indent="0">
              <a:buNone/>
            </a:pPr>
            <a:endParaRPr lang="fr-FR" sz="2800" i="1" dirty="0"/>
          </a:p>
          <a:p>
            <a:pPr marL="457200" lvl="1" indent="0">
              <a:buNone/>
            </a:pPr>
            <a:r>
              <a:rPr lang="fr-FR" sz="2800" i="1" dirty="0"/>
              <a:t>6. </a:t>
            </a:r>
            <a:r>
              <a:rPr lang="fr-FR" sz="2800" u="sng" dirty="0"/>
              <a:t>Moderniser notre fonctionnement pour consolider notre démocratie interne</a:t>
            </a:r>
            <a:r>
              <a:rPr lang="fr-FR" sz="2800" i="1" dirty="0"/>
              <a:t>, en expérimentant la consultation des adhérents et en lançant une Académie de la démocratie</a:t>
            </a:r>
          </a:p>
          <a:p>
            <a:pPr algn="l"/>
            <a:endParaRPr lang="fr-FR" dirty="0">
              <a:latin typeface="Gotham Condensed Light" pitchFamily="50" charset="0"/>
            </a:endParaRPr>
          </a:p>
          <a:p>
            <a:pPr algn="l"/>
            <a:endParaRPr lang="fr-FR" dirty="0">
              <a:latin typeface="Gotham Condensed Light" pitchFamily="50" charset="0"/>
            </a:endParaRP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03C6FFC6-5D51-DB69-943D-CD44D483A2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3B4D42C0-56BA-8875-B099-43150E207E92}"/>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6520E06D-22B6-CE29-BFA7-A1FCF13ED0EC}"/>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958377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BAFFD-E3B9-BD88-2780-257BB5E9F9D7}"/>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E68E7C16-A45A-E5AD-78AF-3E65E553166B}"/>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0EC956DA-2025-90A8-6622-762C5884AE82}"/>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0066"/>
                </a:solidFill>
                <a:latin typeface="Aptos ExtraBold" panose="020B0004020202020204" pitchFamily="34" charset="0"/>
                <a:cs typeface="Gotham Bold" pitchFamily="50" charset="0"/>
              </a:rPr>
              <a:t>RESOLUTION INTERNE</a:t>
            </a:r>
          </a:p>
        </p:txBody>
      </p:sp>
      <p:sp>
        <p:nvSpPr>
          <p:cNvPr id="3" name="Sous-titre 2">
            <a:extLst>
              <a:ext uri="{FF2B5EF4-FFF2-40B4-BE49-F238E27FC236}">
                <a16:creationId xmlns:a16="http://schemas.microsoft.com/office/drawing/2014/main" id="{901B3656-B4C9-2795-5FBF-162453810EC3}"/>
              </a:ext>
            </a:extLst>
          </p:cNvPr>
          <p:cNvSpPr>
            <a:spLocks noGrp="1"/>
          </p:cNvSpPr>
          <p:nvPr>
            <p:ph type="subTitle" idx="1"/>
          </p:nvPr>
        </p:nvSpPr>
        <p:spPr>
          <a:xfrm>
            <a:off x="1523999" y="2072460"/>
            <a:ext cx="9615055" cy="4300631"/>
          </a:xfrm>
        </p:spPr>
        <p:txBody>
          <a:bodyPr>
            <a:normAutofit lnSpcReduction="10000"/>
          </a:bodyPr>
          <a:lstStyle/>
          <a:p>
            <a:pPr lvl="1"/>
            <a:r>
              <a:rPr lang="fr-FR" sz="2700" i="1" dirty="0"/>
              <a:t>7. </a:t>
            </a:r>
            <a:r>
              <a:rPr lang="fr-FR" sz="2700" i="1" u="sng" dirty="0"/>
              <a:t>Donner à toute la CFDT les moyens financiers de son autonomie</a:t>
            </a:r>
            <a:endParaRPr lang="fr-FR" i="1" dirty="0"/>
          </a:p>
          <a:p>
            <a:r>
              <a:rPr lang="fr-FR" dirty="0"/>
              <a:t>Par la place centrale de la cotisation</a:t>
            </a:r>
          </a:p>
          <a:p>
            <a:r>
              <a:rPr lang="fr-FR" dirty="0"/>
              <a:t>Grâce à une politique financière responsable, solidaire et juste dans toute l’organisation (avec un accompagnement des syndicats et des UTR)</a:t>
            </a:r>
          </a:p>
          <a:p>
            <a:r>
              <a:rPr lang="fr-FR" dirty="0"/>
              <a:t>Par le choix de la mutualisation (notamment pour la proximité) et de la subsidiarité</a:t>
            </a:r>
          </a:p>
          <a:p>
            <a:r>
              <a:rPr lang="fr-FR" dirty="0"/>
              <a:t>Par un renforcement de la démocratie financière </a:t>
            </a:r>
          </a:p>
          <a:p>
            <a:pPr marL="0" indent="0">
              <a:buNone/>
            </a:pPr>
            <a:r>
              <a:rPr lang="fr-FR" dirty="0"/>
              <a:t>Tout en prenant en compte les besoins exprimés lors des rendez-vous des syndicats</a:t>
            </a: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11AE03D1-0F3A-A214-7586-E45C89EAAD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21BC1AD4-1ECD-3A35-570B-7DCE134D3A85}"/>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3661D3AC-7444-FBF1-1DAD-F7691B3B0363}"/>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11884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8429C-B35F-014E-B39A-9E34A724D360}"/>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67BA0873-B119-932E-ED7A-63D9ABB34805}"/>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C236D52D-F90A-0F66-ECDA-B26C372668CB}"/>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0066"/>
                </a:solidFill>
                <a:latin typeface="Aptos ExtraBold" panose="020B0004020202020204" pitchFamily="34" charset="0"/>
                <a:cs typeface="Gotham Bold" pitchFamily="50" charset="0"/>
              </a:rPr>
              <a:t>RESOLUTION INTERNE</a:t>
            </a:r>
          </a:p>
        </p:txBody>
      </p:sp>
      <p:sp>
        <p:nvSpPr>
          <p:cNvPr id="3" name="Sous-titre 2">
            <a:extLst>
              <a:ext uri="{FF2B5EF4-FFF2-40B4-BE49-F238E27FC236}">
                <a16:creationId xmlns:a16="http://schemas.microsoft.com/office/drawing/2014/main" id="{8A0262CB-8C13-DB65-56F8-C2E109FBDFFA}"/>
              </a:ext>
            </a:extLst>
          </p:cNvPr>
          <p:cNvSpPr>
            <a:spLocks noGrp="1"/>
          </p:cNvSpPr>
          <p:nvPr>
            <p:ph type="subTitle" idx="1"/>
          </p:nvPr>
        </p:nvSpPr>
        <p:spPr>
          <a:xfrm>
            <a:off x="1524000" y="1710813"/>
            <a:ext cx="9144000" cy="4551441"/>
          </a:xfrm>
        </p:spPr>
        <p:txBody>
          <a:bodyPr>
            <a:normAutofit fontScale="92500" lnSpcReduction="20000"/>
          </a:bodyPr>
          <a:lstStyle/>
          <a:p>
            <a:r>
              <a:rPr lang="fr-FR" sz="2000" dirty="0"/>
              <a:t> Evolution de la charte de la cotisation syndicale </a:t>
            </a:r>
            <a:endParaRPr lang="fr-FR" sz="2000" b="1" dirty="0"/>
          </a:p>
          <a:p>
            <a:pPr marL="0" indent="0">
              <a:buNone/>
            </a:pPr>
            <a:r>
              <a:rPr lang="fr-FR" sz="2000" b="1" dirty="0"/>
              <a:t>Les évolutions majeures de la Charte côté actifs </a:t>
            </a:r>
          </a:p>
          <a:p>
            <a:pPr marL="285750" indent="-285750"/>
            <a:r>
              <a:rPr lang="fr-FR" sz="2000" dirty="0"/>
              <a:t>Augmentation de la part des syndicat </a:t>
            </a:r>
            <a:r>
              <a:rPr lang="fr-FR" sz="2000" dirty="0">
                <a:sym typeface="Wingdings" panose="05000000000000000000" pitchFamily="2" charset="2"/>
              </a:rPr>
              <a:t></a:t>
            </a:r>
            <a:r>
              <a:rPr lang="fr-FR" sz="2000" dirty="0"/>
              <a:t> 33 %</a:t>
            </a:r>
          </a:p>
          <a:p>
            <a:pPr marL="285750" indent="-285750"/>
            <a:r>
              <a:rPr lang="fr-FR" sz="2000" dirty="0"/>
              <a:t>Augmentation du taux de collecte, </a:t>
            </a:r>
            <a:r>
              <a:rPr lang="fr-FR" sz="2000" dirty="0">
                <a:sym typeface="Wingdings" panose="05000000000000000000" pitchFamily="2" charset="2"/>
              </a:rPr>
              <a:t> </a:t>
            </a:r>
            <a:r>
              <a:rPr lang="fr-FR" sz="2000" dirty="0"/>
              <a:t>0,95 % pour mieux financer la CFDT avec la création de nouveaux fonds mutualisés </a:t>
            </a:r>
          </a:p>
          <a:p>
            <a:pPr marL="285750" indent="-285750"/>
            <a:r>
              <a:rPr lang="fr-FR" sz="2000" dirty="0"/>
              <a:t>Créations d’une cotisation « Coup dur », d’une cotisation minimum, sanctuarisation du « minimum garanti » </a:t>
            </a:r>
          </a:p>
          <a:p>
            <a:pPr marL="0" indent="0">
              <a:buNone/>
            </a:pPr>
            <a:r>
              <a:rPr lang="fr-FR" sz="2000" b="1" dirty="0"/>
              <a:t>Les évolutions majeures côté « Retraités » </a:t>
            </a:r>
          </a:p>
          <a:p>
            <a:pPr marL="285750" indent="-285750"/>
            <a:r>
              <a:rPr lang="fr-FR" sz="2000" dirty="0"/>
              <a:t>Maintien de la part des UTR à 37,50 %</a:t>
            </a:r>
          </a:p>
          <a:p>
            <a:pPr marL="285750" indent="-285750"/>
            <a:r>
              <a:rPr lang="fr-FR" sz="2000" dirty="0"/>
              <a:t>Augmentation du taux de collecte, </a:t>
            </a:r>
            <a:r>
              <a:rPr lang="fr-FR" sz="2000" dirty="0">
                <a:sym typeface="Wingdings" panose="05000000000000000000" pitchFamily="2" charset="2"/>
              </a:rPr>
              <a:t> </a:t>
            </a:r>
            <a:r>
              <a:rPr lang="fr-FR" sz="2000" dirty="0"/>
              <a:t>0,70 % pour mieux financer la CFDT avec la création de nouveaux fonds mutualisés </a:t>
            </a:r>
          </a:p>
          <a:p>
            <a:pPr marL="285750" indent="-285750"/>
            <a:r>
              <a:rPr lang="fr-FR" sz="2000" dirty="0"/>
              <a:t>Participation par la cotisation au financement de la Solidarité syndicale mondiale (SSM) , au financement des URI</a:t>
            </a:r>
          </a:p>
          <a:p>
            <a:pPr marL="0" indent="0">
              <a:buNone/>
            </a:pPr>
            <a:r>
              <a:rPr lang="fr-FR" sz="2000" dirty="0"/>
              <a:t>En renforçant le rôle d’accompagnent et de contrôle de la Commission de suivi des chartes.</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307E5A5A-265B-F7AB-8ECF-BD60D5814D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05BF1B0A-A401-8C6F-3BC9-916D8D858961}"/>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6F889E46-48FE-651F-1B6D-5B0BBACF26EF}"/>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347529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57945-BB98-FD59-D525-AA9D2F3201A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722873-2B86-8479-28C7-C821D5F5BD29}"/>
              </a:ext>
            </a:extLst>
          </p:cNvPr>
          <p:cNvSpPr>
            <a:spLocks noGrp="1"/>
          </p:cNvSpPr>
          <p:nvPr>
            <p:ph type="ctrTitle"/>
          </p:nvPr>
        </p:nvSpPr>
        <p:spPr>
          <a:xfrm>
            <a:off x="1410928" y="2083730"/>
            <a:ext cx="9144000" cy="3613613"/>
          </a:xfrm>
        </p:spPr>
        <p:txBody>
          <a:bodyPr>
            <a:normAutofit/>
          </a:bodyPr>
          <a:lstStyle/>
          <a:p>
            <a:pPr algn="l"/>
            <a:r>
              <a:rPr lang="fr-FR" b="1" dirty="0">
                <a:solidFill>
                  <a:srgbClr val="FFC000"/>
                </a:solidFill>
                <a:latin typeface="Aptos ExtraBold" panose="020B0004020202020204" pitchFamily="34" charset="0"/>
                <a:cs typeface="Gotham Bold" pitchFamily="50" charset="0"/>
              </a:rPr>
              <a:t>LA RESOLUTION REVENDICATIVE : </a:t>
            </a:r>
            <a:br>
              <a:rPr lang="fr-FR" b="1" dirty="0">
                <a:solidFill>
                  <a:srgbClr val="FFC000"/>
                </a:solidFill>
                <a:latin typeface="Aptos ExtraBold" panose="020B0004020202020204" pitchFamily="34" charset="0"/>
                <a:cs typeface="Gotham Bold" pitchFamily="50" charset="0"/>
              </a:rPr>
            </a:br>
            <a:r>
              <a:rPr lang="fr-FR" i="1" dirty="0">
                <a:solidFill>
                  <a:srgbClr val="FFC000"/>
                </a:solidFill>
              </a:rPr>
              <a:t>Au travail pour la démocratie</a:t>
            </a:r>
            <a:br>
              <a:rPr lang="fr-FR" dirty="0"/>
            </a:br>
            <a:endParaRPr lang="fr-FR" b="1" dirty="0">
              <a:solidFill>
                <a:srgbClr val="FFC000"/>
              </a:solidFill>
              <a:latin typeface="Aptos ExtraBold" panose="020B0004020202020204" pitchFamily="34" charset="0"/>
              <a:cs typeface="Gotham Bold" pitchFamily="50" charset="0"/>
            </a:endParaRPr>
          </a:p>
        </p:txBody>
      </p:sp>
      <p:sp>
        <p:nvSpPr>
          <p:cNvPr id="4" name="ZoneTexte 3">
            <a:extLst>
              <a:ext uri="{FF2B5EF4-FFF2-40B4-BE49-F238E27FC236}">
                <a16:creationId xmlns:a16="http://schemas.microsoft.com/office/drawing/2014/main" id="{BFF37E35-DAFB-C5B3-13BD-73855168246F}"/>
              </a:ext>
            </a:extLst>
          </p:cNvPr>
          <p:cNvSpPr txBox="1"/>
          <p:nvPr/>
        </p:nvSpPr>
        <p:spPr>
          <a:xfrm>
            <a:off x="8121445" y="5735637"/>
            <a:ext cx="2546555" cy="369332"/>
          </a:xfrm>
          <a:prstGeom prst="rect">
            <a:avLst/>
          </a:prstGeom>
          <a:noFill/>
        </p:spPr>
        <p:txBody>
          <a:bodyPr wrap="square" rtlCol="0">
            <a:spAutoFit/>
          </a:bodyPr>
          <a:lstStyle/>
          <a:p>
            <a:r>
              <a:rPr lang="fr-FR" dirty="0">
                <a:solidFill>
                  <a:schemeClr val="accent5">
                    <a:lumMod val="60000"/>
                    <a:lumOff val="40000"/>
                  </a:schemeClr>
                </a:solidFill>
                <a:latin typeface="Gotham Black" pitchFamily="50" charset="0"/>
                <a:cs typeface="Gotham Black" pitchFamily="50" charset="0"/>
              </a:rPr>
              <a:t>Date JJ mois 2026</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44EB2BD0-67BC-FC99-1648-017ADDBED6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4E4955A4-4154-5B75-B95E-310FFFB99291}"/>
              </a:ext>
            </a:extLst>
          </p:cNvPr>
          <p:cNvPicPr>
            <a:picLocks noChangeAspect="1"/>
          </p:cNvPicPr>
          <p:nvPr/>
        </p:nvPicPr>
        <p:blipFill>
          <a:blip r:embed="rId3"/>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B8B1B4C9-96FA-8B74-7CEE-4139813A8761}"/>
              </a:ext>
            </a:extLst>
          </p:cNvPr>
          <p:cNvPicPr>
            <a:picLocks noChangeAspect="1"/>
          </p:cNvPicPr>
          <p:nvPr/>
        </p:nvPicPr>
        <p:blipFill>
          <a:blip r:embed="rId4"/>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9D8634A5-ED04-248F-89AF-2F5277CA4F50}"/>
              </a:ext>
            </a:extLst>
          </p:cNvPr>
          <p:cNvPicPr>
            <a:picLocks noChangeAspect="1"/>
          </p:cNvPicPr>
          <p:nvPr/>
        </p:nvPicPr>
        <p:blipFill>
          <a:blip r:embed="rId5"/>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295825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262F0-FB91-2C89-B188-51645A65CF29}"/>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AF88291A-2E14-C906-4D12-9DB7A8F777D3}"/>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CB71A144-6F60-78EE-BE28-ED296EC3E484}"/>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C000"/>
                </a:solidFill>
                <a:latin typeface="Aptos ExtraBold" panose="020B0004020202020204" pitchFamily="34" charset="0"/>
                <a:cs typeface="Gotham Bold" pitchFamily="50" charset="0"/>
              </a:rPr>
              <a:t>RESOLUTION REVENDICATIVE</a:t>
            </a:r>
          </a:p>
        </p:txBody>
      </p:sp>
      <p:sp>
        <p:nvSpPr>
          <p:cNvPr id="3" name="Sous-titre 2">
            <a:extLst>
              <a:ext uri="{FF2B5EF4-FFF2-40B4-BE49-F238E27FC236}">
                <a16:creationId xmlns:a16="http://schemas.microsoft.com/office/drawing/2014/main" id="{55B9F2A9-AC13-479D-2B5D-4FEAEC11979D}"/>
              </a:ext>
            </a:extLst>
          </p:cNvPr>
          <p:cNvSpPr>
            <a:spLocks noGrp="1"/>
          </p:cNvSpPr>
          <p:nvPr>
            <p:ph type="subTitle" idx="1"/>
          </p:nvPr>
        </p:nvSpPr>
        <p:spPr>
          <a:xfrm>
            <a:off x="1524000" y="2072460"/>
            <a:ext cx="9144000" cy="3847843"/>
          </a:xfrm>
        </p:spPr>
        <p:txBody>
          <a:bodyPr>
            <a:normAutofit/>
          </a:bodyPr>
          <a:lstStyle/>
          <a:p>
            <a:r>
              <a:rPr lang="fr-FR" sz="3000" b="1" dirty="0"/>
              <a:t>Fil rouge : </a:t>
            </a:r>
            <a:r>
              <a:rPr lang="fr-FR" sz="3000" dirty="0"/>
              <a:t>Démocratie</a:t>
            </a:r>
          </a:p>
          <a:p>
            <a:endParaRPr lang="fr-FR" sz="3000" dirty="0"/>
          </a:p>
          <a:p>
            <a:r>
              <a:rPr lang="fr-FR" sz="3000" b="1" dirty="0"/>
              <a:t>Deux parties : </a:t>
            </a:r>
          </a:p>
          <a:p>
            <a:pPr lvl="1"/>
            <a:r>
              <a:rPr lang="fr-FR" sz="3000" dirty="0"/>
              <a:t>Démocratie au travail : </a:t>
            </a:r>
            <a:r>
              <a:rPr lang="fr-FR" sz="3000" i="1" dirty="0"/>
              <a:t>Pouvoir agir au travail</a:t>
            </a:r>
          </a:p>
          <a:p>
            <a:pPr lvl="1"/>
            <a:r>
              <a:rPr lang="fr-FR" sz="3000" dirty="0"/>
              <a:t>Démocratie dans la société : </a:t>
            </a:r>
            <a:r>
              <a:rPr lang="fr-FR" sz="3000" i="1" dirty="0"/>
              <a:t>Protéger notre démocratie et réinventer une société ouverte, plus juste, libre et engagée</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B181235B-658A-B887-E522-34BCAAC80D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5FC29B1D-6211-B83D-C51B-8131E1F17159}"/>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0F21E31E-9002-9720-B34D-54FD568C778C}"/>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2224794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1D9AB-8153-610D-61F8-67321407F509}"/>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F0869B3A-7966-44C9-792E-C88E35384DC4}"/>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9EFD8955-68C3-2767-54DB-89C167FEC4D2}"/>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C000"/>
                </a:solidFill>
                <a:latin typeface="Aptos ExtraBold" panose="020B0004020202020204" pitchFamily="34" charset="0"/>
                <a:cs typeface="Gotham Bold" pitchFamily="50" charset="0"/>
              </a:rPr>
              <a:t>RESOLUTION REVENDICATIVE</a:t>
            </a:r>
          </a:p>
        </p:txBody>
      </p:sp>
      <p:sp>
        <p:nvSpPr>
          <p:cNvPr id="3" name="Sous-titre 2">
            <a:extLst>
              <a:ext uri="{FF2B5EF4-FFF2-40B4-BE49-F238E27FC236}">
                <a16:creationId xmlns:a16="http://schemas.microsoft.com/office/drawing/2014/main" id="{E9384D19-1172-7E3D-84F1-25B768DF2044}"/>
              </a:ext>
            </a:extLst>
          </p:cNvPr>
          <p:cNvSpPr>
            <a:spLocks noGrp="1"/>
          </p:cNvSpPr>
          <p:nvPr>
            <p:ph type="subTitle" idx="1"/>
          </p:nvPr>
        </p:nvSpPr>
        <p:spPr>
          <a:xfrm>
            <a:off x="1524000" y="2224199"/>
            <a:ext cx="9144000" cy="3847843"/>
          </a:xfrm>
        </p:spPr>
        <p:txBody>
          <a:bodyPr>
            <a:normAutofit/>
          </a:bodyPr>
          <a:lstStyle/>
          <a:p>
            <a:r>
              <a:rPr lang="fr-FR" sz="3900" b="1" dirty="0"/>
              <a:t>Pouvoir agir au travail</a:t>
            </a:r>
          </a:p>
          <a:p>
            <a:endParaRPr lang="fr-FR" dirty="0"/>
          </a:p>
          <a:p>
            <a:r>
              <a:rPr lang="fr-FR" dirty="0"/>
              <a:t>Vivre dignement de son travail </a:t>
            </a:r>
          </a:p>
          <a:p>
            <a:r>
              <a:rPr lang="fr-FR" dirty="0"/>
              <a:t>Rendre le travail inclusif et protecteur </a:t>
            </a:r>
          </a:p>
          <a:p>
            <a:r>
              <a:rPr lang="fr-FR" dirty="0"/>
              <a:t>Agir sur les transformations du travail </a:t>
            </a:r>
          </a:p>
          <a:p>
            <a:r>
              <a:rPr lang="fr-FR" dirty="0"/>
              <a:t>Renforcer les conditions syndicales de la démocratie au travail</a:t>
            </a:r>
          </a:p>
          <a:p>
            <a:endParaRPr lang="fr-FR" i="1" dirty="0"/>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305C456C-561A-B2F1-1965-926FD08962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2B9794B8-C71E-FA0F-FACF-0875053DDB1A}"/>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5EA4F894-492B-96FE-0D55-EE6B1A359AC0}"/>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291893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FC944-6CE7-5D6E-4223-C26048A63305}"/>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BD0CE754-E5DF-44BC-BAE3-FC9FC8FF79D5}"/>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FA76384B-995A-B406-E040-D5F38DB70697}"/>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C000"/>
                </a:solidFill>
                <a:latin typeface="Aptos ExtraBold" panose="020B0004020202020204" pitchFamily="34" charset="0"/>
                <a:cs typeface="Gotham Bold" pitchFamily="50" charset="0"/>
              </a:rPr>
              <a:t>RESOLUTION REVENDICATIVE</a:t>
            </a:r>
          </a:p>
        </p:txBody>
      </p:sp>
      <p:sp>
        <p:nvSpPr>
          <p:cNvPr id="3" name="Sous-titre 2">
            <a:extLst>
              <a:ext uri="{FF2B5EF4-FFF2-40B4-BE49-F238E27FC236}">
                <a16:creationId xmlns:a16="http://schemas.microsoft.com/office/drawing/2014/main" id="{8CC61E0D-C3E0-836D-1E7E-901188A712CA}"/>
              </a:ext>
            </a:extLst>
          </p:cNvPr>
          <p:cNvSpPr>
            <a:spLocks noGrp="1"/>
          </p:cNvSpPr>
          <p:nvPr>
            <p:ph type="subTitle" idx="1"/>
          </p:nvPr>
        </p:nvSpPr>
        <p:spPr>
          <a:xfrm>
            <a:off x="1524000" y="2224199"/>
            <a:ext cx="9144000" cy="3847843"/>
          </a:xfrm>
        </p:spPr>
        <p:txBody>
          <a:bodyPr>
            <a:normAutofit/>
          </a:bodyPr>
          <a:lstStyle/>
          <a:p>
            <a:r>
              <a:rPr lang="fr-FR" sz="3500" b="1" dirty="0"/>
              <a:t>Protéger notre démocratie et réinventer une société ouverte, plus juste, libre et engagée</a:t>
            </a:r>
          </a:p>
          <a:p>
            <a:endParaRPr lang="fr-FR" dirty="0"/>
          </a:p>
          <a:p>
            <a:r>
              <a:rPr lang="fr-FR" dirty="0"/>
              <a:t>Garantir les libertés et droits fondamentaux de tous et toutes</a:t>
            </a:r>
          </a:p>
          <a:p>
            <a:r>
              <a:rPr lang="fr-FR" dirty="0"/>
              <a:t>Construire un nouveau pacte démocratique : social, économique et environnemental</a:t>
            </a:r>
          </a:p>
          <a:p>
            <a:r>
              <a:rPr lang="fr-FR" dirty="0"/>
              <a:t>Refonder notre pacte social pour plus de solidarité et de fraternité</a:t>
            </a:r>
          </a:p>
          <a:p>
            <a:endParaRPr lang="fr-FR" i="1" dirty="0"/>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ECAB9D33-C03F-6C66-19D7-7290C4C5A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0E873E7E-9444-684E-57D9-32E192399B64}"/>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03BCA181-EC2C-E356-C8BD-F5A3B6C0922E}"/>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812789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B2BA3-3034-805B-E371-F5BD53CB5B4E}"/>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8FDDE4AB-13A7-590F-C6FA-E517746E012D}"/>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1709D753-B501-E9CF-EF44-060E94B33573}"/>
              </a:ext>
            </a:extLst>
          </p:cNvPr>
          <p:cNvSpPr>
            <a:spLocks noGrp="1"/>
          </p:cNvSpPr>
          <p:nvPr>
            <p:ph type="ctrTitle"/>
          </p:nvPr>
        </p:nvSpPr>
        <p:spPr>
          <a:xfrm>
            <a:off x="1524000" y="1122363"/>
            <a:ext cx="9144000" cy="588450"/>
          </a:xfrm>
        </p:spPr>
        <p:txBody>
          <a:bodyPr>
            <a:normAutofit/>
          </a:bodyPr>
          <a:lstStyle/>
          <a:p>
            <a:pPr algn="l"/>
            <a:r>
              <a:rPr lang="fr-FR" sz="3600" dirty="0">
                <a:solidFill>
                  <a:schemeClr val="accent2"/>
                </a:solidFill>
                <a:latin typeface="Aptos ExtraBold" panose="020B0004020202020204" pitchFamily="34" charset="0"/>
                <a:cs typeface="Gotham Bold" pitchFamily="50" charset="0"/>
              </a:rPr>
              <a:t>ET AUSSI</a:t>
            </a:r>
          </a:p>
        </p:txBody>
      </p:sp>
      <p:sp>
        <p:nvSpPr>
          <p:cNvPr id="3" name="Sous-titre 2">
            <a:extLst>
              <a:ext uri="{FF2B5EF4-FFF2-40B4-BE49-F238E27FC236}">
                <a16:creationId xmlns:a16="http://schemas.microsoft.com/office/drawing/2014/main" id="{6D6B8DC7-E77A-113E-83F0-6A6B40B7186D}"/>
              </a:ext>
            </a:extLst>
          </p:cNvPr>
          <p:cNvSpPr>
            <a:spLocks noGrp="1"/>
          </p:cNvSpPr>
          <p:nvPr>
            <p:ph type="subTitle" idx="1"/>
          </p:nvPr>
        </p:nvSpPr>
        <p:spPr>
          <a:xfrm>
            <a:off x="1524000" y="2224199"/>
            <a:ext cx="9144000" cy="3847843"/>
          </a:xfrm>
        </p:spPr>
        <p:txBody>
          <a:bodyPr>
            <a:normAutofit/>
          </a:bodyPr>
          <a:lstStyle/>
          <a:p>
            <a:pPr marL="457200" indent="-457200">
              <a:buFont typeface="Arial" panose="020B0604020202020204" pitchFamily="34" charset="0"/>
              <a:buChar char="•"/>
            </a:pPr>
            <a:r>
              <a:rPr lang="fr-FR" sz="3500" dirty="0"/>
              <a:t>Des propositions de modifications des statuts de la </a:t>
            </a:r>
            <a:r>
              <a:rPr lang="fr-FR" sz="3500" dirty="0" err="1"/>
              <a:t>Cnas</a:t>
            </a:r>
            <a:r>
              <a:rPr lang="fr-FR" sz="3500" dirty="0"/>
              <a:t> </a:t>
            </a:r>
          </a:p>
          <a:p>
            <a:pPr marL="457200" indent="-457200">
              <a:buFont typeface="Arial" panose="020B0604020202020204" pitchFamily="34" charset="0"/>
              <a:buChar char="•"/>
            </a:pPr>
            <a:r>
              <a:rPr lang="fr-FR" sz="3500" dirty="0"/>
              <a:t>Des propositions de modifications statutaires</a:t>
            </a:r>
            <a:endParaRPr lang="fr-FR" dirty="0"/>
          </a:p>
          <a:p>
            <a:endParaRPr lang="fr-FR" i="1" dirty="0"/>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BAB62A9F-36AC-44AF-F91C-81A4B60B75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E220074F-50DB-8FE7-5DF6-DEBE78CCCB3F}"/>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AE18A1FC-B1C3-01F1-24C0-FAEB1C87C853}"/>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584999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75F23-9AFE-F559-A26B-8FCB6817D324}"/>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1E90C6A7-3A0C-F83C-52E3-5F1A0B39E703}"/>
              </a:ext>
            </a:extLst>
          </p:cNvPr>
          <p:cNvSpPr>
            <a:spLocks noGrp="1"/>
          </p:cNvSpPr>
          <p:nvPr>
            <p:ph type="subTitle" idx="1"/>
          </p:nvPr>
        </p:nvSpPr>
        <p:spPr>
          <a:xfrm>
            <a:off x="1199535" y="1801997"/>
            <a:ext cx="9144000" cy="3173125"/>
          </a:xfrm>
        </p:spPr>
        <p:txBody>
          <a:bodyPr>
            <a:normAutofit/>
          </a:bodyPr>
          <a:lstStyle/>
          <a:p>
            <a:r>
              <a:rPr lang="fr-FR" sz="4000" dirty="0">
                <a:solidFill>
                  <a:schemeClr val="accent2"/>
                </a:solidFill>
                <a:latin typeface="Aptos ExtraBold" panose="020B0004020202020204" pitchFamily="34" charset="0"/>
                <a:cs typeface="Gotham Black" pitchFamily="50" charset="0"/>
              </a:rPr>
              <a:t>Merci à tous et toutes</a:t>
            </a:r>
          </a:p>
          <a:p>
            <a:r>
              <a:rPr lang="fr-FR" sz="4000" dirty="0">
                <a:solidFill>
                  <a:schemeClr val="accent2"/>
                </a:solidFill>
                <a:latin typeface="Aptos ExtraBold" panose="020B0004020202020204" pitchFamily="34" charset="0"/>
                <a:cs typeface="Gotham Black" pitchFamily="50" charset="0"/>
              </a:rPr>
              <a:t> et rendez-vous </a:t>
            </a:r>
            <a:br>
              <a:rPr lang="fr-FR" sz="4000" dirty="0">
                <a:solidFill>
                  <a:schemeClr val="accent2"/>
                </a:solidFill>
                <a:latin typeface="Aptos ExtraBold" panose="020B0004020202020204" pitchFamily="34" charset="0"/>
                <a:cs typeface="Gotham Black" pitchFamily="50" charset="0"/>
              </a:rPr>
            </a:br>
            <a:br>
              <a:rPr lang="fr-FR" sz="4000" dirty="0">
                <a:solidFill>
                  <a:schemeClr val="accent2"/>
                </a:solidFill>
                <a:latin typeface="Aptos ExtraBold" panose="020B0004020202020204" pitchFamily="34" charset="0"/>
                <a:cs typeface="Gotham Black" pitchFamily="50" charset="0"/>
              </a:rPr>
            </a:br>
            <a:r>
              <a:rPr lang="fr-FR" sz="4000" dirty="0">
                <a:solidFill>
                  <a:schemeClr val="accent2"/>
                </a:solidFill>
                <a:latin typeface="Aptos ExtraBold" panose="020B0004020202020204" pitchFamily="34" charset="0"/>
                <a:cs typeface="Gotham Black" pitchFamily="50" charset="0"/>
              </a:rPr>
              <a:t>du 22 au 26 juin 2026</a:t>
            </a:r>
          </a:p>
          <a:p>
            <a:r>
              <a:rPr lang="fr-FR" sz="4000" dirty="0">
                <a:solidFill>
                  <a:schemeClr val="accent2"/>
                </a:solidFill>
                <a:latin typeface="Aptos ExtraBold" panose="020B0004020202020204" pitchFamily="34" charset="0"/>
                <a:cs typeface="Gotham Black" pitchFamily="50" charset="0"/>
              </a:rPr>
              <a:t>à Bordeaux !</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3D48023E-56D8-53F2-38D7-5C80C2262F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4946E846-5FEC-4787-BDBF-D882FC4D3053}"/>
              </a:ext>
            </a:extLst>
          </p:cNvPr>
          <p:cNvPicPr>
            <a:picLocks noChangeAspect="1"/>
          </p:cNvPicPr>
          <p:nvPr/>
        </p:nvPicPr>
        <p:blipFill>
          <a:blip r:embed="rId4"/>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CF102921-0D1F-BBFD-DC68-ADE0551C89C8}"/>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C3865863-6CAE-C660-F5E8-F505F2C29513}"/>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488361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F9F0A-E6F7-6642-F3D0-687B8D5E48EC}"/>
            </a:ext>
          </a:extLst>
        </p:cNvPr>
        <p:cNvGrpSpPr/>
        <p:nvPr/>
      </p:nvGrpSpPr>
      <p:grpSpPr>
        <a:xfrm>
          <a:off x="0" y="0"/>
          <a:ext cx="0" cy="0"/>
          <a:chOff x="0" y="0"/>
          <a:chExt cx="0" cy="0"/>
        </a:xfrm>
      </p:grpSpPr>
      <p:pic>
        <p:nvPicPr>
          <p:cNvPr id="3" name="Image 2" descr="Une image contenant Graphique, Police, texte, graphisme&#10;&#10;Le contenu généré par l’IA peut être incorrect.">
            <a:extLst>
              <a:ext uri="{FF2B5EF4-FFF2-40B4-BE49-F238E27FC236}">
                <a16:creationId xmlns:a16="http://schemas.microsoft.com/office/drawing/2014/main" id="{AA4F48AE-643A-0AD7-2547-598B2B0E57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56838"/>
            <a:ext cx="12192000" cy="3944324"/>
          </a:xfrm>
          <a:prstGeom prst="rect">
            <a:avLst/>
          </a:prstGeom>
        </p:spPr>
      </p:pic>
      <p:graphicFrame>
        <p:nvGraphicFramePr>
          <p:cNvPr id="6" name="Objet 5">
            <a:extLst>
              <a:ext uri="{FF2B5EF4-FFF2-40B4-BE49-F238E27FC236}">
                <a16:creationId xmlns:a16="http://schemas.microsoft.com/office/drawing/2014/main" id="{E7434367-6F33-228B-FE43-15619FE2C673}"/>
              </a:ext>
            </a:extLst>
          </p:cNvPr>
          <p:cNvGraphicFramePr>
            <a:graphicFrameLocks noChangeAspect="1"/>
          </p:cNvGraphicFramePr>
          <p:nvPr/>
        </p:nvGraphicFramePr>
        <p:xfrm>
          <a:off x="7035800" y="0"/>
          <a:ext cx="5156200" cy="798513"/>
        </p:xfrm>
        <a:graphic>
          <a:graphicData uri="http://schemas.openxmlformats.org/presentationml/2006/ole">
            <mc:AlternateContent xmlns:mc="http://schemas.openxmlformats.org/markup-compatibility/2006">
              <mc:Choice xmlns:v="urn:schemas-microsoft-com:vml" Requires="v">
                <p:oleObj r:id="rId3" imgW="5156115" imgH="799079" progId="">
                  <p:embed/>
                </p:oleObj>
              </mc:Choice>
              <mc:Fallback>
                <p:oleObj r:id="rId3" imgW="5156115" imgH="799079" progId="">
                  <p:embed/>
                  <p:pic>
                    <p:nvPicPr>
                      <p:cNvPr id="6" name="Objet 5">
                        <a:extLst>
                          <a:ext uri="{FF2B5EF4-FFF2-40B4-BE49-F238E27FC236}">
                            <a16:creationId xmlns:a16="http://schemas.microsoft.com/office/drawing/2014/main" id="{E7434367-6F33-228B-FE43-15619FE2C673}"/>
                          </a:ext>
                        </a:extLst>
                      </p:cNvPr>
                      <p:cNvPicPr/>
                      <p:nvPr/>
                    </p:nvPicPr>
                    <p:blipFill>
                      <a:blip r:embed="rId4"/>
                      <a:stretch>
                        <a:fillRect/>
                      </a:stretch>
                    </p:blipFill>
                    <p:spPr>
                      <a:xfrm>
                        <a:off x="7035800" y="0"/>
                        <a:ext cx="5156200" cy="798513"/>
                      </a:xfrm>
                      <a:prstGeom prst="rect">
                        <a:avLst/>
                      </a:prstGeom>
                    </p:spPr>
                  </p:pic>
                </p:oleObj>
              </mc:Fallback>
            </mc:AlternateContent>
          </a:graphicData>
        </a:graphic>
      </p:graphicFrame>
      <p:graphicFrame>
        <p:nvGraphicFramePr>
          <p:cNvPr id="7" name="Objet 6">
            <a:extLst>
              <a:ext uri="{FF2B5EF4-FFF2-40B4-BE49-F238E27FC236}">
                <a16:creationId xmlns:a16="http://schemas.microsoft.com/office/drawing/2014/main" id="{B38385AB-AC31-27BB-1BEF-09F1D39B83C0}"/>
              </a:ext>
            </a:extLst>
          </p:cNvPr>
          <p:cNvGraphicFramePr>
            <a:graphicFrameLocks noChangeAspect="1"/>
          </p:cNvGraphicFramePr>
          <p:nvPr/>
        </p:nvGraphicFramePr>
        <p:xfrm>
          <a:off x="-1" y="6105710"/>
          <a:ext cx="4789487" cy="723900"/>
        </p:xfrm>
        <a:graphic>
          <a:graphicData uri="http://schemas.openxmlformats.org/presentationml/2006/ole">
            <mc:AlternateContent xmlns:mc="http://schemas.openxmlformats.org/markup-compatibility/2006">
              <mc:Choice xmlns:v="urn:schemas-microsoft-com:vml" Requires="v">
                <p:oleObj r:id="rId5" imgW="4789438" imgH="723458" progId="">
                  <p:embed/>
                </p:oleObj>
              </mc:Choice>
              <mc:Fallback>
                <p:oleObj r:id="rId5" imgW="4789438" imgH="723458" progId="">
                  <p:embed/>
                  <p:pic>
                    <p:nvPicPr>
                      <p:cNvPr id="7" name="Objet 6">
                        <a:extLst>
                          <a:ext uri="{FF2B5EF4-FFF2-40B4-BE49-F238E27FC236}">
                            <a16:creationId xmlns:a16="http://schemas.microsoft.com/office/drawing/2014/main" id="{B38385AB-AC31-27BB-1BEF-09F1D39B83C0}"/>
                          </a:ext>
                        </a:extLst>
                      </p:cNvPr>
                      <p:cNvPicPr/>
                      <p:nvPr/>
                    </p:nvPicPr>
                    <p:blipFill>
                      <a:blip r:embed="rId6"/>
                      <a:stretch>
                        <a:fillRect/>
                      </a:stretch>
                    </p:blipFill>
                    <p:spPr>
                      <a:xfrm>
                        <a:off x="-1" y="6105710"/>
                        <a:ext cx="4789487" cy="723900"/>
                      </a:xfrm>
                      <a:prstGeom prst="rect">
                        <a:avLst/>
                      </a:prstGeom>
                    </p:spPr>
                  </p:pic>
                </p:oleObj>
              </mc:Fallback>
            </mc:AlternateContent>
          </a:graphicData>
        </a:graphic>
      </p:graphicFrame>
      <p:pic>
        <p:nvPicPr>
          <p:cNvPr id="9" name="Image 8">
            <a:extLst>
              <a:ext uri="{FF2B5EF4-FFF2-40B4-BE49-F238E27FC236}">
                <a16:creationId xmlns:a16="http://schemas.microsoft.com/office/drawing/2014/main" id="{FDB4A00B-CEF6-F918-98E8-2BF3E2D6EE87}"/>
              </a:ext>
            </a:extLst>
          </p:cNvPr>
          <p:cNvPicPr>
            <a:picLocks noChangeAspect="1"/>
          </p:cNvPicPr>
          <p:nvPr/>
        </p:nvPicPr>
        <p:blipFill>
          <a:blip r:embed="rId7"/>
          <a:stretch>
            <a:fillRect/>
          </a:stretch>
        </p:blipFill>
        <p:spPr>
          <a:xfrm>
            <a:off x="11839526" y="1856093"/>
            <a:ext cx="352474" cy="1238423"/>
          </a:xfrm>
          <a:prstGeom prst="rect">
            <a:avLst/>
          </a:prstGeom>
        </p:spPr>
      </p:pic>
      <p:pic>
        <p:nvPicPr>
          <p:cNvPr id="11" name="Image 10">
            <a:extLst>
              <a:ext uri="{FF2B5EF4-FFF2-40B4-BE49-F238E27FC236}">
                <a16:creationId xmlns:a16="http://schemas.microsoft.com/office/drawing/2014/main" id="{E2FE5607-EB89-5599-76CE-74E8F3CB5A26}"/>
              </a:ext>
            </a:extLst>
          </p:cNvPr>
          <p:cNvPicPr>
            <a:picLocks noChangeAspect="1"/>
          </p:cNvPicPr>
          <p:nvPr/>
        </p:nvPicPr>
        <p:blipFill>
          <a:blip r:embed="rId8"/>
          <a:stretch>
            <a:fillRect/>
          </a:stretch>
        </p:blipFill>
        <p:spPr>
          <a:xfrm rot="10800000">
            <a:off x="0" y="4481646"/>
            <a:ext cx="685985" cy="1314633"/>
          </a:xfrm>
          <a:prstGeom prst="rect">
            <a:avLst/>
          </a:prstGeom>
        </p:spPr>
      </p:pic>
      <p:pic>
        <p:nvPicPr>
          <p:cNvPr id="13" name="Image 12" descr="Une image contenant Rectangle, capture d’écran, ligne, motif&#10;&#10;Le contenu généré par l’IA peut être incorrect.">
            <a:extLst>
              <a:ext uri="{FF2B5EF4-FFF2-40B4-BE49-F238E27FC236}">
                <a16:creationId xmlns:a16="http://schemas.microsoft.com/office/drawing/2014/main" id="{A678BFCC-D268-E9DA-CB9A-F3244F150AA0}"/>
              </a:ext>
            </a:extLst>
          </p:cNvPr>
          <p:cNvPicPr>
            <a:picLocks noChangeAspect="1"/>
          </p:cNvPicPr>
          <p:nvPr/>
        </p:nvPicPr>
        <p:blipFill>
          <a:blip r:embed="rId9"/>
          <a:stretch>
            <a:fillRect/>
          </a:stretch>
        </p:blipFill>
        <p:spPr>
          <a:xfrm>
            <a:off x="-2" y="-11225"/>
            <a:ext cx="5555227" cy="1619476"/>
          </a:xfrm>
          <a:prstGeom prst="rect">
            <a:avLst/>
          </a:prstGeom>
        </p:spPr>
      </p:pic>
      <p:pic>
        <p:nvPicPr>
          <p:cNvPr id="15" name="Image 14" descr="Une image contenant motif, tissu&#10;&#10;Le contenu généré par l’IA peut être incorrect.">
            <a:extLst>
              <a:ext uri="{FF2B5EF4-FFF2-40B4-BE49-F238E27FC236}">
                <a16:creationId xmlns:a16="http://schemas.microsoft.com/office/drawing/2014/main" id="{9EB28FC7-9BAC-07BC-145B-8CBE9E4E9C83}"/>
              </a:ext>
            </a:extLst>
          </p:cNvPr>
          <p:cNvPicPr>
            <a:picLocks noChangeAspect="1"/>
          </p:cNvPicPr>
          <p:nvPr/>
        </p:nvPicPr>
        <p:blipFill>
          <a:blip r:embed="rId10"/>
          <a:stretch>
            <a:fillRect/>
          </a:stretch>
        </p:blipFill>
        <p:spPr>
          <a:xfrm>
            <a:off x="6305364" y="5811607"/>
            <a:ext cx="5886636" cy="1055834"/>
          </a:xfrm>
          <a:prstGeom prst="rect">
            <a:avLst/>
          </a:prstGeom>
        </p:spPr>
      </p:pic>
      <p:pic>
        <p:nvPicPr>
          <p:cNvPr id="5" name="Image 4">
            <a:extLst>
              <a:ext uri="{FF2B5EF4-FFF2-40B4-BE49-F238E27FC236}">
                <a16:creationId xmlns:a16="http://schemas.microsoft.com/office/drawing/2014/main" id="{7483D47D-251F-3987-6990-6B5505E41710}"/>
              </a:ext>
            </a:extLst>
          </p:cNvPr>
          <p:cNvPicPr>
            <a:picLocks noChangeAspect="1"/>
          </p:cNvPicPr>
          <p:nvPr/>
        </p:nvPicPr>
        <p:blipFill>
          <a:blip r:embed="rId11"/>
          <a:stretch>
            <a:fillRect/>
          </a:stretch>
        </p:blipFill>
        <p:spPr>
          <a:xfrm>
            <a:off x="8390995" y="6108168"/>
            <a:ext cx="3801005" cy="276264"/>
          </a:xfrm>
          <a:prstGeom prst="rect">
            <a:avLst/>
          </a:prstGeom>
        </p:spPr>
      </p:pic>
    </p:spTree>
    <p:extLst>
      <p:ext uri="{BB962C8B-B14F-4D97-AF65-F5344CB8AC3E}">
        <p14:creationId xmlns:p14="http://schemas.microsoft.com/office/powerpoint/2010/main" val="1119043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6ED27C-5C2D-6E80-1799-FFD2A6A8BA5C}"/>
              </a:ext>
            </a:extLst>
          </p:cNvPr>
          <p:cNvSpPr>
            <a:spLocks noGrp="1"/>
          </p:cNvSpPr>
          <p:nvPr>
            <p:ph type="ctrTitle"/>
          </p:nvPr>
        </p:nvSpPr>
        <p:spPr>
          <a:xfrm>
            <a:off x="1524000" y="1670027"/>
            <a:ext cx="9144000" cy="2387600"/>
          </a:xfrm>
        </p:spPr>
        <p:txBody>
          <a:bodyPr>
            <a:normAutofit fontScale="90000"/>
          </a:bodyPr>
          <a:lstStyle/>
          <a:p>
            <a:pPr algn="l"/>
            <a:r>
              <a:rPr lang="fr-FR" dirty="0">
                <a:solidFill>
                  <a:schemeClr val="accent2"/>
                </a:solidFill>
                <a:latin typeface="Aptos ExtraBold" panose="020F0502020204030204" pitchFamily="34" charset="0"/>
                <a:cs typeface="Gotham Bold" pitchFamily="50" charset="0"/>
              </a:rPr>
              <a:t> </a:t>
            </a:r>
            <a:br>
              <a:rPr lang="fr-FR" dirty="0">
                <a:solidFill>
                  <a:schemeClr val="accent2"/>
                </a:solidFill>
                <a:latin typeface="Aptos ExtraBold" panose="020F0502020204030204" pitchFamily="34" charset="0"/>
                <a:cs typeface="Gotham Bold" pitchFamily="50" charset="0"/>
              </a:rPr>
            </a:br>
            <a:r>
              <a:rPr lang="fr-FR" b="1" dirty="0">
                <a:solidFill>
                  <a:schemeClr val="accent2"/>
                </a:solidFill>
                <a:latin typeface="Aptos ExtraBold" panose="020F0502020204030204" pitchFamily="34" charset="0"/>
                <a:cs typeface="Gotham Bold" pitchFamily="50" charset="0"/>
              </a:rPr>
              <a:t>LE CONGRÈS : </a:t>
            </a:r>
            <a:br>
              <a:rPr lang="fr-FR" b="1" dirty="0">
                <a:solidFill>
                  <a:schemeClr val="accent2"/>
                </a:solidFill>
                <a:latin typeface="Aptos ExtraBold" panose="020F0502020204030204" pitchFamily="34" charset="0"/>
                <a:cs typeface="Gotham Bold" pitchFamily="50" charset="0"/>
              </a:rPr>
            </a:br>
            <a:r>
              <a:rPr lang="fr-FR" b="1" dirty="0">
                <a:solidFill>
                  <a:schemeClr val="accent2"/>
                </a:solidFill>
                <a:latin typeface="Aptos ExtraBold" panose="020F0502020204030204" pitchFamily="34" charset="0"/>
                <a:cs typeface="Gotham Bold" pitchFamily="50" charset="0"/>
              </a:rPr>
              <a:t>ON EN DÉBAT !</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BD04DA68-82EB-FCAE-9548-ABFC1F09C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1038D793-E2BB-BB66-65E2-89F3A476BB25}"/>
              </a:ext>
            </a:extLst>
          </p:cNvPr>
          <p:cNvPicPr>
            <a:picLocks noChangeAspect="1"/>
          </p:cNvPicPr>
          <p:nvPr/>
        </p:nvPicPr>
        <p:blipFill>
          <a:blip r:embed="rId3"/>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2C558647-4AC5-24DA-D5F9-95D1A35C7A8F}"/>
              </a:ext>
            </a:extLst>
          </p:cNvPr>
          <p:cNvPicPr>
            <a:picLocks noChangeAspect="1"/>
          </p:cNvPicPr>
          <p:nvPr/>
        </p:nvPicPr>
        <p:blipFill>
          <a:blip r:embed="rId4"/>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6415F982-C362-415C-BD11-D0C5BF009E3A}"/>
              </a:ext>
            </a:extLst>
          </p:cNvPr>
          <p:cNvPicPr>
            <a:picLocks noChangeAspect="1"/>
          </p:cNvPicPr>
          <p:nvPr/>
        </p:nvPicPr>
        <p:blipFill>
          <a:blip r:embed="rId5"/>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79053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CEAB1-5536-EE2B-51DB-B71F455F623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6FF0785-082D-9209-D226-556575E3BE9B}"/>
              </a:ext>
            </a:extLst>
          </p:cNvPr>
          <p:cNvSpPr>
            <a:spLocks noGrp="1"/>
          </p:cNvSpPr>
          <p:nvPr>
            <p:ph type="ctrTitle"/>
          </p:nvPr>
        </p:nvSpPr>
        <p:spPr>
          <a:xfrm>
            <a:off x="1391264" y="1673441"/>
            <a:ext cx="9144000" cy="2387600"/>
          </a:xfrm>
        </p:spPr>
        <p:txBody>
          <a:bodyPr>
            <a:normAutofit/>
          </a:bodyPr>
          <a:lstStyle/>
          <a:p>
            <a:pPr algn="l"/>
            <a:r>
              <a:rPr lang="fr-FR" b="1" dirty="0">
                <a:solidFill>
                  <a:srgbClr val="0070C0"/>
                </a:solidFill>
                <a:latin typeface="Aptos ExtraBold" panose="020B0004020202020204" pitchFamily="34" charset="0"/>
                <a:cs typeface="Gotham Bold" pitchFamily="50" charset="0"/>
              </a:rPr>
              <a:t> </a:t>
            </a:r>
            <a:br>
              <a:rPr lang="fr-FR" b="1" dirty="0">
                <a:solidFill>
                  <a:srgbClr val="0070C0"/>
                </a:solidFill>
                <a:latin typeface="Aptos ExtraBold" panose="020B0004020202020204" pitchFamily="34" charset="0"/>
                <a:cs typeface="Gotham Bold" pitchFamily="50" charset="0"/>
              </a:rPr>
            </a:br>
            <a:r>
              <a:rPr lang="fr-FR" b="1" dirty="0">
                <a:solidFill>
                  <a:srgbClr val="0070C0"/>
                </a:solidFill>
                <a:latin typeface="Aptos ExtraBold" panose="020B0004020202020204" pitchFamily="34" charset="0"/>
                <a:cs typeface="Gotham Bold" pitchFamily="50" charset="0"/>
              </a:rPr>
              <a:t>LE RAPPORT D’ACTIVITE</a:t>
            </a: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4FD1D405-5437-0494-3E9F-C4C2BC2A86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316ACF72-DBC2-12D0-ABC1-A4AF1326AE3F}"/>
              </a:ext>
            </a:extLst>
          </p:cNvPr>
          <p:cNvPicPr>
            <a:picLocks noChangeAspect="1"/>
          </p:cNvPicPr>
          <p:nvPr/>
        </p:nvPicPr>
        <p:blipFill>
          <a:blip r:embed="rId3"/>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FBE84EF6-8B21-1578-3918-BCD0B172217A}"/>
              </a:ext>
            </a:extLst>
          </p:cNvPr>
          <p:cNvPicPr>
            <a:picLocks noChangeAspect="1"/>
          </p:cNvPicPr>
          <p:nvPr/>
        </p:nvPicPr>
        <p:blipFill>
          <a:blip r:embed="rId4"/>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EE2B62BD-0A85-1501-D246-22EC73CD5477}"/>
              </a:ext>
            </a:extLst>
          </p:cNvPr>
          <p:cNvPicPr>
            <a:picLocks noChangeAspect="1"/>
          </p:cNvPicPr>
          <p:nvPr/>
        </p:nvPicPr>
        <p:blipFill>
          <a:blip r:embed="rId5"/>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82058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59E9B-AB94-93CA-7BA6-D3E89B8D8974}"/>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25E6F711-F5B6-1A28-26BF-7E6AE1692E5B}"/>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E011B841-8E2A-A908-AA3B-DBEB25EAFE61}"/>
              </a:ext>
            </a:extLst>
          </p:cNvPr>
          <p:cNvSpPr>
            <a:spLocks noGrp="1"/>
          </p:cNvSpPr>
          <p:nvPr>
            <p:ph type="ctrTitle"/>
          </p:nvPr>
        </p:nvSpPr>
        <p:spPr>
          <a:xfrm>
            <a:off x="1524000" y="1122363"/>
            <a:ext cx="9144000" cy="588450"/>
          </a:xfrm>
        </p:spPr>
        <p:txBody>
          <a:bodyPr>
            <a:normAutofit/>
          </a:bodyPr>
          <a:lstStyle/>
          <a:p>
            <a:pPr algn="l"/>
            <a:r>
              <a:rPr lang="fr-FR" sz="3600" b="1" dirty="0">
                <a:solidFill>
                  <a:srgbClr val="0070C0"/>
                </a:solidFill>
                <a:latin typeface="Aptos ExtraBold" panose="020B0004020202020204" pitchFamily="34" charset="0"/>
                <a:cs typeface="Gotham Bold" pitchFamily="50" charset="0"/>
              </a:rPr>
              <a:t>LE RAPPORT D’ACTIVITE</a:t>
            </a:r>
          </a:p>
        </p:txBody>
      </p:sp>
      <p:sp>
        <p:nvSpPr>
          <p:cNvPr id="3" name="Sous-titre 2">
            <a:extLst>
              <a:ext uri="{FF2B5EF4-FFF2-40B4-BE49-F238E27FC236}">
                <a16:creationId xmlns:a16="http://schemas.microsoft.com/office/drawing/2014/main" id="{428ECF7F-61AE-1593-047D-05FFD4522FB2}"/>
              </a:ext>
            </a:extLst>
          </p:cNvPr>
          <p:cNvSpPr>
            <a:spLocks noGrp="1"/>
          </p:cNvSpPr>
          <p:nvPr>
            <p:ph type="subTitle" idx="1"/>
          </p:nvPr>
        </p:nvSpPr>
        <p:spPr>
          <a:xfrm>
            <a:off x="1524000" y="2607393"/>
            <a:ext cx="9144000" cy="3847843"/>
          </a:xfrm>
        </p:spPr>
        <p:txBody>
          <a:bodyPr>
            <a:normAutofit/>
          </a:bodyPr>
          <a:lstStyle/>
          <a:p>
            <a:r>
              <a:rPr lang="fr-FR" sz="3000" b="1" dirty="0">
                <a:effectLst/>
                <a:latin typeface="Aptos" panose="020B0004020202020204" pitchFamily="34" charset="0"/>
                <a:ea typeface="Aptos" panose="020B0004020202020204" pitchFamily="34" charset="0"/>
                <a:cs typeface="Times New Roman" panose="02020603050405020304" pitchFamily="18" charset="0"/>
              </a:rPr>
              <a:t>Le Rapport d’activité : c’est quoi ?</a:t>
            </a:r>
            <a:endParaRPr lang="fr-FR" sz="3000" dirty="0">
              <a:effectLst/>
              <a:latin typeface="Aptos" panose="020B0004020202020204" pitchFamily="34" charset="0"/>
              <a:ea typeface="Aptos" panose="020B0004020202020204" pitchFamily="34" charset="0"/>
              <a:cs typeface="Times New Roman" panose="02020603050405020304" pitchFamily="18" charset="0"/>
            </a:endParaRP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le récit de la CFDT sur la période, une adaptation au contexte</a:t>
            </a: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un miroir de nos engagements</a:t>
            </a:r>
          </a:p>
          <a:p>
            <a:pPr algn="l"/>
            <a:endParaRPr lang="fr-FR" dirty="0">
              <a:latin typeface="Gotham Condensed Light" pitchFamily="50" charset="0"/>
            </a:endParaRPr>
          </a:p>
          <a:p>
            <a:pPr algn="l"/>
            <a:endParaRPr lang="fr-FR" dirty="0">
              <a:latin typeface="Gotham Condensed Light" pitchFamily="50" charset="0"/>
            </a:endParaRP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6A6C058E-BD96-4BA1-6EAB-DA4A85F9EE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3CCE3F62-0F39-8186-C87C-C184F656EE84}"/>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8AC675F9-9EEA-6CBE-CF47-AFA7BF87C39B}"/>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142820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0EC90-5754-DFBD-BFC9-2541EF57A497}"/>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8D6FB91B-8DC7-FE1E-A955-2FCC1BCB8BE9}"/>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B1B07E87-7563-5548-0FA5-99C06A76941E}"/>
              </a:ext>
            </a:extLst>
          </p:cNvPr>
          <p:cNvSpPr>
            <a:spLocks noGrp="1"/>
          </p:cNvSpPr>
          <p:nvPr>
            <p:ph type="ctrTitle"/>
          </p:nvPr>
        </p:nvSpPr>
        <p:spPr>
          <a:xfrm>
            <a:off x="1524000" y="1122363"/>
            <a:ext cx="9144000" cy="588450"/>
          </a:xfrm>
        </p:spPr>
        <p:txBody>
          <a:bodyPr>
            <a:normAutofit/>
          </a:bodyPr>
          <a:lstStyle/>
          <a:p>
            <a:pPr algn="l"/>
            <a:r>
              <a:rPr lang="fr-FR" sz="3600" b="1" dirty="0">
                <a:solidFill>
                  <a:srgbClr val="0070C0"/>
                </a:solidFill>
                <a:latin typeface="Aptos ExtraBold" panose="020B0004020202020204" pitchFamily="34" charset="0"/>
                <a:cs typeface="Gotham Bold" pitchFamily="50" charset="0"/>
              </a:rPr>
              <a:t>LE RAPPORT D’ACTIVITE</a:t>
            </a:r>
          </a:p>
        </p:txBody>
      </p:sp>
      <p:sp>
        <p:nvSpPr>
          <p:cNvPr id="3" name="Sous-titre 2">
            <a:extLst>
              <a:ext uri="{FF2B5EF4-FFF2-40B4-BE49-F238E27FC236}">
                <a16:creationId xmlns:a16="http://schemas.microsoft.com/office/drawing/2014/main" id="{60BB6A9E-8643-5AD7-BABB-BD5A3DACBBBC}"/>
              </a:ext>
            </a:extLst>
          </p:cNvPr>
          <p:cNvSpPr>
            <a:spLocks noGrp="1"/>
          </p:cNvSpPr>
          <p:nvPr>
            <p:ph type="subTitle" idx="1"/>
          </p:nvPr>
        </p:nvSpPr>
        <p:spPr>
          <a:xfrm>
            <a:off x="1524000" y="2224199"/>
            <a:ext cx="9144000" cy="3847843"/>
          </a:xfrm>
        </p:spPr>
        <p:txBody>
          <a:bodyPr>
            <a:normAutofit lnSpcReduction="10000"/>
          </a:bodyPr>
          <a:lstStyle/>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Présenté par la Secrétaire générale au nom du Bureau national </a:t>
            </a: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Il s’adresse aux syndicats mais a été rédigé pour être accessible au plus grand nombre. </a:t>
            </a: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3 temps : la diffusion, le débat et l’orientation de son expression au Congrès</a:t>
            </a:r>
          </a:p>
          <a:p>
            <a:pPr algn="l"/>
            <a:endParaRPr lang="fr-FR" dirty="0">
              <a:latin typeface="Gotham Condensed Light" pitchFamily="50" charset="0"/>
            </a:endParaRPr>
          </a:p>
          <a:p>
            <a:pPr algn="l"/>
            <a:endParaRPr lang="fr-FR" dirty="0">
              <a:latin typeface="Gotham Condensed Light" pitchFamily="50" charset="0"/>
            </a:endParaRP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3B82C0AF-C305-0EF3-C8FC-BF8343C0C7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368B3C21-6C7D-63A7-92BF-6AD2EB034DE7}"/>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9D82B592-A5D4-C821-6AE5-910038DF16B8}"/>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2567122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E1969-FA3C-22C7-129E-0AC8768F701A}"/>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0F8E4D4B-AEFF-5FBC-7263-B8F4C247797D}"/>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1AF40B3A-9C44-6C60-7A83-667AC02069F7}"/>
              </a:ext>
            </a:extLst>
          </p:cNvPr>
          <p:cNvSpPr>
            <a:spLocks noGrp="1"/>
          </p:cNvSpPr>
          <p:nvPr>
            <p:ph type="ctrTitle"/>
          </p:nvPr>
        </p:nvSpPr>
        <p:spPr>
          <a:xfrm>
            <a:off x="1524000" y="1122363"/>
            <a:ext cx="9144000" cy="588450"/>
          </a:xfrm>
        </p:spPr>
        <p:txBody>
          <a:bodyPr>
            <a:normAutofit/>
          </a:bodyPr>
          <a:lstStyle/>
          <a:p>
            <a:pPr algn="l"/>
            <a:r>
              <a:rPr lang="fr-FR" sz="3600" dirty="0">
                <a:solidFill>
                  <a:srgbClr val="0070C0"/>
                </a:solidFill>
                <a:latin typeface="Aptos ExtraBold" panose="020B0004020202020204" pitchFamily="34" charset="0"/>
                <a:cs typeface="Gotham Bold" pitchFamily="50" charset="0"/>
              </a:rPr>
              <a:t>LE RAPPORT D’ACTIVITE</a:t>
            </a:r>
          </a:p>
        </p:txBody>
      </p:sp>
      <p:sp>
        <p:nvSpPr>
          <p:cNvPr id="3" name="Sous-titre 2">
            <a:extLst>
              <a:ext uri="{FF2B5EF4-FFF2-40B4-BE49-F238E27FC236}">
                <a16:creationId xmlns:a16="http://schemas.microsoft.com/office/drawing/2014/main" id="{368DA558-0FD4-6700-9CC2-E695C97944D4}"/>
              </a:ext>
            </a:extLst>
          </p:cNvPr>
          <p:cNvSpPr>
            <a:spLocks noGrp="1"/>
          </p:cNvSpPr>
          <p:nvPr>
            <p:ph type="subTitle" idx="1"/>
          </p:nvPr>
        </p:nvSpPr>
        <p:spPr>
          <a:xfrm>
            <a:off x="1524000" y="2331140"/>
            <a:ext cx="9144000" cy="3847843"/>
          </a:xfrm>
        </p:spPr>
        <p:txBody>
          <a:bodyPr>
            <a:normAutofit/>
          </a:bodyPr>
          <a:lstStyle/>
          <a:p>
            <a:r>
              <a:rPr lang="fr-FR" sz="3000" b="1" dirty="0">
                <a:effectLst/>
                <a:latin typeface="Aptos" panose="020B0004020202020204" pitchFamily="34" charset="0"/>
                <a:ea typeface="Aptos" panose="020B0004020202020204" pitchFamily="34" charset="0"/>
                <a:cs typeface="Times New Roman" panose="02020603050405020304" pitchFamily="18" charset="0"/>
              </a:rPr>
              <a:t>S’exprimer sur le rapport d’activité au Congrès</a:t>
            </a:r>
            <a:endParaRPr lang="fr-FR" sz="3000" dirty="0">
              <a:effectLst/>
              <a:latin typeface="Aptos" panose="020B0004020202020204" pitchFamily="34" charset="0"/>
              <a:ea typeface="Aptos" panose="020B0004020202020204" pitchFamily="34" charset="0"/>
              <a:cs typeface="Times New Roman" panose="02020603050405020304" pitchFamily="18" charset="0"/>
            </a:endParaRPr>
          </a:p>
          <a:p>
            <a:r>
              <a:rPr lang="fr-FR" sz="3000" b="1" dirty="0">
                <a:effectLst/>
                <a:latin typeface="Aptos" panose="020B0004020202020204" pitchFamily="34" charset="0"/>
                <a:ea typeface="Aptos" panose="020B0004020202020204" pitchFamily="34" charset="0"/>
                <a:cs typeface="Times New Roman" panose="02020603050405020304" pitchFamily="18" charset="0"/>
              </a:rPr>
              <a:t> </a:t>
            </a:r>
            <a:endParaRPr lang="fr-FR" sz="3000" dirty="0">
              <a:effectLst/>
              <a:latin typeface="Aptos" panose="020B0004020202020204" pitchFamily="34" charset="0"/>
              <a:ea typeface="Aptos" panose="020B0004020202020204" pitchFamily="34" charset="0"/>
              <a:cs typeface="Times New Roman" panose="02020603050405020304" pitchFamily="18" charset="0"/>
            </a:endParaRPr>
          </a:p>
          <a:p>
            <a:r>
              <a:rPr lang="fr-FR" sz="3000" b="1"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b="1" dirty="0">
                <a:effectLst/>
                <a:latin typeface="Aptos" panose="020B0004020202020204" pitchFamily="34" charset="0"/>
                <a:ea typeface="Aptos" panose="020B0004020202020204" pitchFamily="34" charset="0"/>
                <a:cs typeface="Times New Roman" panose="02020603050405020304" pitchFamily="18" charset="0"/>
              </a:rPr>
              <a:t> </a:t>
            </a:r>
            <a:r>
              <a:rPr lang="fr-FR" sz="3000" dirty="0">
                <a:effectLst/>
                <a:latin typeface="Aptos" panose="020B0004020202020204" pitchFamily="34" charset="0"/>
                <a:ea typeface="Aptos" panose="020B0004020202020204" pitchFamily="34" charset="0"/>
                <a:cs typeface="Times New Roman" panose="02020603050405020304" pitchFamily="18" charset="0"/>
              </a:rPr>
              <a:t>En débattre </a:t>
            </a:r>
            <a:r>
              <a:rPr lang="fr-FR" sz="3000" b="1" u="sng" dirty="0">
                <a:effectLst/>
                <a:latin typeface="Aptos" panose="020B0004020202020204" pitchFamily="34" charset="0"/>
                <a:ea typeface="Aptos" panose="020B0004020202020204" pitchFamily="34" charset="0"/>
                <a:cs typeface="Times New Roman" panose="02020603050405020304" pitchFamily="18" charset="0"/>
              </a:rPr>
              <a:t>collectivement</a:t>
            </a:r>
            <a:r>
              <a:rPr lang="fr-FR" sz="3000" b="1" dirty="0">
                <a:effectLst/>
                <a:latin typeface="Aptos" panose="020B0004020202020204" pitchFamily="34" charset="0"/>
                <a:ea typeface="Aptos" panose="020B0004020202020204" pitchFamily="34" charset="0"/>
                <a:cs typeface="Times New Roman" panose="02020603050405020304" pitchFamily="18" charset="0"/>
              </a:rPr>
              <a:t> </a:t>
            </a:r>
            <a:endParaRPr lang="fr-FR" sz="3000" dirty="0">
              <a:effectLst/>
              <a:latin typeface="Aptos" panose="020B0004020202020204" pitchFamily="34" charset="0"/>
              <a:ea typeface="Aptos" panose="020B0004020202020204" pitchFamily="34" charset="0"/>
              <a:cs typeface="Times New Roman" panose="02020603050405020304" pitchFamily="18" charset="0"/>
            </a:endParaRP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Prendre la parole à la tribune</a:t>
            </a:r>
          </a:p>
          <a:p>
            <a:r>
              <a:rPr lang="fr-FR" sz="3000" dirty="0">
                <a:effectLst/>
                <a:latin typeface="Aptos" panose="020B0004020202020204" pitchFamily="34" charset="0"/>
                <a:ea typeface="Aptos" panose="020B0004020202020204" pitchFamily="34" charset="0"/>
                <a:cs typeface="Times New Roman" panose="02020603050405020304" pitchFamily="18" charset="0"/>
              </a:rPr>
              <a:t> </a:t>
            </a:r>
          </a:p>
          <a:p>
            <a:r>
              <a:rPr lang="fr-FR" sz="30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fr-FR" sz="3000" dirty="0">
                <a:effectLst/>
                <a:latin typeface="Aptos" panose="020B0004020202020204" pitchFamily="34" charset="0"/>
                <a:ea typeface="Aptos" panose="020B0004020202020204" pitchFamily="34" charset="0"/>
                <a:cs typeface="Times New Roman" panose="02020603050405020304" pitchFamily="18" charset="0"/>
              </a:rPr>
              <a:t> Voter le quitus</a:t>
            </a:r>
          </a:p>
          <a:p>
            <a:pPr algn="l"/>
            <a:endParaRPr lang="fr-FR" dirty="0">
              <a:latin typeface="Gotham Condensed Light" pitchFamily="50" charset="0"/>
            </a:endParaRPr>
          </a:p>
          <a:p>
            <a:pPr algn="l"/>
            <a:endParaRPr lang="fr-FR" dirty="0">
              <a:latin typeface="Gotham Condensed Light" pitchFamily="50" charset="0"/>
            </a:endParaRP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C09FC8E1-EEDA-9CFE-358F-39CED8CAC1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62E72C45-6D68-31C6-B659-F78C4D82F938}"/>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0BBBF87A-89D1-F85A-5230-8D0647184DE6}"/>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984060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CE059-D5BD-46B2-C96E-DEA76E4B117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DBC249E-895F-E977-4A8E-0FA6D8118503}"/>
              </a:ext>
            </a:extLst>
          </p:cNvPr>
          <p:cNvSpPr>
            <a:spLocks noGrp="1"/>
          </p:cNvSpPr>
          <p:nvPr>
            <p:ph type="ctrTitle"/>
          </p:nvPr>
        </p:nvSpPr>
        <p:spPr>
          <a:xfrm>
            <a:off x="1410928" y="2341420"/>
            <a:ext cx="9686563" cy="3336522"/>
          </a:xfrm>
        </p:spPr>
        <p:txBody>
          <a:bodyPr>
            <a:normAutofit fontScale="90000"/>
          </a:bodyPr>
          <a:lstStyle/>
          <a:p>
            <a:pPr>
              <a:spcBef>
                <a:spcPts val="600"/>
              </a:spcBef>
              <a:spcAft>
                <a:spcPts val="600"/>
              </a:spcAft>
            </a:pPr>
            <a:r>
              <a:rPr lang="fr-FR" b="1" dirty="0">
                <a:solidFill>
                  <a:srgbClr val="FFC000"/>
                </a:solidFill>
                <a:latin typeface="Aptos ExtraBold" panose="020B0004020202020204" pitchFamily="34" charset="0"/>
                <a:cs typeface="Gotham Bold" pitchFamily="50" charset="0"/>
              </a:rPr>
              <a:t>2 RESOLUTIONS : </a:t>
            </a:r>
            <a:br>
              <a:rPr lang="fr-FR" b="1" dirty="0">
                <a:solidFill>
                  <a:srgbClr val="FFC000"/>
                </a:solidFill>
                <a:latin typeface="Aptos ExtraBold" panose="020B0004020202020204" pitchFamily="34" charset="0"/>
                <a:cs typeface="Gotham Bold" pitchFamily="50" charset="0"/>
              </a:rPr>
            </a:br>
            <a:br>
              <a:rPr lang="fr-FR" b="1" dirty="0">
                <a:solidFill>
                  <a:srgbClr val="FFC000"/>
                </a:solidFill>
                <a:latin typeface="Aptos ExtraBold" panose="020B0004020202020204" pitchFamily="34" charset="0"/>
                <a:cs typeface="Gotham Bold" pitchFamily="50" charset="0"/>
              </a:rPr>
            </a:br>
            <a:r>
              <a:rPr lang="fr-FR" sz="3000" dirty="0">
                <a:latin typeface="+mn-lt"/>
                <a:cs typeface="Gotham Bold" pitchFamily="50" charset="0"/>
              </a:rPr>
              <a:t>- une interne, une revendicative</a:t>
            </a:r>
            <a:br>
              <a:rPr lang="fr-FR" sz="3000" dirty="0">
                <a:latin typeface="+mn-lt"/>
                <a:cs typeface="Gotham Bold" pitchFamily="50" charset="0"/>
              </a:rPr>
            </a:br>
            <a:br>
              <a:rPr lang="fr-FR" sz="3000" dirty="0">
                <a:latin typeface="+mn-lt"/>
                <a:cs typeface="Gotham Bold" pitchFamily="50" charset="0"/>
              </a:rPr>
            </a:br>
            <a:r>
              <a:rPr lang="fr-FR" sz="3000" dirty="0">
                <a:latin typeface="+mn-lt"/>
                <a:cs typeface="Gotham Bold" pitchFamily="50" charset="0"/>
              </a:rPr>
              <a:t>- des propositions ambitieuses et des fondamentaux réaffirmés</a:t>
            </a:r>
            <a:br>
              <a:rPr lang="fr-FR" sz="3000" dirty="0">
                <a:latin typeface="+mn-lt"/>
                <a:cs typeface="Gotham Bold" pitchFamily="50" charset="0"/>
              </a:rPr>
            </a:br>
            <a:br>
              <a:rPr lang="fr-FR" sz="3000" dirty="0">
                <a:latin typeface="+mn-lt"/>
                <a:cs typeface="Gotham Bold" pitchFamily="50" charset="0"/>
              </a:rPr>
            </a:br>
            <a:r>
              <a:rPr lang="fr-FR" sz="3000" dirty="0">
                <a:latin typeface="+mn-lt"/>
                <a:cs typeface="Gotham Bold" pitchFamily="50" charset="0"/>
              </a:rPr>
              <a:t>- 6 semaines pour débattre collectivement et déposer des amendements sur la plateforme dédiée</a:t>
            </a:r>
            <a:br>
              <a:rPr lang="fr-FR" i="1" dirty="0"/>
            </a:br>
            <a:endParaRPr lang="fr-FR" b="1" dirty="0">
              <a:solidFill>
                <a:srgbClr val="FF0066"/>
              </a:solidFill>
              <a:latin typeface="Aptos ExtraBold" panose="020B0004020202020204" pitchFamily="34" charset="0"/>
              <a:cs typeface="Gotham Bold"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6E9F8F92-28E9-C0E5-CBD3-F7B8F5198F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74F83D32-6098-25CA-1C06-DC7CF592E13C}"/>
              </a:ext>
            </a:extLst>
          </p:cNvPr>
          <p:cNvPicPr>
            <a:picLocks noChangeAspect="1"/>
          </p:cNvPicPr>
          <p:nvPr/>
        </p:nvPicPr>
        <p:blipFill>
          <a:blip r:embed="rId4"/>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CFDBD0B9-A052-C308-FA1B-6FE59782D31B}"/>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EAA0FD26-EFDE-C3B7-EAEB-02B9285B5BC5}"/>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2122478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D16A9-B863-DF7E-4FA1-06E03312BF4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B69366C-9364-6523-6A04-C83A3D821B3A}"/>
              </a:ext>
            </a:extLst>
          </p:cNvPr>
          <p:cNvSpPr>
            <a:spLocks noGrp="1"/>
          </p:cNvSpPr>
          <p:nvPr>
            <p:ph type="ctrTitle"/>
          </p:nvPr>
        </p:nvSpPr>
        <p:spPr>
          <a:xfrm>
            <a:off x="1410928" y="2341420"/>
            <a:ext cx="9686563" cy="3336522"/>
          </a:xfrm>
        </p:spPr>
        <p:txBody>
          <a:bodyPr>
            <a:normAutofit/>
          </a:bodyPr>
          <a:lstStyle/>
          <a:p>
            <a:pPr algn="l"/>
            <a:r>
              <a:rPr lang="fr-FR" b="1" dirty="0">
                <a:solidFill>
                  <a:srgbClr val="FF0066"/>
                </a:solidFill>
                <a:latin typeface="Aptos ExtraBold" panose="020B0004020202020204" pitchFamily="34" charset="0"/>
                <a:cs typeface="Gotham Bold" pitchFamily="50" charset="0"/>
              </a:rPr>
              <a:t>LA RESOLUTION INTERNE : </a:t>
            </a:r>
            <a:r>
              <a:rPr lang="fr-FR" sz="4500" i="1" dirty="0">
                <a:solidFill>
                  <a:srgbClr val="FF0066"/>
                </a:solidFill>
              </a:rPr>
              <a:t>Proximité, démocratie, innovation : la CFDT bouge</a:t>
            </a:r>
            <a:br>
              <a:rPr lang="fr-FR" i="1" dirty="0"/>
            </a:br>
            <a:endParaRPr lang="fr-FR" b="1" dirty="0">
              <a:solidFill>
                <a:srgbClr val="FF0066"/>
              </a:solidFill>
              <a:latin typeface="Aptos ExtraBold" panose="020B0004020202020204" pitchFamily="34" charset="0"/>
              <a:cs typeface="Gotham Bold"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D8F7C3C1-1394-3E05-C176-E31937ABED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9" name="Image 8" descr="Une image contenant Rectangle, capture d’écran, ligne, motif&#10;&#10;Le contenu généré par l’IA peut être incorrect.">
            <a:extLst>
              <a:ext uri="{FF2B5EF4-FFF2-40B4-BE49-F238E27FC236}">
                <a16:creationId xmlns:a16="http://schemas.microsoft.com/office/drawing/2014/main" id="{7BE738AF-0426-7180-6CED-79F974C2A6FA}"/>
              </a:ext>
            </a:extLst>
          </p:cNvPr>
          <p:cNvPicPr>
            <a:picLocks noChangeAspect="1"/>
          </p:cNvPicPr>
          <p:nvPr/>
        </p:nvPicPr>
        <p:blipFill>
          <a:blip r:embed="rId3"/>
          <a:stretch>
            <a:fillRect/>
          </a:stretch>
        </p:blipFill>
        <p:spPr>
          <a:xfrm rot="10800000" flipH="1">
            <a:off x="0" y="5262304"/>
            <a:ext cx="2821856" cy="1619476"/>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EAD310AA-2FB4-F6C7-F7A5-407106674766}"/>
              </a:ext>
            </a:extLst>
          </p:cNvPr>
          <p:cNvPicPr>
            <a:picLocks noChangeAspect="1"/>
          </p:cNvPicPr>
          <p:nvPr/>
        </p:nvPicPr>
        <p:blipFill>
          <a:blip r:embed="rId4"/>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ECF175D3-196E-1D7C-09F8-3DB8BE3A9609}"/>
              </a:ext>
            </a:extLst>
          </p:cNvPr>
          <p:cNvPicPr>
            <a:picLocks noChangeAspect="1"/>
          </p:cNvPicPr>
          <p:nvPr/>
        </p:nvPicPr>
        <p:blipFill>
          <a:blip r:embed="rId5"/>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794567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5A0F8-59B7-BB3A-5AA4-E3E699930DC4}"/>
            </a:ext>
          </a:extLst>
        </p:cNvPr>
        <p:cNvGrpSpPr/>
        <p:nvPr/>
      </p:nvGrpSpPr>
      <p:grpSpPr>
        <a:xfrm>
          <a:off x="0" y="0"/>
          <a:ext cx="0" cy="0"/>
          <a:chOff x="0" y="0"/>
          <a:chExt cx="0" cy="0"/>
        </a:xfrm>
      </p:grpSpPr>
      <p:pic>
        <p:nvPicPr>
          <p:cNvPr id="9" name="Image 8" descr="Une image contenant Rectangle, capture d’écran, ligne, motif&#10;&#10;Le contenu généré par l’IA peut être incorrect.">
            <a:extLst>
              <a:ext uri="{FF2B5EF4-FFF2-40B4-BE49-F238E27FC236}">
                <a16:creationId xmlns:a16="http://schemas.microsoft.com/office/drawing/2014/main" id="{6F2F6557-786B-1D3D-8012-2F0838065613}"/>
              </a:ext>
            </a:extLst>
          </p:cNvPr>
          <p:cNvPicPr>
            <a:picLocks noChangeAspect="1"/>
          </p:cNvPicPr>
          <p:nvPr/>
        </p:nvPicPr>
        <p:blipFill>
          <a:blip r:embed="rId3"/>
          <a:stretch>
            <a:fillRect/>
          </a:stretch>
        </p:blipFill>
        <p:spPr>
          <a:xfrm rot="10800000" flipH="1">
            <a:off x="0" y="5262304"/>
            <a:ext cx="2821856" cy="1619476"/>
          </a:xfrm>
          <a:prstGeom prst="rect">
            <a:avLst/>
          </a:prstGeom>
        </p:spPr>
      </p:pic>
      <p:sp>
        <p:nvSpPr>
          <p:cNvPr id="2" name="Titre 1">
            <a:extLst>
              <a:ext uri="{FF2B5EF4-FFF2-40B4-BE49-F238E27FC236}">
                <a16:creationId xmlns:a16="http://schemas.microsoft.com/office/drawing/2014/main" id="{7E85C8A7-57A0-D37D-6883-9D6685F88D48}"/>
              </a:ext>
            </a:extLst>
          </p:cNvPr>
          <p:cNvSpPr>
            <a:spLocks noGrp="1"/>
          </p:cNvSpPr>
          <p:nvPr>
            <p:ph type="ctrTitle"/>
          </p:nvPr>
        </p:nvSpPr>
        <p:spPr>
          <a:xfrm>
            <a:off x="1524000" y="1122363"/>
            <a:ext cx="9144000" cy="588450"/>
          </a:xfrm>
        </p:spPr>
        <p:txBody>
          <a:bodyPr>
            <a:normAutofit/>
          </a:bodyPr>
          <a:lstStyle/>
          <a:p>
            <a:pPr algn="l"/>
            <a:r>
              <a:rPr lang="fr-FR" sz="3600" dirty="0">
                <a:solidFill>
                  <a:srgbClr val="FF0066"/>
                </a:solidFill>
                <a:latin typeface="Aptos ExtraBold" panose="020B0004020202020204" pitchFamily="34" charset="0"/>
                <a:cs typeface="Gotham Bold" pitchFamily="50" charset="0"/>
              </a:rPr>
              <a:t>RESOLUTION INTERNE</a:t>
            </a:r>
          </a:p>
        </p:txBody>
      </p:sp>
      <p:sp>
        <p:nvSpPr>
          <p:cNvPr id="3" name="Sous-titre 2">
            <a:extLst>
              <a:ext uri="{FF2B5EF4-FFF2-40B4-BE49-F238E27FC236}">
                <a16:creationId xmlns:a16="http://schemas.microsoft.com/office/drawing/2014/main" id="{7037E055-0D75-55DA-A06C-C8BFD53096AB}"/>
              </a:ext>
            </a:extLst>
          </p:cNvPr>
          <p:cNvSpPr>
            <a:spLocks noGrp="1"/>
          </p:cNvSpPr>
          <p:nvPr>
            <p:ph type="subTitle" idx="1"/>
          </p:nvPr>
        </p:nvSpPr>
        <p:spPr>
          <a:xfrm>
            <a:off x="1143000" y="2090275"/>
            <a:ext cx="9906000" cy="4757305"/>
          </a:xfrm>
        </p:spPr>
        <p:txBody>
          <a:bodyPr>
            <a:normAutofit fontScale="55000" lnSpcReduction="20000"/>
          </a:bodyPr>
          <a:lstStyle/>
          <a:p>
            <a:pPr marL="0" indent="0">
              <a:buNone/>
            </a:pPr>
            <a:r>
              <a:rPr lang="fr-FR" sz="5100" b="1" dirty="0"/>
              <a:t>Une introduction et sept parties :</a:t>
            </a:r>
            <a:endParaRPr lang="fr-FR" sz="5100" i="1" dirty="0"/>
          </a:p>
          <a:p>
            <a:pPr marL="457200" lvl="1" indent="0">
              <a:buNone/>
            </a:pPr>
            <a:endParaRPr lang="fr-FR" sz="5100" i="1" dirty="0"/>
          </a:p>
          <a:p>
            <a:pPr marL="914400" lvl="1" indent="-457200">
              <a:buFont typeface="+mj-lt"/>
              <a:buAutoNum type="arabicPeriod"/>
            </a:pPr>
            <a:r>
              <a:rPr lang="fr-FR" sz="5100" u="sng" dirty="0"/>
              <a:t>Agir pour une qualité de vie militante au sein de la CFDT</a:t>
            </a:r>
            <a:r>
              <a:rPr lang="fr-FR" sz="5100" dirty="0"/>
              <a:t>, </a:t>
            </a:r>
            <a:r>
              <a:rPr lang="fr-FR" sz="5100" i="1" dirty="0"/>
              <a:t>en élaborant de manière participative une charte pour toute l’organisation</a:t>
            </a:r>
            <a:endParaRPr lang="fr-FR" sz="5100" dirty="0"/>
          </a:p>
          <a:p>
            <a:pPr marL="914400" lvl="1" indent="-457200">
              <a:buFont typeface="+mj-lt"/>
              <a:buAutoNum type="arabicPeriod"/>
            </a:pPr>
            <a:endParaRPr lang="fr-FR" sz="5100" i="1" dirty="0"/>
          </a:p>
          <a:p>
            <a:pPr marL="914400" lvl="1" indent="-457200">
              <a:buFont typeface="+mj-lt"/>
              <a:buAutoNum type="arabicPeriod"/>
            </a:pPr>
            <a:r>
              <a:rPr lang="fr-FR" sz="5100" u="sng" dirty="0"/>
              <a:t>Se développer pour se renforcer</a:t>
            </a:r>
            <a:r>
              <a:rPr lang="fr-FR" sz="5100" i="1" dirty="0"/>
              <a:t>, en permettant aux syndicats de se doter d’un pacte d’engagement </a:t>
            </a:r>
          </a:p>
          <a:p>
            <a:pPr marL="914400" lvl="1" indent="-457200">
              <a:buFont typeface="+mj-lt"/>
              <a:buAutoNum type="arabicPeriod"/>
            </a:pPr>
            <a:endParaRPr lang="fr-FR" sz="5100" i="1" dirty="0"/>
          </a:p>
          <a:p>
            <a:pPr marL="914400" lvl="1" indent="-457200">
              <a:buFont typeface="+mj-lt"/>
              <a:buAutoNum type="arabicPeriod"/>
            </a:pPr>
            <a:r>
              <a:rPr lang="fr-FR" sz="5100" u="sng" dirty="0"/>
              <a:t>Renforcer la capacite d’agir des syndicats,</a:t>
            </a:r>
            <a:r>
              <a:rPr lang="fr-FR" sz="5100" i="1" dirty="0"/>
              <a:t> par la généralisation d’un droit des syndicats à être accompagnés dans leur missions</a:t>
            </a:r>
          </a:p>
          <a:p>
            <a:pPr algn="l"/>
            <a:endParaRPr lang="fr-FR" dirty="0">
              <a:latin typeface="Gotham Condensed Light" pitchFamily="50" charset="0"/>
            </a:endParaRPr>
          </a:p>
          <a:p>
            <a:pPr algn="l"/>
            <a:endParaRPr lang="fr-FR" dirty="0">
              <a:latin typeface="Gotham Condensed Light" pitchFamily="50" charset="0"/>
            </a:endParaRPr>
          </a:p>
          <a:p>
            <a:pPr algn="l"/>
            <a:endParaRPr lang="fr-FR" dirty="0">
              <a:latin typeface="Gotham Condensed Light" pitchFamily="50" charset="0"/>
            </a:endParaRPr>
          </a:p>
        </p:txBody>
      </p:sp>
      <p:pic>
        <p:nvPicPr>
          <p:cNvPr id="8" name="Image 7" descr="Une image contenant texte, Police, Graphique, graphisme&#10;&#10;Le contenu généré par l’IA peut être incorrect.">
            <a:extLst>
              <a:ext uri="{FF2B5EF4-FFF2-40B4-BE49-F238E27FC236}">
                <a16:creationId xmlns:a16="http://schemas.microsoft.com/office/drawing/2014/main" id="{10958746-83E6-48BF-5B46-A59A4CE397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86684" y="225783"/>
            <a:ext cx="3097160" cy="896580"/>
          </a:xfrm>
          <a:prstGeom prst="rect">
            <a:avLst/>
          </a:prstGeom>
        </p:spPr>
      </p:pic>
      <p:pic>
        <p:nvPicPr>
          <p:cNvPr id="10" name="Image 9" descr="Une image contenant motif, tissu&#10;&#10;Le contenu généré par l’IA peut être incorrect.">
            <a:extLst>
              <a:ext uri="{FF2B5EF4-FFF2-40B4-BE49-F238E27FC236}">
                <a16:creationId xmlns:a16="http://schemas.microsoft.com/office/drawing/2014/main" id="{220A9B25-C8AD-B0D5-E7D3-477A049B4F05}"/>
              </a:ext>
            </a:extLst>
          </p:cNvPr>
          <p:cNvPicPr>
            <a:picLocks noChangeAspect="1"/>
          </p:cNvPicPr>
          <p:nvPr/>
        </p:nvPicPr>
        <p:blipFill>
          <a:blip r:embed="rId5"/>
          <a:stretch>
            <a:fillRect/>
          </a:stretch>
        </p:blipFill>
        <p:spPr>
          <a:xfrm>
            <a:off x="-1" y="28235"/>
            <a:ext cx="8878530" cy="1055834"/>
          </a:xfrm>
          <a:prstGeom prst="rect">
            <a:avLst/>
          </a:prstGeom>
        </p:spPr>
      </p:pic>
      <p:pic>
        <p:nvPicPr>
          <p:cNvPr id="11" name="Image 10">
            <a:extLst>
              <a:ext uri="{FF2B5EF4-FFF2-40B4-BE49-F238E27FC236}">
                <a16:creationId xmlns:a16="http://schemas.microsoft.com/office/drawing/2014/main" id="{306C42D6-077D-196F-9244-4CE8503EB188}"/>
              </a:ext>
            </a:extLst>
          </p:cNvPr>
          <p:cNvPicPr>
            <a:picLocks noChangeAspect="1"/>
          </p:cNvPicPr>
          <p:nvPr/>
        </p:nvPicPr>
        <p:blipFill>
          <a:blip r:embed="rId6"/>
          <a:stretch>
            <a:fillRect/>
          </a:stretch>
        </p:blipFill>
        <p:spPr>
          <a:xfrm>
            <a:off x="11839526" y="4681880"/>
            <a:ext cx="352474" cy="1238423"/>
          </a:xfrm>
          <a:prstGeom prst="rect">
            <a:avLst/>
          </a:prstGeom>
        </p:spPr>
      </p:pic>
    </p:spTree>
    <p:extLst>
      <p:ext uri="{BB962C8B-B14F-4D97-AF65-F5344CB8AC3E}">
        <p14:creationId xmlns:p14="http://schemas.microsoft.com/office/powerpoint/2010/main" val="14169288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316</TotalTime>
  <Words>5033</Words>
  <Application>Microsoft Office PowerPoint</Application>
  <PresentationFormat>Grand écran</PresentationFormat>
  <Paragraphs>255</Paragraphs>
  <Slides>19</Slides>
  <Notes>13</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Présentation PowerPoint</vt:lpstr>
      <vt:lpstr>  LE CONGRÈS :  ON EN DÉBAT !</vt:lpstr>
      <vt:lpstr>  LE RAPPORT D’ACTIVITE</vt:lpstr>
      <vt:lpstr>LE RAPPORT D’ACTIVITE</vt:lpstr>
      <vt:lpstr>LE RAPPORT D’ACTIVITE</vt:lpstr>
      <vt:lpstr>LE RAPPORT D’ACTIVITE</vt:lpstr>
      <vt:lpstr>2 RESOLUTIONS :   - une interne, une revendicative  - des propositions ambitieuses et des fondamentaux réaffirmés  - 6 semaines pour débattre collectivement et déposer des amendements sur la plateforme dédiée </vt:lpstr>
      <vt:lpstr>LA RESOLUTION INTERNE : Proximité, démocratie, innovation : la CFDT bouge </vt:lpstr>
      <vt:lpstr>RESOLUTION INTERNE</vt:lpstr>
      <vt:lpstr>RESOLUTION INTERNE</vt:lpstr>
      <vt:lpstr>RESOLUTION INTERNE</vt:lpstr>
      <vt:lpstr>RESOLUTION INTERNE</vt:lpstr>
      <vt:lpstr>LA RESOLUTION REVENDICATIVE :  Au travail pour la démocratie </vt:lpstr>
      <vt:lpstr>RESOLUTION REVENDICATIVE</vt:lpstr>
      <vt:lpstr>RESOLUTION REVENDICATIVE</vt:lpstr>
      <vt:lpstr>RESOLUTION REVENDICATIVE</vt:lpstr>
      <vt:lpstr>ET AUSSI</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PRONIER Michaël</dc:creator>
  <cp:lastModifiedBy>CHARDONNET Camille</cp:lastModifiedBy>
  <cp:revision>8</cp:revision>
  <dcterms:created xsi:type="dcterms:W3CDTF">2026-01-15T11:27:06Z</dcterms:created>
  <dcterms:modified xsi:type="dcterms:W3CDTF">2026-02-01T13:15:54Z</dcterms:modified>
</cp:coreProperties>
</file>