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8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6" r:id="rId21"/>
    <p:sldId id="288" r:id="rId22"/>
    <p:sldId id="289" r:id="rId23"/>
    <p:sldId id="291" r:id="rId24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0"/>
    <p:restoredTop sz="94655"/>
  </p:normalViewPr>
  <p:slideViewPr>
    <p:cSldViewPr snapToGrid="0">
      <p:cViewPr varScale="1">
        <p:scale>
          <a:sx n="105" d="100"/>
          <a:sy n="105" d="100"/>
        </p:scale>
        <p:origin x="691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2f9bc766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2f9bc766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30af5aabd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30af5aabd6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3399079580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3399079580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2eb1891776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2eb1891776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1d15f849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1d15f849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1d15f8498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1d15f8498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2f2f618d8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2f2f618d85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Vidéo focus syndicalisme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2eb1891776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2eb1891776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2d06c182a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2d06c182a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399079580_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3399079580_2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2d06c182a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2d06c182a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Vidéo d’introduction sur l’engagement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3399079580_2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3399079580_2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2eb1891776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2eb1891776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2eb1891776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2eb1891776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2d06c182a1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2d06c182a1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2d06c182a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2d06c182a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eb1891776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2eb1891776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0af5aabd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0af5aabd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d06c182a1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2d06c182a1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d06c182a1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2d06c182a1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2eb1891776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2eb1891776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2d06c182a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2d06c182a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Tb4T_QPpT-s?feature=oembed" TargetMode="Externa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5edj-JaCD_E?feature=oembed" TargetMode="Externa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l="17108"/>
          <a:stretch/>
        </p:blipFill>
        <p:spPr>
          <a:xfrm>
            <a:off x="0" y="2215125"/>
            <a:ext cx="3045876" cy="241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22575" y="1701138"/>
            <a:ext cx="4404226" cy="174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72750" y="770150"/>
            <a:ext cx="1500325" cy="296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09;p32">
            <a:extLst>
              <a:ext uri="{FF2B5EF4-FFF2-40B4-BE49-F238E27FC236}">
                <a16:creationId xmlns:a16="http://schemas.microsoft.com/office/drawing/2014/main" id="{B44AAC2A-2621-A47D-9E32-634327816926}"/>
              </a:ext>
            </a:extLst>
          </p:cNvPr>
          <p:cNvSpPr/>
          <p:nvPr/>
        </p:nvSpPr>
        <p:spPr>
          <a:xfrm>
            <a:off x="2014986" y="2514566"/>
            <a:ext cx="3544448" cy="362700"/>
          </a:xfrm>
          <a:prstGeom prst="rect">
            <a:avLst/>
          </a:prstGeom>
          <a:solidFill>
            <a:srgbClr val="3AFF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2"/>
          <p:cNvSpPr/>
          <p:nvPr/>
        </p:nvSpPr>
        <p:spPr>
          <a:xfrm>
            <a:off x="4284635" y="4037365"/>
            <a:ext cx="3833400" cy="362700"/>
          </a:xfrm>
          <a:prstGeom prst="rect">
            <a:avLst/>
          </a:prstGeom>
          <a:solidFill>
            <a:srgbClr val="3AFF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2"/>
          <p:cNvSpPr txBox="1">
            <a:spLocks noGrp="1"/>
          </p:cNvSpPr>
          <p:nvPr>
            <p:ph type="title"/>
          </p:nvPr>
        </p:nvSpPr>
        <p:spPr>
          <a:xfrm>
            <a:off x="3314672" y="3498612"/>
            <a:ext cx="4963740" cy="8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 b="1" dirty="0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se sont syndiqués à la suite </a:t>
            </a:r>
            <a:endParaRPr sz="2600" b="1" dirty="0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 b="1" dirty="0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de la proposition d’un collègue</a:t>
            </a:r>
            <a:endParaRPr sz="2600" b="1" dirty="0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1" name="Google Shape;21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5956" y="305225"/>
            <a:ext cx="961900" cy="3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2"/>
          <p:cNvSpPr txBox="1">
            <a:spLocks noGrp="1"/>
          </p:cNvSpPr>
          <p:nvPr>
            <p:ph type="title"/>
          </p:nvPr>
        </p:nvSpPr>
        <p:spPr>
          <a:xfrm>
            <a:off x="599202" y="3230175"/>
            <a:ext cx="2715470" cy="1491600"/>
          </a:xfrm>
          <a:prstGeom prst="rect">
            <a:avLst/>
          </a:prstGeom>
          <a:effectLst>
            <a:outerShdw dist="114300" dir="2220000" algn="bl" rotWithShape="0">
              <a:srgbClr val="3AFFF6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0" b="1" dirty="0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37%</a:t>
            </a:r>
            <a:endParaRPr sz="10000" b="1" dirty="0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63;p27">
            <a:extLst>
              <a:ext uri="{FF2B5EF4-FFF2-40B4-BE49-F238E27FC236}">
                <a16:creationId xmlns:a16="http://schemas.microsoft.com/office/drawing/2014/main" id="{1CFCEC2C-34A4-90FF-0D79-07420014EC88}"/>
              </a:ext>
            </a:extLst>
          </p:cNvPr>
          <p:cNvSpPr txBox="1">
            <a:spLocks/>
          </p:cNvSpPr>
          <p:nvPr/>
        </p:nvSpPr>
        <p:spPr>
          <a:xfrm>
            <a:off x="89156" y="2388735"/>
            <a:ext cx="8768700" cy="452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b="1" dirty="0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pourraient adhérer à un syndicat si on leur proposait</a:t>
            </a:r>
          </a:p>
        </p:txBody>
      </p:sp>
      <p:sp>
        <p:nvSpPr>
          <p:cNvPr id="7" name="Google Shape;165;p27">
            <a:extLst>
              <a:ext uri="{FF2B5EF4-FFF2-40B4-BE49-F238E27FC236}">
                <a16:creationId xmlns:a16="http://schemas.microsoft.com/office/drawing/2014/main" id="{F99A92A0-B75E-5C3B-BE64-FF57939E340F}"/>
              </a:ext>
            </a:extLst>
          </p:cNvPr>
          <p:cNvSpPr txBox="1">
            <a:spLocks/>
          </p:cNvSpPr>
          <p:nvPr/>
        </p:nvSpPr>
        <p:spPr>
          <a:xfrm>
            <a:off x="1026110" y="178724"/>
            <a:ext cx="2588700" cy="1491600"/>
          </a:xfrm>
          <a:prstGeom prst="rect">
            <a:avLst/>
          </a:prstGeom>
          <a:noFill/>
          <a:ln>
            <a:noFill/>
          </a:ln>
          <a:effectLst>
            <a:outerShdw dist="114300" dir="2220000" algn="bl" rotWithShape="0">
              <a:srgbClr val="3AFFF6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" sz="10000" b="1" dirty="0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43%</a:t>
            </a:r>
          </a:p>
        </p:txBody>
      </p:sp>
      <p:sp>
        <p:nvSpPr>
          <p:cNvPr id="8" name="Google Shape;166;p27">
            <a:extLst>
              <a:ext uri="{FF2B5EF4-FFF2-40B4-BE49-F238E27FC236}">
                <a16:creationId xmlns:a16="http://schemas.microsoft.com/office/drawing/2014/main" id="{84DF6E59-4DEC-638E-A126-664FA66F7F88}"/>
              </a:ext>
            </a:extLst>
          </p:cNvPr>
          <p:cNvSpPr txBox="1">
            <a:spLocks/>
          </p:cNvSpPr>
          <p:nvPr/>
        </p:nvSpPr>
        <p:spPr>
          <a:xfrm>
            <a:off x="4819611" y="170972"/>
            <a:ext cx="2708700" cy="1491600"/>
          </a:xfrm>
          <a:prstGeom prst="rect">
            <a:avLst/>
          </a:prstGeom>
          <a:noFill/>
          <a:ln>
            <a:noFill/>
          </a:ln>
          <a:effectLst>
            <a:outerShdw dist="114300" dir="2220000" algn="bl" rotWithShape="0">
              <a:srgbClr val="3AFFF6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" sz="10000" b="1" dirty="0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33%</a:t>
            </a:r>
          </a:p>
        </p:txBody>
      </p:sp>
      <p:sp>
        <p:nvSpPr>
          <p:cNvPr id="9" name="Google Shape;167;p27">
            <a:extLst>
              <a:ext uri="{FF2B5EF4-FFF2-40B4-BE49-F238E27FC236}">
                <a16:creationId xmlns:a16="http://schemas.microsoft.com/office/drawing/2014/main" id="{87702557-5C92-A997-67D3-07F9E436B6EB}"/>
              </a:ext>
            </a:extLst>
          </p:cNvPr>
          <p:cNvSpPr txBox="1">
            <a:spLocks/>
          </p:cNvSpPr>
          <p:nvPr/>
        </p:nvSpPr>
        <p:spPr>
          <a:xfrm>
            <a:off x="802910" y="1671729"/>
            <a:ext cx="30351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sz="2200" b="1" dirty="0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des non-syndiqués</a:t>
            </a:r>
          </a:p>
        </p:txBody>
      </p:sp>
      <p:sp>
        <p:nvSpPr>
          <p:cNvPr id="10" name="Google Shape;168;p27">
            <a:extLst>
              <a:ext uri="{FF2B5EF4-FFF2-40B4-BE49-F238E27FC236}">
                <a16:creationId xmlns:a16="http://schemas.microsoft.com/office/drawing/2014/main" id="{C180D6A5-A669-B41E-AB66-22C25E7C754D}"/>
              </a:ext>
            </a:extLst>
          </p:cNvPr>
          <p:cNvSpPr txBox="1">
            <a:spLocks/>
          </p:cNvSpPr>
          <p:nvPr/>
        </p:nvSpPr>
        <p:spPr>
          <a:xfrm>
            <a:off x="4538661" y="1670324"/>
            <a:ext cx="3270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sz="2200" b="1" dirty="0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des moins de 35 ans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/>
          <p:nvPr/>
        </p:nvSpPr>
        <p:spPr>
          <a:xfrm>
            <a:off x="2026950" y="3867300"/>
            <a:ext cx="1464000" cy="362700"/>
          </a:xfrm>
          <a:prstGeom prst="rect">
            <a:avLst/>
          </a:prstGeom>
          <a:solidFill>
            <a:srgbClr val="3AFF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3"/>
          <p:cNvSpPr txBox="1">
            <a:spLocks noGrp="1"/>
          </p:cNvSpPr>
          <p:nvPr>
            <p:ph type="title"/>
          </p:nvPr>
        </p:nvSpPr>
        <p:spPr>
          <a:xfrm>
            <a:off x="354750" y="3747450"/>
            <a:ext cx="8434500" cy="6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évoquent le temps comme frein à leur engagement</a:t>
            </a:r>
            <a:endParaRPr b="1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9" name="Google Shape;21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5956" y="305225"/>
            <a:ext cx="961900" cy="3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3"/>
          <p:cNvSpPr txBox="1">
            <a:spLocks noGrp="1"/>
          </p:cNvSpPr>
          <p:nvPr>
            <p:ph type="title"/>
          </p:nvPr>
        </p:nvSpPr>
        <p:spPr>
          <a:xfrm>
            <a:off x="1637625" y="651303"/>
            <a:ext cx="3225300" cy="1168200"/>
          </a:xfrm>
          <a:prstGeom prst="rect">
            <a:avLst/>
          </a:prstGeom>
          <a:effectLst>
            <a:outerShdw dist="114300" dir="2220000" algn="bl" rotWithShape="0">
              <a:srgbClr val="3AFFF6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47%</a:t>
            </a:r>
            <a:endParaRPr sz="10000" b="1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1780575" y="2118815"/>
            <a:ext cx="3225300" cy="1168200"/>
          </a:xfrm>
          <a:prstGeom prst="rect">
            <a:avLst/>
          </a:prstGeom>
          <a:effectLst>
            <a:outerShdw dist="114300" dir="2220000" algn="bl" rotWithShape="0">
              <a:srgbClr val="3AFFF6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38%</a:t>
            </a:r>
            <a:endParaRPr sz="10000" b="1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33"/>
          <p:cNvSpPr txBox="1">
            <a:spLocks noGrp="1"/>
          </p:cNvSpPr>
          <p:nvPr>
            <p:ph type="title"/>
          </p:nvPr>
        </p:nvSpPr>
        <p:spPr>
          <a:xfrm>
            <a:off x="4645275" y="1217100"/>
            <a:ext cx="2243400" cy="6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des femmes</a:t>
            </a:r>
            <a:endParaRPr sz="2600" b="1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33"/>
          <p:cNvSpPr txBox="1">
            <a:spLocks noGrp="1"/>
          </p:cNvSpPr>
          <p:nvPr>
            <p:ph type="title"/>
          </p:nvPr>
        </p:nvSpPr>
        <p:spPr>
          <a:xfrm>
            <a:off x="4645275" y="2684625"/>
            <a:ext cx="2243400" cy="6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des hommes</a:t>
            </a:r>
            <a:endParaRPr sz="2600" b="1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>
            <a:spLocks noGrp="1"/>
          </p:cNvSpPr>
          <p:nvPr>
            <p:ph type="title"/>
          </p:nvPr>
        </p:nvSpPr>
        <p:spPr>
          <a:xfrm>
            <a:off x="-474425" y="-260974"/>
            <a:ext cx="99582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 b="1">
                <a:solidFill>
                  <a:srgbClr val="3AFFF6"/>
                </a:solidFill>
                <a:latin typeface="Roboto"/>
                <a:ea typeface="Roboto"/>
                <a:cs typeface="Roboto"/>
                <a:sym typeface="Roboto"/>
              </a:rPr>
              <a:t>xisme place des jeunes racisme luttes d’ég</a:t>
            </a:r>
            <a:endParaRPr sz="4000" b="1">
              <a:solidFill>
                <a:srgbClr val="3AFFF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34"/>
          <p:cNvSpPr txBox="1">
            <a:spLocks noGrp="1"/>
          </p:cNvSpPr>
          <p:nvPr>
            <p:ph type="title"/>
          </p:nvPr>
        </p:nvSpPr>
        <p:spPr>
          <a:xfrm>
            <a:off x="-474425" y="191143"/>
            <a:ext cx="99582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 b="1">
                <a:solidFill>
                  <a:srgbClr val="3AFFF6"/>
                </a:solidFill>
                <a:latin typeface="Roboto"/>
                <a:ea typeface="Roboto"/>
                <a:cs typeface="Roboto"/>
                <a:sym typeface="Roboto"/>
              </a:rPr>
              <a:t>nes racisme luttes d’égo sexisme place de</a:t>
            </a:r>
            <a:endParaRPr sz="4000" b="1">
              <a:solidFill>
                <a:srgbClr val="3AFFF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34"/>
          <p:cNvSpPr txBox="1">
            <a:spLocks noGrp="1"/>
          </p:cNvSpPr>
          <p:nvPr>
            <p:ph type="title"/>
          </p:nvPr>
        </p:nvSpPr>
        <p:spPr>
          <a:xfrm>
            <a:off x="-474425" y="643260"/>
            <a:ext cx="99582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4000" b="1">
                <a:solidFill>
                  <a:srgbClr val="3AFFF6"/>
                </a:solidFill>
                <a:latin typeface="Roboto"/>
                <a:ea typeface="Roboto"/>
                <a:cs typeface="Roboto"/>
                <a:sym typeface="Roboto"/>
              </a:rPr>
              <a:t>des jeunes </a:t>
            </a:r>
            <a:r>
              <a:rPr lang="fr" sz="40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racisme</a:t>
            </a:r>
            <a:r>
              <a:rPr lang="fr" sz="4000" b="1">
                <a:solidFill>
                  <a:srgbClr val="3AFFF6"/>
                </a:solidFill>
                <a:latin typeface="Roboto"/>
                <a:ea typeface="Roboto"/>
                <a:cs typeface="Roboto"/>
                <a:sym typeface="Roboto"/>
              </a:rPr>
              <a:t> luttes d’égo sexisme pl</a:t>
            </a:r>
            <a:endParaRPr sz="4000" b="1">
              <a:solidFill>
                <a:srgbClr val="3AFFF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3AFFF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1" name="Google Shape;23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5956" y="305225"/>
            <a:ext cx="961900" cy="3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4"/>
          <p:cNvSpPr txBox="1">
            <a:spLocks noGrp="1"/>
          </p:cNvSpPr>
          <p:nvPr>
            <p:ph type="title"/>
          </p:nvPr>
        </p:nvSpPr>
        <p:spPr>
          <a:xfrm>
            <a:off x="-474425" y="1095378"/>
            <a:ext cx="99582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 b="1">
                <a:solidFill>
                  <a:srgbClr val="3AFFF6"/>
                </a:solidFill>
                <a:latin typeface="Roboto"/>
                <a:ea typeface="Roboto"/>
                <a:cs typeface="Roboto"/>
                <a:sym typeface="Roboto"/>
              </a:rPr>
              <a:t>xisme place des jeunes racisme luttes d’ég</a:t>
            </a:r>
            <a:endParaRPr sz="4000" b="1">
              <a:solidFill>
                <a:srgbClr val="3AFFF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34"/>
          <p:cNvSpPr txBox="1">
            <a:spLocks noGrp="1"/>
          </p:cNvSpPr>
          <p:nvPr>
            <p:ph type="title"/>
          </p:nvPr>
        </p:nvSpPr>
        <p:spPr>
          <a:xfrm>
            <a:off x="-474425" y="1547495"/>
            <a:ext cx="99582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 b="1">
                <a:solidFill>
                  <a:srgbClr val="3AFFF6"/>
                </a:solidFill>
                <a:latin typeface="Roboto"/>
                <a:ea typeface="Roboto"/>
                <a:cs typeface="Roboto"/>
                <a:sym typeface="Roboto"/>
              </a:rPr>
              <a:t>nes racisme luttes d’égo </a:t>
            </a:r>
            <a:r>
              <a:rPr lang="fr" sz="40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sexisme</a:t>
            </a:r>
            <a:r>
              <a:rPr lang="fr" sz="4000" b="1">
                <a:solidFill>
                  <a:srgbClr val="3AFFF6"/>
                </a:solidFill>
                <a:latin typeface="Roboto"/>
                <a:ea typeface="Roboto"/>
                <a:cs typeface="Roboto"/>
                <a:sym typeface="Roboto"/>
              </a:rPr>
              <a:t> place de</a:t>
            </a:r>
            <a:endParaRPr sz="4000" b="1">
              <a:solidFill>
                <a:srgbClr val="3AFFF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34"/>
          <p:cNvSpPr txBox="1">
            <a:spLocks noGrp="1"/>
          </p:cNvSpPr>
          <p:nvPr>
            <p:ph type="title"/>
          </p:nvPr>
        </p:nvSpPr>
        <p:spPr>
          <a:xfrm>
            <a:off x="-474425" y="1999612"/>
            <a:ext cx="99582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 b="1">
                <a:solidFill>
                  <a:srgbClr val="3AFFF6"/>
                </a:solidFill>
                <a:latin typeface="Roboto"/>
                <a:ea typeface="Roboto"/>
                <a:cs typeface="Roboto"/>
                <a:sym typeface="Roboto"/>
              </a:rPr>
              <a:t>des jeunes racisme luttes d’égo sexisme pl</a:t>
            </a:r>
            <a:endParaRPr sz="4000" b="1">
              <a:solidFill>
                <a:srgbClr val="3AFFF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3AFFF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34"/>
          <p:cNvSpPr txBox="1">
            <a:spLocks noGrp="1"/>
          </p:cNvSpPr>
          <p:nvPr>
            <p:ph type="title"/>
          </p:nvPr>
        </p:nvSpPr>
        <p:spPr>
          <a:xfrm>
            <a:off x="-474425" y="2451729"/>
            <a:ext cx="99582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 b="1">
                <a:solidFill>
                  <a:srgbClr val="3AFFF6"/>
                </a:solidFill>
                <a:latin typeface="Roboto"/>
                <a:ea typeface="Roboto"/>
                <a:cs typeface="Roboto"/>
                <a:sym typeface="Roboto"/>
              </a:rPr>
              <a:t>xisme </a:t>
            </a:r>
            <a:r>
              <a:rPr lang="fr" sz="40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place des jeunes</a:t>
            </a:r>
            <a:r>
              <a:rPr lang="fr" sz="4000" b="1">
                <a:solidFill>
                  <a:srgbClr val="3AFFF6"/>
                </a:solidFill>
                <a:latin typeface="Roboto"/>
                <a:ea typeface="Roboto"/>
                <a:cs typeface="Roboto"/>
                <a:sym typeface="Roboto"/>
              </a:rPr>
              <a:t> racisme luttes d’ég</a:t>
            </a:r>
            <a:endParaRPr sz="4000" b="1">
              <a:solidFill>
                <a:srgbClr val="3AFFF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34"/>
          <p:cNvSpPr txBox="1">
            <a:spLocks noGrp="1"/>
          </p:cNvSpPr>
          <p:nvPr>
            <p:ph type="title"/>
          </p:nvPr>
        </p:nvSpPr>
        <p:spPr>
          <a:xfrm>
            <a:off x="-474425" y="2903847"/>
            <a:ext cx="99582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 b="1">
                <a:solidFill>
                  <a:srgbClr val="3AFFF6"/>
                </a:solidFill>
                <a:latin typeface="Roboto"/>
                <a:ea typeface="Roboto"/>
                <a:cs typeface="Roboto"/>
                <a:sym typeface="Roboto"/>
              </a:rPr>
              <a:t>nes racisme luttes d’égo sexisme place de</a:t>
            </a:r>
            <a:endParaRPr sz="4000" b="1">
              <a:solidFill>
                <a:srgbClr val="3AFFF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p34"/>
          <p:cNvSpPr txBox="1">
            <a:spLocks noGrp="1"/>
          </p:cNvSpPr>
          <p:nvPr>
            <p:ph type="title"/>
          </p:nvPr>
        </p:nvSpPr>
        <p:spPr>
          <a:xfrm>
            <a:off x="-474425" y="3355964"/>
            <a:ext cx="99582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 b="1">
                <a:solidFill>
                  <a:srgbClr val="3AFFF6"/>
                </a:solidFill>
                <a:latin typeface="Roboto"/>
                <a:ea typeface="Roboto"/>
                <a:cs typeface="Roboto"/>
                <a:sym typeface="Roboto"/>
              </a:rPr>
              <a:t>des jeunes racisme </a:t>
            </a:r>
            <a:r>
              <a:rPr lang="fr" sz="40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luttes d’égo</a:t>
            </a:r>
            <a:r>
              <a:rPr lang="fr" sz="4000" b="1">
                <a:solidFill>
                  <a:srgbClr val="3AFFF6"/>
                </a:solidFill>
                <a:latin typeface="Roboto"/>
                <a:ea typeface="Roboto"/>
                <a:cs typeface="Roboto"/>
                <a:sym typeface="Roboto"/>
              </a:rPr>
              <a:t> sexisme pl</a:t>
            </a:r>
            <a:endParaRPr sz="4000" b="1">
              <a:solidFill>
                <a:srgbClr val="3AFFF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3AFFF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34"/>
          <p:cNvSpPr txBox="1">
            <a:spLocks noGrp="1"/>
          </p:cNvSpPr>
          <p:nvPr>
            <p:ph type="title"/>
          </p:nvPr>
        </p:nvSpPr>
        <p:spPr>
          <a:xfrm>
            <a:off x="-474425" y="3808081"/>
            <a:ext cx="99582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 b="1">
                <a:solidFill>
                  <a:srgbClr val="3AFFF6"/>
                </a:solidFill>
                <a:latin typeface="Roboto"/>
                <a:ea typeface="Roboto"/>
                <a:cs typeface="Roboto"/>
                <a:sym typeface="Roboto"/>
              </a:rPr>
              <a:t>xisme place des jeunes racisme luttes d’ég</a:t>
            </a:r>
            <a:endParaRPr sz="4000" b="1">
              <a:solidFill>
                <a:srgbClr val="3AFFF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34"/>
          <p:cNvSpPr txBox="1">
            <a:spLocks noGrp="1"/>
          </p:cNvSpPr>
          <p:nvPr>
            <p:ph type="title"/>
          </p:nvPr>
        </p:nvSpPr>
        <p:spPr>
          <a:xfrm>
            <a:off x="-474425" y="4260198"/>
            <a:ext cx="99582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 b="1">
                <a:solidFill>
                  <a:srgbClr val="3AFFF6"/>
                </a:solidFill>
                <a:latin typeface="Roboto"/>
                <a:ea typeface="Roboto"/>
                <a:cs typeface="Roboto"/>
                <a:sym typeface="Roboto"/>
              </a:rPr>
              <a:t>nes racisme luttes d’égo sexisme place de</a:t>
            </a:r>
            <a:endParaRPr sz="4000" b="1">
              <a:solidFill>
                <a:srgbClr val="3AFFF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34"/>
          <p:cNvSpPr txBox="1">
            <a:spLocks noGrp="1"/>
          </p:cNvSpPr>
          <p:nvPr>
            <p:ph type="title"/>
          </p:nvPr>
        </p:nvSpPr>
        <p:spPr>
          <a:xfrm>
            <a:off x="-474425" y="4712316"/>
            <a:ext cx="99582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 b="1">
                <a:solidFill>
                  <a:srgbClr val="3AFFF6"/>
                </a:solidFill>
                <a:latin typeface="Roboto"/>
                <a:ea typeface="Roboto"/>
                <a:cs typeface="Roboto"/>
                <a:sym typeface="Roboto"/>
              </a:rPr>
              <a:t>des jeunes racisme luttes d’égo sexisme pl</a:t>
            </a:r>
            <a:endParaRPr sz="4000" b="1">
              <a:solidFill>
                <a:srgbClr val="3AFFF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3AFFF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/>
          <p:nvPr/>
        </p:nvSpPr>
        <p:spPr>
          <a:xfrm>
            <a:off x="4349750" y="3582925"/>
            <a:ext cx="3256800" cy="362700"/>
          </a:xfrm>
          <a:prstGeom prst="rect">
            <a:avLst/>
          </a:prstGeom>
          <a:solidFill>
            <a:srgbClr val="3AFF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5"/>
          <p:cNvSpPr txBox="1">
            <a:spLocks noGrp="1"/>
          </p:cNvSpPr>
          <p:nvPr>
            <p:ph type="title"/>
          </p:nvPr>
        </p:nvSpPr>
        <p:spPr>
          <a:xfrm>
            <a:off x="918900" y="3077125"/>
            <a:ext cx="7306200" cy="8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des élus et mandatés trouvent que </a:t>
            </a:r>
            <a:br>
              <a:rPr lang="fr" sz="26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fr" sz="26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les syndicats n’ont pas assez de pouvoir</a:t>
            </a:r>
            <a:endParaRPr sz="2600" b="1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7" name="Google Shape;24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5956" y="305225"/>
            <a:ext cx="961900" cy="3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5"/>
          <p:cNvSpPr txBox="1">
            <a:spLocks noGrp="1"/>
          </p:cNvSpPr>
          <p:nvPr>
            <p:ph type="title"/>
          </p:nvPr>
        </p:nvSpPr>
        <p:spPr>
          <a:xfrm>
            <a:off x="2537250" y="632162"/>
            <a:ext cx="4069500" cy="1491600"/>
          </a:xfrm>
          <a:prstGeom prst="rect">
            <a:avLst/>
          </a:prstGeom>
          <a:effectLst>
            <a:outerShdw dist="114300" dir="2220000" algn="bl" rotWithShape="0">
              <a:srgbClr val="3AFFF6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sz="16000" b="1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/>
          <p:cNvSpPr/>
          <p:nvPr/>
        </p:nvSpPr>
        <p:spPr>
          <a:xfrm>
            <a:off x="2611500" y="3626200"/>
            <a:ext cx="5050800" cy="420600"/>
          </a:xfrm>
          <a:prstGeom prst="rect">
            <a:avLst/>
          </a:prstGeom>
          <a:solidFill>
            <a:srgbClr val="3AFF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6"/>
          <p:cNvSpPr txBox="1">
            <a:spLocks noGrp="1"/>
          </p:cNvSpPr>
          <p:nvPr>
            <p:ph type="title"/>
          </p:nvPr>
        </p:nvSpPr>
        <p:spPr>
          <a:xfrm>
            <a:off x="918900" y="3131713"/>
            <a:ext cx="7306200" cy="8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des syndiqués CFDT </a:t>
            </a:r>
            <a:endParaRPr sz="2600" b="1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ne font pas ou peu confiance aux patrons</a:t>
            </a:r>
            <a:endParaRPr sz="2600" b="1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5" name="Google Shape;25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5956" y="305225"/>
            <a:ext cx="961900" cy="3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6"/>
          <p:cNvSpPr txBox="1">
            <a:spLocks noGrp="1"/>
          </p:cNvSpPr>
          <p:nvPr>
            <p:ph type="title"/>
          </p:nvPr>
        </p:nvSpPr>
        <p:spPr>
          <a:xfrm>
            <a:off x="2537250" y="632162"/>
            <a:ext cx="4069500" cy="1491600"/>
          </a:xfrm>
          <a:prstGeom prst="rect">
            <a:avLst/>
          </a:prstGeom>
          <a:effectLst>
            <a:outerShdw dist="114300" dir="2220000" algn="bl" rotWithShape="0">
              <a:srgbClr val="3AFFF6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77%</a:t>
            </a:r>
            <a:endParaRPr sz="16000" b="1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/>
          <p:nvPr/>
        </p:nvSpPr>
        <p:spPr>
          <a:xfrm>
            <a:off x="2478500" y="3740300"/>
            <a:ext cx="2187900" cy="438900"/>
          </a:xfrm>
          <a:prstGeom prst="rect">
            <a:avLst/>
          </a:prstGeom>
          <a:solidFill>
            <a:srgbClr val="3AFF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7"/>
          <p:cNvSpPr txBox="1">
            <a:spLocks noGrp="1"/>
          </p:cNvSpPr>
          <p:nvPr>
            <p:ph type="title"/>
          </p:nvPr>
        </p:nvSpPr>
        <p:spPr>
          <a:xfrm>
            <a:off x="918900" y="3252800"/>
            <a:ext cx="7306200" cy="8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des syndiqués CFDT ont été victimes </a:t>
            </a:r>
            <a:endParaRPr sz="2600" b="1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d’une discrimination dans l’organisation </a:t>
            </a:r>
            <a:endParaRPr sz="2600" b="1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3" name="Google Shape;263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5956" y="305225"/>
            <a:ext cx="961900" cy="3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7"/>
          <p:cNvSpPr txBox="1">
            <a:spLocks noGrp="1"/>
          </p:cNvSpPr>
          <p:nvPr>
            <p:ph type="title"/>
          </p:nvPr>
        </p:nvSpPr>
        <p:spPr>
          <a:xfrm>
            <a:off x="2537250" y="632162"/>
            <a:ext cx="4069500" cy="1491600"/>
          </a:xfrm>
          <a:prstGeom prst="rect">
            <a:avLst/>
          </a:prstGeom>
          <a:effectLst>
            <a:outerShdw dist="114300" dir="2220000" algn="bl" rotWithShape="0">
              <a:srgbClr val="3AFFF6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36%</a:t>
            </a:r>
            <a:endParaRPr sz="16000" b="1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édia en ligne 2" title="Video 2">
            <a:hlinkClick r:id="" action="ppaction://media"/>
            <a:extLst>
              <a:ext uri="{FF2B5EF4-FFF2-40B4-BE49-F238E27FC236}">
                <a16:creationId xmlns:a16="http://schemas.microsoft.com/office/drawing/2014/main" id="{17D603D8-0844-A53F-3E99-EEF6F22F190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-11430"/>
            <a:ext cx="9144000" cy="5166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9"/>
          <p:cNvSpPr/>
          <p:nvPr/>
        </p:nvSpPr>
        <p:spPr>
          <a:xfrm>
            <a:off x="1196904" y="3529325"/>
            <a:ext cx="1989600" cy="362700"/>
          </a:xfrm>
          <a:prstGeom prst="rect">
            <a:avLst/>
          </a:prstGeom>
          <a:solidFill>
            <a:srgbClr val="3AFF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9"/>
          <p:cNvSpPr txBox="1">
            <a:spLocks noGrp="1"/>
          </p:cNvSpPr>
          <p:nvPr>
            <p:ph type="title"/>
          </p:nvPr>
        </p:nvSpPr>
        <p:spPr>
          <a:xfrm>
            <a:off x="918900" y="3018100"/>
            <a:ext cx="7306200" cy="9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des syndiqués pensent que les syndicats  seront morts dans 10 ans s’ils n’évoluent pas</a:t>
            </a:r>
            <a:endParaRPr sz="2600" b="1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6" name="Google Shape;27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5956" y="305225"/>
            <a:ext cx="961900" cy="3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9"/>
          <p:cNvSpPr txBox="1">
            <a:spLocks noGrp="1"/>
          </p:cNvSpPr>
          <p:nvPr>
            <p:ph type="title"/>
          </p:nvPr>
        </p:nvSpPr>
        <p:spPr>
          <a:xfrm>
            <a:off x="2537250" y="632162"/>
            <a:ext cx="4069500" cy="1491600"/>
          </a:xfrm>
          <a:prstGeom prst="rect">
            <a:avLst/>
          </a:prstGeom>
          <a:effectLst>
            <a:outerShdw dist="114300" dir="2220000" algn="bl" rotWithShape="0">
              <a:srgbClr val="3AFFF6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63%</a:t>
            </a:r>
            <a:endParaRPr sz="16000" b="1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C35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0"/>
          <p:cNvSpPr/>
          <p:nvPr/>
        </p:nvSpPr>
        <p:spPr>
          <a:xfrm>
            <a:off x="629525" y="1570200"/>
            <a:ext cx="801300" cy="222600"/>
          </a:xfrm>
          <a:prstGeom prst="rect">
            <a:avLst/>
          </a:prstGeom>
          <a:solidFill>
            <a:srgbClr val="FF4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0"/>
          <p:cNvSpPr txBox="1">
            <a:spLocks noGrp="1"/>
          </p:cNvSpPr>
          <p:nvPr>
            <p:ph type="title"/>
          </p:nvPr>
        </p:nvSpPr>
        <p:spPr>
          <a:xfrm>
            <a:off x="508800" y="1842300"/>
            <a:ext cx="8126400" cy="17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 syndicalisme </a:t>
            </a:r>
            <a:br>
              <a:rPr lang="fr" sz="4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fr" sz="4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dans 10 ans...</a:t>
            </a:r>
            <a:endParaRPr sz="4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4" name="Google Shape;284;p40"/>
          <p:cNvSpPr txBox="1">
            <a:spLocks noGrp="1"/>
          </p:cNvSpPr>
          <p:nvPr>
            <p:ph type="title"/>
          </p:nvPr>
        </p:nvSpPr>
        <p:spPr>
          <a:xfrm>
            <a:off x="616807" y="1520700"/>
            <a:ext cx="8901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PLATEAU 3</a:t>
            </a:r>
            <a:endParaRPr sz="1000" b="1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1"/>
          <p:cNvSpPr txBox="1">
            <a:spLocks noGrp="1"/>
          </p:cNvSpPr>
          <p:nvPr>
            <p:ph type="title"/>
          </p:nvPr>
        </p:nvSpPr>
        <p:spPr>
          <a:xfrm>
            <a:off x="-474425" y="1540079"/>
            <a:ext cx="99582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 b="1">
                <a:solidFill>
                  <a:srgbClr val="3AFFF6"/>
                </a:solidFill>
                <a:latin typeface="Roboto"/>
                <a:ea typeface="Roboto"/>
                <a:cs typeface="Roboto"/>
                <a:sym typeface="Roboto"/>
              </a:rPr>
              <a:t>vail services aux adhérents aller vers les s</a:t>
            </a:r>
            <a:endParaRPr sz="4000" b="1">
              <a:solidFill>
                <a:srgbClr val="3AFFF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3AFFF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p41"/>
          <p:cNvSpPr txBox="1">
            <a:spLocks noGrp="1"/>
          </p:cNvSpPr>
          <p:nvPr>
            <p:ph type="title"/>
          </p:nvPr>
        </p:nvSpPr>
        <p:spPr>
          <a:xfrm>
            <a:off x="-474425" y="-260974"/>
            <a:ext cx="99582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 b="1">
                <a:solidFill>
                  <a:srgbClr val="3AFFF6"/>
                </a:solidFill>
                <a:latin typeface="Roboto"/>
                <a:ea typeface="Roboto"/>
                <a:cs typeface="Roboto"/>
                <a:sym typeface="Roboto"/>
              </a:rPr>
              <a:t>res conditions de travail services aux adhé</a:t>
            </a:r>
            <a:endParaRPr sz="4000" b="1">
              <a:solidFill>
                <a:srgbClr val="3AFFF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41"/>
          <p:cNvSpPr txBox="1">
            <a:spLocks noGrp="1"/>
          </p:cNvSpPr>
          <p:nvPr>
            <p:ph type="title"/>
          </p:nvPr>
        </p:nvSpPr>
        <p:spPr>
          <a:xfrm>
            <a:off x="-474425" y="187656"/>
            <a:ext cx="99582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 b="1">
                <a:solidFill>
                  <a:srgbClr val="3AFFF6"/>
                </a:solidFill>
                <a:latin typeface="Roboto"/>
                <a:ea typeface="Roboto"/>
                <a:cs typeface="Roboto"/>
                <a:sym typeface="Roboto"/>
              </a:rPr>
              <a:t>rents aller vers les salariés salaires condi</a:t>
            </a:r>
            <a:endParaRPr sz="4000" b="1">
              <a:solidFill>
                <a:srgbClr val="3AFFF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" name="Google Shape;292;p41"/>
          <p:cNvSpPr txBox="1">
            <a:spLocks noGrp="1"/>
          </p:cNvSpPr>
          <p:nvPr>
            <p:ph type="title"/>
          </p:nvPr>
        </p:nvSpPr>
        <p:spPr>
          <a:xfrm>
            <a:off x="-474425" y="636286"/>
            <a:ext cx="99582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 b="1">
                <a:solidFill>
                  <a:srgbClr val="3AFFF6"/>
                </a:solidFill>
                <a:latin typeface="Roboto"/>
                <a:ea typeface="Roboto"/>
                <a:cs typeface="Roboto"/>
                <a:sym typeface="Roboto"/>
              </a:rPr>
              <a:t>vail </a:t>
            </a:r>
            <a:r>
              <a:rPr lang="fr" sz="40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services aux adhérents</a:t>
            </a:r>
            <a:r>
              <a:rPr lang="fr" sz="4000" b="1">
                <a:solidFill>
                  <a:srgbClr val="3AFFF6"/>
                </a:solidFill>
                <a:latin typeface="Roboto"/>
                <a:ea typeface="Roboto"/>
                <a:cs typeface="Roboto"/>
                <a:sym typeface="Roboto"/>
              </a:rPr>
              <a:t> aller vers les s</a:t>
            </a:r>
            <a:endParaRPr sz="4000" b="1">
              <a:solidFill>
                <a:srgbClr val="3AFFF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3AFFF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3" name="Google Shape;293;p41"/>
          <p:cNvSpPr txBox="1">
            <a:spLocks noGrp="1"/>
          </p:cNvSpPr>
          <p:nvPr>
            <p:ph type="title"/>
          </p:nvPr>
        </p:nvSpPr>
        <p:spPr>
          <a:xfrm>
            <a:off x="-474425" y="1084916"/>
            <a:ext cx="99582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 b="1">
                <a:solidFill>
                  <a:srgbClr val="3AFFF6"/>
                </a:solidFill>
                <a:latin typeface="Roboto"/>
                <a:ea typeface="Roboto"/>
                <a:cs typeface="Roboto"/>
                <a:sym typeface="Roboto"/>
              </a:rPr>
              <a:t>res conditions de travail services aux adhé</a:t>
            </a:r>
            <a:endParaRPr sz="4000" b="1">
              <a:solidFill>
                <a:srgbClr val="3AFFF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" name="Google Shape;294;p41"/>
          <p:cNvSpPr txBox="1">
            <a:spLocks noGrp="1"/>
          </p:cNvSpPr>
          <p:nvPr>
            <p:ph type="title"/>
          </p:nvPr>
        </p:nvSpPr>
        <p:spPr>
          <a:xfrm>
            <a:off x="-474425" y="1982180"/>
            <a:ext cx="99582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 b="1">
                <a:solidFill>
                  <a:srgbClr val="3AFFF6"/>
                </a:solidFill>
                <a:latin typeface="Roboto"/>
                <a:ea typeface="Roboto"/>
                <a:cs typeface="Roboto"/>
                <a:sym typeface="Roboto"/>
              </a:rPr>
              <a:t>adhérents </a:t>
            </a:r>
            <a:r>
              <a:rPr lang="fr" sz="40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aller vers les salariés</a:t>
            </a:r>
            <a:r>
              <a:rPr lang="fr" sz="4000" b="1">
                <a:solidFill>
                  <a:srgbClr val="3AFFF6"/>
                </a:solidFill>
                <a:latin typeface="Roboto"/>
                <a:ea typeface="Roboto"/>
                <a:cs typeface="Roboto"/>
                <a:sym typeface="Roboto"/>
              </a:rPr>
              <a:t> salaires c</a:t>
            </a:r>
            <a:endParaRPr sz="4000" b="1">
              <a:solidFill>
                <a:srgbClr val="3AFFF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3AFFF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5" name="Google Shape;295;p41"/>
          <p:cNvSpPr txBox="1">
            <a:spLocks noGrp="1"/>
          </p:cNvSpPr>
          <p:nvPr>
            <p:ph type="title"/>
          </p:nvPr>
        </p:nvSpPr>
        <p:spPr>
          <a:xfrm>
            <a:off x="-474425" y="2430807"/>
            <a:ext cx="99582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 b="1">
                <a:solidFill>
                  <a:srgbClr val="3AFFF6"/>
                </a:solidFill>
                <a:latin typeface="Roboto"/>
                <a:ea typeface="Roboto"/>
                <a:cs typeface="Roboto"/>
                <a:sym typeface="Roboto"/>
              </a:rPr>
              <a:t>res conditions de travail services aux adhé</a:t>
            </a:r>
            <a:endParaRPr sz="4000" b="1">
              <a:solidFill>
                <a:srgbClr val="3AFFF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6" name="Google Shape;296;p41"/>
          <p:cNvSpPr txBox="1">
            <a:spLocks noGrp="1"/>
          </p:cNvSpPr>
          <p:nvPr>
            <p:ph type="title"/>
          </p:nvPr>
        </p:nvSpPr>
        <p:spPr>
          <a:xfrm>
            <a:off x="-474425" y="2879437"/>
            <a:ext cx="99582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 b="1">
                <a:solidFill>
                  <a:srgbClr val="3AFFF6"/>
                </a:solidFill>
                <a:latin typeface="Roboto"/>
                <a:ea typeface="Roboto"/>
                <a:cs typeface="Roboto"/>
                <a:sym typeface="Roboto"/>
              </a:rPr>
              <a:t>rents aller vers les salariés </a:t>
            </a:r>
            <a:r>
              <a:rPr lang="fr" sz="40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salaires</a:t>
            </a:r>
            <a:r>
              <a:rPr lang="fr" sz="4000" b="1">
                <a:solidFill>
                  <a:srgbClr val="3AFFF6"/>
                </a:solidFill>
                <a:latin typeface="Roboto"/>
                <a:ea typeface="Roboto"/>
                <a:cs typeface="Roboto"/>
                <a:sym typeface="Roboto"/>
              </a:rPr>
              <a:t> condi</a:t>
            </a:r>
            <a:endParaRPr sz="4000" b="1">
              <a:solidFill>
                <a:srgbClr val="3AFFF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7" name="Google Shape;297;p41"/>
          <p:cNvSpPr txBox="1">
            <a:spLocks noGrp="1"/>
          </p:cNvSpPr>
          <p:nvPr>
            <p:ph type="title"/>
          </p:nvPr>
        </p:nvSpPr>
        <p:spPr>
          <a:xfrm>
            <a:off x="-474425" y="3328067"/>
            <a:ext cx="99582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 b="1">
                <a:solidFill>
                  <a:srgbClr val="3AFFF6"/>
                </a:solidFill>
                <a:latin typeface="Roboto"/>
                <a:ea typeface="Roboto"/>
                <a:cs typeface="Roboto"/>
                <a:sym typeface="Roboto"/>
              </a:rPr>
              <a:t>vail services aux adhérents aller vers les s</a:t>
            </a:r>
            <a:endParaRPr sz="4000" b="1">
              <a:solidFill>
                <a:srgbClr val="3AFFF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3AFFF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" name="Google Shape;298;p41"/>
          <p:cNvSpPr txBox="1">
            <a:spLocks noGrp="1"/>
          </p:cNvSpPr>
          <p:nvPr>
            <p:ph type="title"/>
          </p:nvPr>
        </p:nvSpPr>
        <p:spPr>
          <a:xfrm>
            <a:off x="-474425" y="3776697"/>
            <a:ext cx="99582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 b="1">
                <a:solidFill>
                  <a:srgbClr val="3AFFF6"/>
                </a:solidFill>
                <a:latin typeface="Roboto"/>
                <a:ea typeface="Roboto"/>
                <a:cs typeface="Roboto"/>
                <a:sym typeface="Roboto"/>
              </a:rPr>
              <a:t>res </a:t>
            </a:r>
            <a:r>
              <a:rPr lang="fr" sz="40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conditions de travail</a:t>
            </a:r>
            <a:r>
              <a:rPr lang="fr" sz="4000" b="1">
                <a:solidFill>
                  <a:srgbClr val="3AFFF6"/>
                </a:solidFill>
                <a:latin typeface="Roboto"/>
                <a:ea typeface="Roboto"/>
                <a:cs typeface="Roboto"/>
                <a:sym typeface="Roboto"/>
              </a:rPr>
              <a:t> services aux adhé</a:t>
            </a:r>
            <a:endParaRPr sz="4000" b="1">
              <a:solidFill>
                <a:srgbClr val="3AFFF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9" name="Google Shape;299;p41"/>
          <p:cNvSpPr txBox="1">
            <a:spLocks noGrp="1"/>
          </p:cNvSpPr>
          <p:nvPr>
            <p:ph type="title"/>
          </p:nvPr>
        </p:nvSpPr>
        <p:spPr>
          <a:xfrm>
            <a:off x="-474425" y="4225328"/>
            <a:ext cx="99582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 b="1">
                <a:solidFill>
                  <a:srgbClr val="3AFFF6"/>
                </a:solidFill>
                <a:latin typeface="Roboto"/>
                <a:ea typeface="Roboto"/>
                <a:cs typeface="Roboto"/>
                <a:sym typeface="Roboto"/>
              </a:rPr>
              <a:t>adhérents aller vers les salariés salaires c</a:t>
            </a:r>
            <a:endParaRPr sz="4000" b="1">
              <a:solidFill>
                <a:srgbClr val="3AFFF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3AFFF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" name="Google Shape;300;p41"/>
          <p:cNvSpPr txBox="1">
            <a:spLocks noGrp="1"/>
          </p:cNvSpPr>
          <p:nvPr>
            <p:ph type="title"/>
          </p:nvPr>
        </p:nvSpPr>
        <p:spPr>
          <a:xfrm>
            <a:off x="-474425" y="4673958"/>
            <a:ext cx="99582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 b="1">
                <a:solidFill>
                  <a:srgbClr val="3AFFF6"/>
                </a:solidFill>
                <a:latin typeface="Roboto"/>
                <a:ea typeface="Roboto"/>
                <a:cs typeface="Roboto"/>
                <a:sym typeface="Roboto"/>
              </a:rPr>
              <a:t>vail services aux adhérents aller vers les s</a:t>
            </a:r>
            <a:endParaRPr sz="4000" b="1">
              <a:solidFill>
                <a:srgbClr val="3AFFF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3AFFF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1" name="Google Shape;30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5956" y="305225"/>
            <a:ext cx="961900" cy="36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édia en ligne 2" title="Video 1">
            <a:hlinkClick r:id="" action="ppaction://media"/>
            <a:extLst>
              <a:ext uri="{FF2B5EF4-FFF2-40B4-BE49-F238E27FC236}">
                <a16:creationId xmlns:a16="http://schemas.microsoft.com/office/drawing/2014/main" id="{90412736-94A7-542C-EC5C-09B92905FD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230" y="0"/>
            <a:ext cx="9123770" cy="5154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3"/>
          <p:cNvSpPr/>
          <p:nvPr/>
        </p:nvSpPr>
        <p:spPr>
          <a:xfrm>
            <a:off x="3288809" y="3922909"/>
            <a:ext cx="3256800" cy="362700"/>
          </a:xfrm>
          <a:prstGeom prst="rect">
            <a:avLst/>
          </a:prstGeom>
          <a:solidFill>
            <a:srgbClr val="3AFF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3"/>
          <p:cNvSpPr txBox="1">
            <a:spLocks noGrp="1"/>
          </p:cNvSpPr>
          <p:nvPr>
            <p:ph type="title"/>
          </p:nvPr>
        </p:nvSpPr>
        <p:spPr>
          <a:xfrm>
            <a:off x="918900" y="3018100"/>
            <a:ext cx="7306200" cy="12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des répondants sont en faveur du fait </a:t>
            </a:r>
            <a:br>
              <a:rPr lang="fr" sz="26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fr" sz="26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que les syndicats doivent aussi s’occuper </a:t>
            </a:r>
            <a:br>
              <a:rPr lang="fr" sz="26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fr" sz="26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des questions de société</a:t>
            </a:r>
            <a:endParaRPr sz="2600" b="1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4" name="Google Shape;314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5956" y="305225"/>
            <a:ext cx="961900" cy="3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3"/>
          <p:cNvSpPr txBox="1">
            <a:spLocks noGrp="1"/>
          </p:cNvSpPr>
          <p:nvPr>
            <p:ph type="title"/>
          </p:nvPr>
        </p:nvSpPr>
        <p:spPr>
          <a:xfrm>
            <a:off x="2537250" y="632162"/>
            <a:ext cx="4069500" cy="1491600"/>
          </a:xfrm>
          <a:prstGeom prst="rect">
            <a:avLst/>
          </a:prstGeom>
          <a:effectLst>
            <a:outerShdw dist="114300" dir="2220000" algn="bl" rotWithShape="0">
              <a:srgbClr val="3AFFF6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74%</a:t>
            </a:r>
            <a:endParaRPr sz="16000" b="1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5"/>
          <p:cNvSpPr/>
          <p:nvPr/>
        </p:nvSpPr>
        <p:spPr>
          <a:xfrm>
            <a:off x="3918675" y="3557625"/>
            <a:ext cx="2911200" cy="362700"/>
          </a:xfrm>
          <a:prstGeom prst="rect">
            <a:avLst/>
          </a:prstGeom>
          <a:solidFill>
            <a:srgbClr val="3AFF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45"/>
          <p:cNvSpPr txBox="1">
            <a:spLocks noGrp="1"/>
          </p:cNvSpPr>
          <p:nvPr>
            <p:ph type="title"/>
          </p:nvPr>
        </p:nvSpPr>
        <p:spPr>
          <a:xfrm>
            <a:off x="1275000" y="3051825"/>
            <a:ext cx="6594000" cy="8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pourraient quitter leur syndicat s’il n’était pas assez combatif ou réactif</a:t>
            </a:r>
            <a:endParaRPr sz="2600" b="1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8" name="Google Shape;328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5956" y="305225"/>
            <a:ext cx="961900" cy="3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5"/>
          <p:cNvSpPr txBox="1">
            <a:spLocks noGrp="1"/>
          </p:cNvSpPr>
          <p:nvPr>
            <p:ph type="title"/>
          </p:nvPr>
        </p:nvSpPr>
        <p:spPr>
          <a:xfrm>
            <a:off x="2537250" y="632162"/>
            <a:ext cx="4069500" cy="1491600"/>
          </a:xfrm>
          <a:prstGeom prst="rect">
            <a:avLst/>
          </a:prstGeom>
          <a:effectLst>
            <a:outerShdw dist="114300" dir="2220000" algn="bl" rotWithShape="0">
              <a:srgbClr val="3AFFF6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32%</a:t>
            </a:r>
            <a:endParaRPr sz="16000" b="1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6"/>
          <p:cNvSpPr/>
          <p:nvPr/>
        </p:nvSpPr>
        <p:spPr>
          <a:xfrm>
            <a:off x="5473601" y="2050675"/>
            <a:ext cx="2096700" cy="395400"/>
          </a:xfrm>
          <a:prstGeom prst="rect">
            <a:avLst/>
          </a:prstGeom>
          <a:solidFill>
            <a:srgbClr val="3AFF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6"/>
          <p:cNvSpPr/>
          <p:nvPr/>
        </p:nvSpPr>
        <p:spPr>
          <a:xfrm>
            <a:off x="3395425" y="2472100"/>
            <a:ext cx="1606200" cy="395400"/>
          </a:xfrm>
          <a:prstGeom prst="rect">
            <a:avLst/>
          </a:prstGeom>
          <a:solidFill>
            <a:srgbClr val="3AFF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6"/>
          <p:cNvSpPr/>
          <p:nvPr/>
        </p:nvSpPr>
        <p:spPr>
          <a:xfrm>
            <a:off x="4922868" y="3566610"/>
            <a:ext cx="2815500" cy="395400"/>
          </a:xfrm>
          <a:prstGeom prst="rect">
            <a:avLst/>
          </a:prstGeom>
          <a:solidFill>
            <a:srgbClr val="3AFF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6"/>
          <p:cNvSpPr txBox="1">
            <a:spLocks noGrp="1"/>
          </p:cNvSpPr>
          <p:nvPr>
            <p:ph type="title"/>
          </p:nvPr>
        </p:nvSpPr>
        <p:spPr>
          <a:xfrm>
            <a:off x="3358656" y="3479485"/>
            <a:ext cx="5527200" cy="9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voient les outils numériques comme un levier de participation</a:t>
            </a:r>
            <a:endParaRPr sz="2600" b="1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8" name="Google Shape;338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5956" y="305225"/>
            <a:ext cx="961900" cy="3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6"/>
          <p:cNvSpPr txBox="1">
            <a:spLocks noGrp="1"/>
          </p:cNvSpPr>
          <p:nvPr>
            <p:ph type="title"/>
          </p:nvPr>
        </p:nvSpPr>
        <p:spPr>
          <a:xfrm>
            <a:off x="718656" y="1413575"/>
            <a:ext cx="2640000" cy="1491600"/>
          </a:xfrm>
          <a:prstGeom prst="rect">
            <a:avLst/>
          </a:prstGeom>
          <a:effectLst>
            <a:outerShdw dist="114300" dir="2220000" algn="bl" rotWithShape="0">
              <a:srgbClr val="3AFFF6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69%</a:t>
            </a:r>
            <a:endParaRPr sz="10000" b="1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p46"/>
          <p:cNvSpPr txBox="1">
            <a:spLocks noGrp="1"/>
          </p:cNvSpPr>
          <p:nvPr>
            <p:ph type="title"/>
          </p:nvPr>
        </p:nvSpPr>
        <p:spPr>
          <a:xfrm>
            <a:off x="718656" y="3075300"/>
            <a:ext cx="2640000" cy="1491600"/>
          </a:xfrm>
          <a:prstGeom prst="rect">
            <a:avLst/>
          </a:prstGeom>
          <a:effectLst>
            <a:outerShdw dist="114300" dir="2220000" algn="bl" rotWithShape="0">
              <a:srgbClr val="3AFFF6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31%</a:t>
            </a:r>
            <a:endParaRPr sz="10000" b="1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46"/>
          <p:cNvSpPr txBox="1">
            <a:spLocks noGrp="1"/>
          </p:cNvSpPr>
          <p:nvPr>
            <p:ph type="title"/>
          </p:nvPr>
        </p:nvSpPr>
        <p:spPr>
          <a:xfrm>
            <a:off x="3345576" y="1964125"/>
            <a:ext cx="45828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évoquent des consultations régulières</a:t>
            </a:r>
            <a:endParaRPr sz="2600" b="1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p46"/>
          <p:cNvSpPr txBox="1">
            <a:spLocks noGrp="1"/>
          </p:cNvSpPr>
          <p:nvPr>
            <p:ph type="title"/>
          </p:nvPr>
        </p:nvSpPr>
        <p:spPr>
          <a:xfrm>
            <a:off x="209550" y="836350"/>
            <a:ext cx="87249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Pour faciliter la participation des adhérents :</a:t>
            </a:r>
            <a:endParaRPr b="1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8"/>
          <p:cNvPicPr preferRelativeResize="0"/>
          <p:nvPr/>
        </p:nvPicPr>
        <p:blipFill rotWithShape="1">
          <a:blip r:embed="rId4">
            <a:alphaModFix/>
          </a:blip>
          <a:srcRect b="35917"/>
          <a:stretch/>
        </p:blipFill>
        <p:spPr>
          <a:xfrm>
            <a:off x="3230275" y="3775875"/>
            <a:ext cx="2683450" cy="679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C35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/>
          <p:nvPr/>
        </p:nvSpPr>
        <p:spPr>
          <a:xfrm>
            <a:off x="629525" y="1570200"/>
            <a:ext cx="801300" cy="222600"/>
          </a:xfrm>
          <a:prstGeom prst="rect">
            <a:avLst/>
          </a:prstGeom>
          <a:solidFill>
            <a:srgbClr val="FF4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508800" y="1842300"/>
            <a:ext cx="8126400" cy="17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L’engagement, </a:t>
            </a:r>
            <a:br>
              <a:rPr lang="fr" sz="4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fr" sz="4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une riche et belle expérience</a:t>
            </a:r>
            <a:endParaRPr sz="4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616807" y="1520700"/>
            <a:ext cx="8901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PLATEAU 1</a:t>
            </a:r>
            <a:endParaRPr sz="1000" b="1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5956" y="305225"/>
            <a:ext cx="961900" cy="3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42413" y="1064675"/>
            <a:ext cx="2588700" cy="1491600"/>
          </a:xfrm>
          <a:prstGeom prst="rect">
            <a:avLst/>
          </a:prstGeom>
          <a:effectLst>
            <a:outerShdw dist="114300" dir="2220000" algn="bl" rotWithShape="0">
              <a:srgbClr val="3AFFF6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79%</a:t>
            </a:r>
            <a:endParaRPr sz="10000" b="1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282413" y="2509600"/>
            <a:ext cx="2708700" cy="1491600"/>
          </a:xfrm>
          <a:prstGeom prst="rect">
            <a:avLst/>
          </a:prstGeom>
          <a:effectLst>
            <a:outerShdw dist="114300" dir="2220000" algn="bl" rotWithShape="0">
              <a:srgbClr val="3AFFF6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55%</a:t>
            </a:r>
            <a:endParaRPr sz="10000" b="1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9288" y="1761925"/>
            <a:ext cx="4836300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des répondants sont syndiqués</a:t>
            </a:r>
            <a:endParaRPr sz="2600" b="1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9288" y="3032825"/>
            <a:ext cx="5742300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des répondants sont adhérents d’une association ou d’un parti politique</a:t>
            </a:r>
            <a:endParaRPr sz="2600" b="1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/>
          <p:nvPr/>
        </p:nvSpPr>
        <p:spPr>
          <a:xfrm>
            <a:off x="3573175" y="3791350"/>
            <a:ext cx="3170400" cy="362700"/>
          </a:xfrm>
          <a:prstGeom prst="rect">
            <a:avLst/>
          </a:prstGeom>
          <a:solidFill>
            <a:srgbClr val="3AFF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5956" y="305225"/>
            <a:ext cx="961900" cy="3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2265900" y="778925"/>
            <a:ext cx="4612200" cy="2145300"/>
          </a:xfrm>
          <a:prstGeom prst="rect">
            <a:avLst/>
          </a:prstGeom>
          <a:effectLst>
            <a:outerShdw dist="114300" dir="2220000" algn="bl" rotWithShape="0">
              <a:srgbClr val="3AFFF6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74%</a:t>
            </a:r>
            <a:endParaRPr sz="16000" b="1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1253700" y="3266875"/>
            <a:ext cx="6636600" cy="10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des répondants décrivent leur engagement comme une belle expérience</a:t>
            </a:r>
            <a:endParaRPr sz="2600" b="1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/>
          <p:nvPr/>
        </p:nvSpPr>
        <p:spPr>
          <a:xfrm>
            <a:off x="4017098" y="3348114"/>
            <a:ext cx="2371800" cy="362700"/>
          </a:xfrm>
          <a:prstGeom prst="rect">
            <a:avLst/>
          </a:prstGeom>
          <a:solidFill>
            <a:srgbClr val="3AFF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918900" y="2832798"/>
            <a:ext cx="7306200" cy="10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des répondants trouvent que leur engagement </a:t>
            </a:r>
            <a:br>
              <a:rPr lang="fr" sz="26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fr" sz="26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les rend plus optimistes</a:t>
            </a:r>
            <a:endParaRPr sz="2600" b="1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5" name="Google Shape;12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5956" y="305225"/>
            <a:ext cx="961900" cy="3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2537250" y="632162"/>
            <a:ext cx="4069500" cy="1491600"/>
          </a:xfrm>
          <a:prstGeom prst="rect">
            <a:avLst/>
          </a:prstGeom>
          <a:effectLst>
            <a:outerShdw dist="114300" dir="2220000" algn="bl" rotWithShape="0">
              <a:srgbClr val="3AFFF6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sz="16000" b="1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/>
          <p:cNvPicPr preferRelativeResize="0"/>
          <p:nvPr/>
        </p:nvPicPr>
        <p:blipFill rotWithShape="1">
          <a:blip r:embed="rId3">
            <a:alphaModFix/>
          </a:blip>
          <a:srcRect t="149" b="159"/>
          <a:stretch/>
        </p:blipFill>
        <p:spPr>
          <a:xfrm>
            <a:off x="5379575" y="0"/>
            <a:ext cx="3764424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464435" y="1506200"/>
            <a:ext cx="4495500" cy="26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« Je dirais que j’avais une vie normale, comme tout le monde, et maintenant je dirais que j’ai une vie épanouie. »</a:t>
            </a:r>
            <a:endParaRPr sz="3000" b="1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3" name="Google Shape;13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5956" y="305225"/>
            <a:ext cx="961900" cy="3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/>
          <p:nvPr/>
        </p:nvSpPr>
        <p:spPr>
          <a:xfrm>
            <a:off x="458652" y="4172443"/>
            <a:ext cx="4265400" cy="222600"/>
          </a:xfrm>
          <a:prstGeom prst="rect">
            <a:avLst/>
          </a:prstGeom>
          <a:solidFill>
            <a:srgbClr val="3AFF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430375" y="4105625"/>
            <a:ext cx="4299600" cy="2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DJANNINA, ENGAGÉE DANS LA MOBILISATION CITOYENNE</a:t>
            </a:r>
            <a:endParaRPr sz="1200" b="1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23"/>
          <p:cNvSpPr/>
          <p:nvPr/>
        </p:nvSpPr>
        <p:spPr>
          <a:xfrm>
            <a:off x="1171050" y="3863925"/>
            <a:ext cx="2892600" cy="38100"/>
          </a:xfrm>
          <a:prstGeom prst="rect">
            <a:avLst/>
          </a:prstGeom>
          <a:solidFill>
            <a:srgbClr val="3AFF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5956" y="305225"/>
            <a:ext cx="961900" cy="3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388788" y="890063"/>
            <a:ext cx="2588700" cy="1491600"/>
          </a:xfrm>
          <a:prstGeom prst="rect">
            <a:avLst/>
          </a:prstGeom>
          <a:effectLst>
            <a:outerShdw dist="114300" dir="2220000" algn="bl" rotWithShape="0">
              <a:srgbClr val="3AFFF6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0" b="1" dirty="0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1/3</a:t>
            </a:r>
            <a:endParaRPr sz="10000" b="1" dirty="0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388788" y="2584883"/>
            <a:ext cx="2708700" cy="1491600"/>
          </a:xfrm>
          <a:prstGeom prst="rect">
            <a:avLst/>
          </a:prstGeom>
          <a:effectLst>
            <a:outerShdw dist="114300" dir="2220000" algn="bl" rotWithShape="0">
              <a:srgbClr val="3AFFF6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77%</a:t>
            </a:r>
            <a:endParaRPr sz="10000" b="1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3236038" y="1412438"/>
            <a:ext cx="5115000" cy="8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des répondants estiment </a:t>
            </a:r>
            <a:br>
              <a:rPr lang="fr" sz="26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fr" sz="26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que l’on ne vit pas en démocratie</a:t>
            </a:r>
            <a:endParaRPr sz="2600" b="1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3236038" y="2755738"/>
            <a:ext cx="5800500" cy="13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 b="1" dirty="0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comptent avant tout </a:t>
            </a:r>
            <a:br>
              <a:rPr lang="fr" sz="2600" b="1" dirty="0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fr" sz="2600" b="1" dirty="0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sur eux-mêmes pour améliorer </a:t>
            </a:r>
            <a:endParaRPr sz="2600" b="1" dirty="0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 b="1" dirty="0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leurs conditions de vie</a:t>
            </a:r>
            <a:endParaRPr sz="2600" b="1" dirty="0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C35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/>
          <p:nvPr/>
        </p:nvSpPr>
        <p:spPr>
          <a:xfrm>
            <a:off x="629525" y="1570200"/>
            <a:ext cx="801300" cy="222600"/>
          </a:xfrm>
          <a:prstGeom prst="rect">
            <a:avLst/>
          </a:prstGeom>
          <a:solidFill>
            <a:srgbClr val="FF4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title"/>
          </p:nvPr>
        </p:nvSpPr>
        <p:spPr>
          <a:xfrm>
            <a:off x="508800" y="1842300"/>
            <a:ext cx="8126400" cy="17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L’engagement syndical, </a:t>
            </a:r>
            <a:br>
              <a:rPr lang="fr" sz="4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fr" sz="4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 processus à accompagner</a:t>
            </a:r>
            <a:endParaRPr sz="4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31"/>
          <p:cNvSpPr txBox="1">
            <a:spLocks noGrp="1"/>
          </p:cNvSpPr>
          <p:nvPr>
            <p:ph type="title"/>
          </p:nvPr>
        </p:nvSpPr>
        <p:spPr>
          <a:xfrm>
            <a:off x="616807" y="1520700"/>
            <a:ext cx="8901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rgbClr val="222C35"/>
                </a:solidFill>
                <a:latin typeface="Roboto"/>
                <a:ea typeface="Roboto"/>
                <a:cs typeface="Roboto"/>
                <a:sym typeface="Roboto"/>
              </a:rPr>
              <a:t>PLATEAU 2</a:t>
            </a:r>
            <a:endParaRPr sz="1000" b="1">
              <a:solidFill>
                <a:srgbClr val="222C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472</Words>
  <Application>Microsoft Office PowerPoint</Application>
  <PresentationFormat>Affichage à l'écran (16:9)</PresentationFormat>
  <Paragraphs>82</Paragraphs>
  <Slides>23</Slides>
  <Notes>23</Notes>
  <HiddenSlides>0</HiddenSlides>
  <MMClips>2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Arial</vt:lpstr>
      <vt:lpstr>Roboto</vt:lpstr>
      <vt:lpstr>Simple Light</vt:lpstr>
      <vt:lpstr>Présentation PowerPoint</vt:lpstr>
      <vt:lpstr>Présentation PowerPoint</vt:lpstr>
      <vt:lpstr>L’engagement,  une riche et belle expérience</vt:lpstr>
      <vt:lpstr>79%</vt:lpstr>
      <vt:lpstr>74%</vt:lpstr>
      <vt:lpstr>des répondants trouvent que leur engagement  les rend plus optimistes</vt:lpstr>
      <vt:lpstr>« Je dirais que j’avais une vie normale, comme tout le monde, et maintenant je dirais que j’ai une vie épanouie. »</vt:lpstr>
      <vt:lpstr>1/3</vt:lpstr>
      <vt:lpstr>L’engagement syndical,  un processus à accompagner</vt:lpstr>
      <vt:lpstr>se sont syndiqués à la suite  de la proposition d’un collègue</vt:lpstr>
      <vt:lpstr>évoquent le temps comme frein à leur engagement</vt:lpstr>
      <vt:lpstr>xisme place des jeunes racisme luttes d’ég</vt:lpstr>
      <vt:lpstr>des élus et mandatés trouvent que  les syndicats n’ont pas assez de pouvoir</vt:lpstr>
      <vt:lpstr>des syndiqués CFDT  ne font pas ou peu confiance aux patrons</vt:lpstr>
      <vt:lpstr>des syndiqués CFDT ont été victimes  d’une discrimination dans l’organisation </vt:lpstr>
      <vt:lpstr>Présentation PowerPoint</vt:lpstr>
      <vt:lpstr>des syndiqués pensent que les syndicats  seront morts dans 10 ans s’ils n’évoluent pas</vt:lpstr>
      <vt:lpstr>Le syndicalisme  dans 10 ans...</vt:lpstr>
      <vt:lpstr>vail services aux adhérents aller vers les s </vt:lpstr>
      <vt:lpstr>des répondants sont en faveur du fait  que les syndicats doivent aussi s’occuper  des questions de société</vt:lpstr>
      <vt:lpstr>pourraient quitter leur syndicat s’il n’était pas assez combatif ou réactif</vt:lpstr>
      <vt:lpstr>voient les outils numériques comme un levier de participation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HELLEGOUARCH Carole</dc:creator>
  <cp:lastModifiedBy>JALLEAU Baptiste</cp:lastModifiedBy>
  <cp:revision>8</cp:revision>
  <dcterms:modified xsi:type="dcterms:W3CDTF">2022-06-14T16:19:27Z</dcterms:modified>
</cp:coreProperties>
</file>