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5" r:id="rId4"/>
    <p:sldId id="272" r:id="rId5"/>
    <p:sldId id="277" r:id="rId6"/>
    <p:sldId id="276" r:id="rId7"/>
    <p:sldId id="274" r:id="rId8"/>
    <p:sldId id="259" r:id="rId9"/>
    <p:sldId id="279" r:id="rId10"/>
    <p:sldId id="280" r:id="rId11"/>
    <p:sldId id="260" r:id="rId12"/>
    <p:sldId id="270" r:id="rId13"/>
    <p:sldId id="271" r:id="rId14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723" autoAdjust="0"/>
  </p:normalViewPr>
  <p:slideViewPr>
    <p:cSldViewPr snapToObjects="1">
      <p:cViewPr>
        <p:scale>
          <a:sx n="70" d="100"/>
          <a:sy n="70" d="100"/>
        </p:scale>
        <p:origin x="-66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80C9B-7E1E-41B2-B0F7-0DE4B1247741}" type="datetimeFigureOut">
              <a:rPr lang="fr-FR" smtClean="0"/>
              <a:t>06/12/2013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E2EB4-F588-4DB6-8FD8-4A568C4A2B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964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2EB4-F588-4DB6-8FD8-4A568C4A2B0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782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df"/><Relationship Id="rId5" Type="http://schemas.openxmlformats.org/officeDocument/2006/relationships/image" Target="../media/image2.png"/><Relationship Id="rId4" Type="http://schemas.openxmlformats.org/officeDocument/2006/relationships/image" Target="../media/image1.pd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jpe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48.jpeg"/><Relationship Id="rId4" Type="http://schemas.openxmlformats.org/officeDocument/2006/relationships/image" Target="../media/image3.pdf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3.pdf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12" Type="http://schemas.openxmlformats.org/officeDocument/2006/relationships/image" Target="../media/image5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hyperlink" Target="http://www.nanosmile.org/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50.jpeg"/><Relationship Id="rId4" Type="http://schemas.openxmlformats.org/officeDocument/2006/relationships/image" Target="../media/image3.pdf"/><Relationship Id="rId9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3.pd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d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3.pd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13.jpeg"/><Relationship Id="rId4" Type="http://schemas.openxmlformats.org/officeDocument/2006/relationships/image" Target="../media/image3.pdf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3.pd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3.pdf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3" Type="http://schemas.openxmlformats.org/officeDocument/2006/relationships/image" Target="../media/image2.png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17" Type="http://schemas.openxmlformats.org/officeDocument/2006/relationships/image" Target="../media/image29.wmf"/><Relationship Id="rId2" Type="http://schemas.openxmlformats.org/officeDocument/2006/relationships/image" Target="../media/image1.pdf"/><Relationship Id="rId16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5.jpeg"/><Relationship Id="rId15" Type="http://schemas.openxmlformats.org/officeDocument/2006/relationships/image" Target="../media/image27.jpeg"/><Relationship Id="rId10" Type="http://schemas.openxmlformats.org/officeDocument/2006/relationships/image" Target="../media/image22.wmf"/><Relationship Id="rId4" Type="http://schemas.openxmlformats.org/officeDocument/2006/relationships/image" Target="../media/image4.jpeg"/><Relationship Id="rId9" Type="http://schemas.openxmlformats.org/officeDocument/2006/relationships/image" Target="../media/image21.wmf"/><Relationship Id="rId14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image" Target="../media/image37.png"/><Relationship Id="rId18" Type="http://schemas.openxmlformats.org/officeDocument/2006/relationships/image" Target="../media/image42.jpeg"/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12" Type="http://schemas.openxmlformats.org/officeDocument/2006/relationships/image" Target="../media/image36.emf"/><Relationship Id="rId17" Type="http://schemas.openxmlformats.org/officeDocument/2006/relationships/image" Target="../media/image41.wmf"/><Relationship Id="rId2" Type="http://schemas.openxmlformats.org/officeDocument/2006/relationships/image" Target="../media/image1.pdf"/><Relationship Id="rId16" Type="http://schemas.openxmlformats.org/officeDocument/2006/relationships/image" Target="../media/image40.jpeg"/><Relationship Id="rId20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15.jpeg"/><Relationship Id="rId15" Type="http://schemas.openxmlformats.org/officeDocument/2006/relationships/image" Target="../media/image39.jpeg"/><Relationship Id="rId10" Type="http://schemas.openxmlformats.org/officeDocument/2006/relationships/image" Target="../media/image34.jpeg"/><Relationship Id="rId19" Type="http://schemas.openxmlformats.org/officeDocument/2006/relationships/image" Target="../media/image43.jpeg"/><Relationship Id="rId4" Type="http://schemas.openxmlformats.org/officeDocument/2006/relationships/image" Target="../media/image4.jpeg"/><Relationship Id="rId9" Type="http://schemas.openxmlformats.org/officeDocument/2006/relationships/image" Target="../media/image33.emf"/><Relationship Id="rId1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edauphine.com/fr/images/DB002C1D-36AA-4E31-8167-803A8DE57A69/LDL_06/nanomateriaux-cea-greno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06754" cy="563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0" y="6309320"/>
            <a:ext cx="9144000" cy="54868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smtClean="0"/>
              <a:t>                                Journée confédérale nanotechnologies – décembre 2013 </a:t>
            </a:r>
            <a:br>
              <a:rPr lang="fr-FR" sz="2000" dirty="0" smtClean="0"/>
            </a:br>
            <a:r>
              <a:rPr lang="fr-FR" sz="2000" dirty="0" smtClean="0"/>
              <a:t/>
            </a:r>
            <a:br>
              <a:rPr lang="fr-FR" sz="2000" dirty="0" smtClean="0"/>
            </a:br>
            <a:endParaRPr lang="fr-FR" sz="2000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5638801"/>
            <a:ext cx="9144000" cy="670519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l"/>
            <a:r>
              <a:rPr lang="fr-FR" sz="2000" dirty="0" smtClean="0"/>
              <a:t>Didier GUILLAUME – DSC CEA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</p:txBody>
      </p:sp>
      <p:pic>
        <p:nvPicPr>
          <p:cNvPr id="10" name="Image 9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11" name="Image 10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2759475" y="645425"/>
            <a:ext cx="6326698" cy="2160240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 smtClean="0">
                <a:solidFill>
                  <a:schemeClr val="bg1"/>
                </a:solidFill>
              </a:rPr>
              <a:t>Les  </a:t>
            </a:r>
            <a:r>
              <a:rPr lang="fr-FR" sz="6000" b="1" dirty="0" smtClean="0">
                <a:solidFill>
                  <a:schemeClr val="bg1"/>
                </a:solidFill>
              </a:rPr>
              <a:t>nanomatériaux</a:t>
            </a:r>
            <a:r>
              <a:rPr lang="fr-FR" sz="4400" b="1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fr-FR" sz="4400" b="1" dirty="0" smtClean="0">
                <a:solidFill>
                  <a:schemeClr val="bg1"/>
                </a:solidFill>
              </a:rPr>
              <a:t>au CEA GRENOBLE</a:t>
            </a:r>
          </a:p>
          <a:p>
            <a:endParaRPr lang="fr-FR" sz="4400" b="1" dirty="0">
              <a:solidFill>
                <a:schemeClr val="bg1"/>
              </a:solidFill>
            </a:endParaRPr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0" y="3356992"/>
            <a:ext cx="7776864" cy="1876571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 smtClean="0">
                <a:solidFill>
                  <a:schemeClr val="bg1"/>
                </a:solidFill>
              </a:rPr>
              <a:t>Entre action syndicale…</a:t>
            </a:r>
          </a:p>
          <a:p>
            <a:pPr marL="0" indent="0">
              <a:buNone/>
            </a:pPr>
            <a:r>
              <a:rPr lang="fr-FR" sz="6000" b="1" dirty="0" smtClean="0">
                <a:solidFill>
                  <a:schemeClr val="bg1"/>
                </a:solidFill>
              </a:rPr>
              <a:t>Et dialogue sociétal</a:t>
            </a:r>
          </a:p>
          <a:p>
            <a:endParaRPr lang="fr-FR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       Une sécurité à instruire</a:t>
            </a:r>
            <a:br>
              <a:rPr lang="fr-FR" dirty="0" smtClean="0"/>
            </a:br>
            <a:r>
              <a:rPr lang="fr-FR" dirty="0" smtClean="0"/>
              <a:t>3/ des moyens et des ambitions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26" y="160020"/>
            <a:ext cx="8924670" cy="534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40274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pPr algn="l"/>
            <a:r>
              <a:rPr lang="fr-FR" b="1" dirty="0"/>
              <a:t> Il est plus </a:t>
            </a:r>
            <a:r>
              <a:rPr lang="fr-FR" b="1" dirty="0" smtClean="0"/>
              <a:t>facile de </a:t>
            </a:r>
            <a:r>
              <a:rPr lang="fr-FR" b="1" dirty="0"/>
              <a:t>désintégrer un atome qu’un </a:t>
            </a:r>
            <a:r>
              <a:rPr lang="fr-FR" b="1" dirty="0" smtClean="0"/>
              <a:t>préjugé  </a:t>
            </a:r>
            <a:r>
              <a:rPr lang="fr-FR" sz="1600" b="1" i="1" dirty="0" smtClean="0"/>
              <a:t>Albert EINSTEIN</a:t>
            </a:r>
            <a:endParaRPr lang="fr-FR" sz="1600" i="1" dirty="0"/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3200400" y="685800"/>
            <a:ext cx="5410200" cy="6477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Titre</a:t>
            </a: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076201" y="2636912"/>
            <a:ext cx="755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TECHNOSCIENCES     vs     RECHERCHE SUR LES MATERIAUX</a:t>
            </a:r>
          </a:p>
          <a:p>
            <a:endParaRPr lang="fr-FR" sz="2400" b="1" dirty="0" smtClean="0"/>
          </a:p>
        </p:txBody>
      </p:sp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150" y="493014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5850" y="493014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Image 8" descr="4056071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80750" y="4930140"/>
            <a:ext cx="903995" cy="861060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26" name="Picture 2" descr="http://www.ledauphine.com/fr/images/315AE6E6-50AF-4623-A56C-1C4CA9DE4C11/LDL_01/clinatec-ils-veulent-deja-sa-fermetur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31143"/>
            <a:ext cx="543145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196976" y="3168309"/>
            <a:ext cx="87778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Grenoble cristallise également la contestation. Nous avons aussi des technophobes comme PMO…</a:t>
            </a:r>
          </a:p>
          <a:p>
            <a:endParaRPr lang="fr-FR" dirty="0"/>
          </a:p>
          <a:p>
            <a:r>
              <a:rPr lang="fr-FR" dirty="0" smtClean="0"/>
              <a:t>Cette expression extrême, ne doit pas nous éloigner des débats sociétaux et des réponses que nous devons..   Les salariés sont les premiers relais d’opinion. 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1028" name="Picture 4" descr="http://nantes.indymedia.org/system/photo/2012/02/01/11321/clinatec0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" y="31143"/>
            <a:ext cx="3741242" cy="249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  </a:t>
            </a:r>
            <a:endParaRPr lang="fr-FR" dirty="0"/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972595" y="689561"/>
            <a:ext cx="5410200" cy="6477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8674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Image 8" descr="4056071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0800" y="5132070"/>
            <a:ext cx="903995" cy="861060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Image 9" descr="39048791.jpg"/>
          <p:cNvPicPr>
            <a:picLocks noChangeAspect="1"/>
          </p:cNvPicPr>
          <p:nvPr/>
        </p:nvPicPr>
        <p:blipFill>
          <a:blip r:embed="rId9"/>
          <a:srcRect r="36328"/>
          <a:stretch>
            <a:fillRect/>
          </a:stretch>
        </p:blipFill>
        <p:spPr>
          <a:xfrm>
            <a:off x="3733799" y="5132069"/>
            <a:ext cx="831247" cy="869494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14" name="Connecteur droit 13"/>
          <p:cNvCxnSpPr/>
          <p:nvPr/>
        </p:nvCxnSpPr>
        <p:spPr>
          <a:xfrm>
            <a:off x="1266502" y="5562600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2362200" y="5561012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3514402" y="5562600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flipV="1">
            <a:off x="4581202" y="5561012"/>
            <a:ext cx="1096493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381000" y="6091535"/>
            <a:ext cx="2406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cap="small" dirty="0" smtClean="0">
                <a:solidFill>
                  <a:schemeClr val="bg1"/>
                </a:solidFill>
              </a:rPr>
              <a:t>Agir pour tous</a:t>
            </a:r>
            <a:endParaRPr lang="fr-FR" sz="2400" b="1" cap="small" dirty="0">
              <a:solidFill>
                <a:schemeClr val="bg1"/>
              </a:solidFill>
            </a:endParaRPr>
          </a:p>
        </p:txBody>
      </p:sp>
      <p:cxnSp>
        <p:nvCxnSpPr>
          <p:cNvPr id="20" name="Connecteur droit 19"/>
          <p:cNvCxnSpPr>
            <a:stCxn id="18" idx="3"/>
          </p:cNvCxnSpPr>
          <p:nvPr/>
        </p:nvCxnSpPr>
        <p:spPr>
          <a:xfrm>
            <a:off x="2787577" y="6322368"/>
            <a:ext cx="5137223" cy="2232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5523145" y="5561012"/>
            <a:ext cx="2858855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>
            <a:endCxn id="5" idx="0"/>
          </p:cNvCxnSpPr>
          <p:nvPr/>
        </p:nvCxnSpPr>
        <p:spPr>
          <a:xfrm rot="5400000">
            <a:off x="8229997" y="5714603"/>
            <a:ext cx="304800" cy="794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451215" y="3946924"/>
            <a:ext cx="8234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répondre à des besoins.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859657" y="666750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Notre démarche est particulière.</a:t>
            </a:r>
          </a:p>
          <a:p>
            <a:endParaRPr lang="fr-FR" sz="3200" b="1" dirty="0"/>
          </a:p>
        </p:txBody>
      </p:sp>
      <p:sp>
        <p:nvSpPr>
          <p:cNvPr id="26" name="ZoneTexte 25"/>
          <p:cNvSpPr txBox="1"/>
          <p:nvPr/>
        </p:nvSpPr>
        <p:spPr>
          <a:xfrm>
            <a:off x="228600" y="1351206"/>
            <a:ext cx="89154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Nous avons testé et développé sur nous même l’ensemble de la démarche, en promouvant des bonnes pratiques: Evaluer (control </a:t>
            </a:r>
            <a:r>
              <a:rPr lang="fr-FR" sz="2400" dirty="0" err="1" smtClean="0"/>
              <a:t>banding</a:t>
            </a:r>
            <a:r>
              <a:rPr lang="fr-FR" sz="2400" dirty="0" smtClean="0"/>
              <a:t> + métrologie), protéger, isoler, ventiler, </a:t>
            </a:r>
            <a:r>
              <a:rPr lang="fr-FR" sz="2400" dirty="0"/>
              <a:t>EPI, nettoyage, étiquetage, gestion des déchets, organisation du travail, formation, habilitation, suivi santé du personnel</a:t>
            </a:r>
            <a:r>
              <a:rPr lang="fr-FR" sz="2400" dirty="0" smtClean="0"/>
              <a:t>...).</a:t>
            </a:r>
          </a:p>
          <a:p>
            <a:endParaRPr lang="fr-FR" sz="2400" dirty="0"/>
          </a:p>
          <a:p>
            <a:r>
              <a:rPr lang="fr-FR" sz="2400" dirty="0"/>
              <a:t>C’en est devenu </a:t>
            </a:r>
            <a:r>
              <a:rPr lang="fr-FR" sz="2400" dirty="0" smtClean="0"/>
              <a:t>une </a:t>
            </a:r>
            <a:r>
              <a:rPr lang="fr-FR" sz="2400" dirty="0"/>
              <a:t>démarche </a:t>
            </a:r>
            <a:r>
              <a:rPr lang="fr-FR" sz="2400" dirty="0" smtClean="0"/>
              <a:t>d’entreprise pour</a:t>
            </a:r>
            <a:endParaRPr lang="fr-FR" sz="2400" dirty="0"/>
          </a:p>
        </p:txBody>
      </p:sp>
      <p:sp>
        <p:nvSpPr>
          <p:cNvPr id="27" name="ZoneTexte 26"/>
          <p:cNvSpPr txBox="1"/>
          <p:nvPr/>
        </p:nvSpPr>
        <p:spPr>
          <a:xfrm>
            <a:off x="228601" y="4504655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Les </a:t>
            </a:r>
            <a:r>
              <a:rPr lang="fr-FR" sz="2400" dirty="0" err="1" smtClean="0"/>
              <a:t>nanos</a:t>
            </a:r>
            <a:r>
              <a:rPr lang="fr-FR" sz="2400" dirty="0" smtClean="0"/>
              <a:t> ne sont pas concevables sans un encadrement sécurité. </a:t>
            </a:r>
          </a:p>
          <a:p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pPr algn="l"/>
            <a:r>
              <a:rPr lang="fr-FR" dirty="0" smtClean="0"/>
              <a:t>                                               Merci</a:t>
            </a:r>
            <a:endParaRPr lang="fr-FR" dirty="0"/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3200400" y="685800"/>
            <a:ext cx="5410200" cy="6477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Titre</a:t>
            </a:r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8674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Image 8" descr="4056071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0800" y="5132070"/>
            <a:ext cx="903995" cy="861060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Image 9" descr="39048791.jpg"/>
          <p:cNvPicPr>
            <a:picLocks noChangeAspect="1"/>
          </p:cNvPicPr>
          <p:nvPr/>
        </p:nvPicPr>
        <p:blipFill>
          <a:blip r:embed="rId9"/>
          <a:srcRect r="36328"/>
          <a:stretch>
            <a:fillRect/>
          </a:stretch>
        </p:blipFill>
        <p:spPr>
          <a:xfrm>
            <a:off x="3733799" y="5132069"/>
            <a:ext cx="831247" cy="869494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1" name="Image 10" descr="46456553.jpg"/>
          <p:cNvPicPr>
            <a:picLocks noChangeAspect="1"/>
          </p:cNvPicPr>
          <p:nvPr/>
        </p:nvPicPr>
        <p:blipFill>
          <a:blip r:embed="rId10"/>
          <a:srcRect b="11372"/>
          <a:stretch>
            <a:fillRect/>
          </a:stretch>
        </p:blipFill>
        <p:spPr>
          <a:xfrm>
            <a:off x="4800600" y="5132070"/>
            <a:ext cx="722545" cy="861060"/>
          </a:xfrm>
          <a:prstGeom prst="rect">
            <a:avLst/>
          </a:prstGeom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14" name="Connecteur droit 13"/>
          <p:cNvCxnSpPr/>
          <p:nvPr/>
        </p:nvCxnSpPr>
        <p:spPr>
          <a:xfrm>
            <a:off x="1266502" y="5562600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2362200" y="5561012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3514402" y="5562600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581202" y="5562600"/>
            <a:ext cx="219398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381000" y="6091535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cap="small" dirty="0" smtClean="0">
                <a:solidFill>
                  <a:schemeClr val="bg1"/>
                </a:solidFill>
              </a:rPr>
              <a:t>S’engager pour chacun Agir pour tous</a:t>
            </a:r>
            <a:endParaRPr lang="fr-FR" sz="2400" b="1" cap="small" dirty="0">
              <a:solidFill>
                <a:schemeClr val="bg1"/>
              </a:solidFill>
            </a:endParaRPr>
          </a:p>
        </p:txBody>
      </p:sp>
      <p:cxnSp>
        <p:nvCxnSpPr>
          <p:cNvPr id="22" name="Connecteur droit 21"/>
          <p:cNvCxnSpPr/>
          <p:nvPr/>
        </p:nvCxnSpPr>
        <p:spPr>
          <a:xfrm>
            <a:off x="5523145" y="5561012"/>
            <a:ext cx="2858855" cy="158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36780" y="4295688"/>
            <a:ext cx="349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11"/>
              </a:rPr>
              <a:t>http://www.nanosmile.org</a:t>
            </a:r>
            <a:r>
              <a:rPr lang="fr-FR" dirty="0" smtClean="0">
                <a:hlinkClick r:id="rId11"/>
              </a:rPr>
              <a:t>/</a:t>
            </a:r>
            <a:endParaRPr lang="fr-FR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9422"/>
            <a:ext cx="5943600" cy="482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159159" y="2311557"/>
            <a:ext cx="304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A VOS QUESTIONS…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Le CEA ?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0" y="2750792"/>
            <a:ext cx="6732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Commissariat à l’Energie Atomique</a:t>
            </a:r>
          </a:p>
        </p:txBody>
      </p:sp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Sous-titre 2"/>
          <p:cNvSpPr txBox="1">
            <a:spLocks/>
          </p:cNvSpPr>
          <p:nvPr/>
        </p:nvSpPr>
        <p:spPr>
          <a:xfrm>
            <a:off x="529643" y="1222427"/>
            <a:ext cx="6400800" cy="41224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6146" name="Picture 2" descr="https://encrypted-tbn0.gstatic.com/images?q=tbn:ANd9GcTNIoKLsWZ98iEGPCqhKc9Xe6nHFcon_dasUUqV-eenstpZLoqtL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67" y="3161908"/>
            <a:ext cx="1970162" cy="197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referentiel.nouvelobs.com/file/5366865-le-cea-estime-avoir-reussi-son-premier-demantelement-de-site-nucleair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572" y="23284"/>
            <a:ext cx="4638327" cy="230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6904037" y="389916"/>
            <a:ext cx="20415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/>
              <a:t>?</a:t>
            </a:r>
          </a:p>
          <a:p>
            <a:pPr algn="ctr"/>
            <a:endParaRPr lang="fr-FR" sz="9600" dirty="0" smtClean="0"/>
          </a:p>
        </p:txBody>
      </p:sp>
      <p:sp>
        <p:nvSpPr>
          <p:cNvPr id="13" name="ZoneTexte 12"/>
          <p:cNvSpPr txBox="1"/>
          <p:nvPr/>
        </p:nvSpPr>
        <p:spPr>
          <a:xfrm>
            <a:off x="3389654" y="3763371"/>
            <a:ext cx="54730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Par et pour l’atome depuis 1945</a:t>
            </a:r>
          </a:p>
          <a:p>
            <a:endParaRPr lang="fr-FR" sz="2800" dirty="0"/>
          </a:p>
          <a:p>
            <a:r>
              <a:rPr lang="fr-FR" sz="2800" dirty="0" smtClean="0"/>
              <a:t>… Sous les subventions de l’état</a:t>
            </a:r>
          </a:p>
          <a:p>
            <a:endParaRPr lang="fr-FR" sz="2800" dirty="0" smtClean="0"/>
          </a:p>
          <a:p>
            <a:endParaRPr lang="fr-FR" sz="2800" dirty="0" smtClean="0"/>
          </a:p>
          <a:p>
            <a:endParaRPr lang="fr-F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4877"/>
            <a:ext cx="854392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Le CEA aujourd’hui:</a:t>
            </a:r>
            <a:br>
              <a:rPr lang="fr-FR" dirty="0" smtClean="0"/>
            </a:br>
            <a:r>
              <a:rPr lang="fr-FR" dirty="0" smtClean="0"/>
              <a:t>Un EPIC de recherche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Sous-titre 2"/>
          <p:cNvSpPr txBox="1">
            <a:spLocks/>
          </p:cNvSpPr>
          <p:nvPr/>
        </p:nvSpPr>
        <p:spPr>
          <a:xfrm>
            <a:off x="526136" y="1333500"/>
            <a:ext cx="6400800" cy="41224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147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     </a:t>
            </a:r>
            <a:br>
              <a:rPr lang="fr-FR" dirty="0" smtClean="0"/>
            </a:br>
            <a:r>
              <a:rPr lang="fr-FR" dirty="0" smtClean="0"/>
              <a:t>       Un centre particulier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-17341"/>
            <a:ext cx="519112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3915641" y="3521108"/>
            <a:ext cx="514806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Siège de la Direction des Recherches Technologiques</a:t>
            </a:r>
          </a:p>
          <a:p>
            <a:endParaRPr lang="fr-FR" sz="2000" dirty="0"/>
          </a:p>
          <a:p>
            <a:r>
              <a:rPr lang="fr-FR" sz="2400" dirty="0" smtClean="0"/>
              <a:t>Un écosystème au carrefour de l’université, de la recherche et de l’industrie</a:t>
            </a:r>
          </a:p>
          <a:p>
            <a:endParaRPr lang="fr-FR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08"/>
            <a:ext cx="2981325" cy="697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127078" y="11566"/>
            <a:ext cx="28274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bg1"/>
                </a:solidFill>
              </a:rPr>
              <a:t>63 ha</a:t>
            </a:r>
          </a:p>
          <a:p>
            <a:r>
              <a:rPr lang="fr-FR" sz="2800" dirty="0" smtClean="0">
                <a:solidFill>
                  <a:schemeClr val="bg1"/>
                </a:solidFill>
              </a:rPr>
              <a:t>A la confluence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972089" y="80874"/>
            <a:ext cx="28274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bg1"/>
                </a:solidFill>
              </a:rPr>
              <a:t>1 900 Ingénieurs</a:t>
            </a:r>
          </a:p>
          <a:p>
            <a:r>
              <a:rPr lang="fr-FR" sz="2800" dirty="0" smtClean="0">
                <a:solidFill>
                  <a:schemeClr val="bg1"/>
                </a:solidFill>
              </a:rPr>
              <a:t>900 Techniciens</a:t>
            </a:r>
          </a:p>
          <a:p>
            <a:r>
              <a:rPr lang="fr-FR" sz="2800" dirty="0" smtClean="0">
                <a:solidFill>
                  <a:schemeClr val="bg1"/>
                </a:solidFill>
              </a:rPr>
              <a:t>800 </a:t>
            </a:r>
            <a:r>
              <a:rPr lang="fr-FR" sz="2000" dirty="0" smtClean="0">
                <a:solidFill>
                  <a:schemeClr val="bg1"/>
                </a:solidFill>
              </a:rPr>
              <a:t>non permanents</a:t>
            </a:r>
          </a:p>
          <a:p>
            <a:r>
              <a:rPr lang="fr-FR" sz="2800" dirty="0" smtClean="0">
                <a:solidFill>
                  <a:schemeClr val="bg1"/>
                </a:solidFill>
              </a:rPr>
              <a:t>Forte croissance</a:t>
            </a:r>
          </a:p>
        </p:txBody>
      </p:sp>
    </p:spTree>
    <p:extLst>
      <p:ext uri="{BB962C8B-B14F-4D97-AF65-F5344CB8AC3E}">
        <p14:creationId xmlns:p14="http://schemas.microsoft.com/office/powerpoint/2010/main" val="28954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PASSAGE </a:t>
            </a:r>
            <a:br>
              <a:rPr lang="fr-FR" dirty="0" smtClean="0"/>
            </a:br>
            <a:r>
              <a:rPr lang="fr-FR" dirty="0" smtClean="0"/>
              <a:t>du Nucléaire à MINATEC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494113" y="414647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Corps du texte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Picture 2" descr="http://nanotech.grenoble-inp.fr/medias/photo/img_124568424984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835" y="2996952"/>
            <a:ext cx="4347165" cy="259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lessor.fr/files/2011/02/R%C3%A9acteur-Silo%C3%A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283517" cy="321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isere.fr/PublishingImages/AMENAGEMENT/minatec_salle%20blanch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24773"/>
            <a:ext cx="2762484" cy="180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irsn.fr/FR/connaissances/Installations_nucleaires/cycle_combustible/fabrication_combustible_MOX/PublishingImages/boite_a_gant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81" y="17930"/>
            <a:ext cx="2476872" cy="164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00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Un changement de logiciel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8" name="Sous-titre 2"/>
          <p:cNvSpPr txBox="1">
            <a:spLocks/>
          </p:cNvSpPr>
          <p:nvPr/>
        </p:nvSpPr>
        <p:spPr>
          <a:xfrm>
            <a:off x="526136" y="1333500"/>
            <a:ext cx="6400800" cy="41224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" y="-294603"/>
            <a:ext cx="9036497" cy="588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8" name="ZoneTexte 17"/>
          <p:cNvSpPr txBox="1"/>
          <p:nvPr/>
        </p:nvSpPr>
        <p:spPr>
          <a:xfrm>
            <a:off x="5652120" y="3933056"/>
            <a:ext cx="3705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DRT &lt; 20% de subvention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endParaRPr lang="fr-FR" sz="2400" dirty="0" smtClean="0">
              <a:solidFill>
                <a:srgbClr val="FF0000"/>
              </a:solidFill>
            </a:endParaRPr>
          </a:p>
          <a:p>
            <a:r>
              <a:rPr lang="fr-FR" sz="2000" dirty="0" smtClean="0">
                <a:solidFill>
                  <a:srgbClr val="FF0000"/>
                </a:solidFill>
              </a:rPr>
              <a:t>Missionnée </a:t>
            </a:r>
            <a:r>
              <a:rPr lang="fr-FR" sz="2000" dirty="0" smtClean="0">
                <a:solidFill>
                  <a:srgbClr val="FF0000"/>
                </a:solidFill>
              </a:rPr>
              <a:t>pour le redressement productif par l’innovation</a:t>
            </a:r>
          </a:p>
        </p:txBody>
      </p:sp>
    </p:spTree>
    <p:extLst>
      <p:ext uri="{BB962C8B-B14F-4D97-AF65-F5344CB8AC3E}">
        <p14:creationId xmlns:p14="http://schemas.microsoft.com/office/powerpoint/2010/main" val="414145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Du micro au nano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6" name="Image 5" descr="logo CFDT CEA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0"/>
            <a:ext cx="2514600" cy="13335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642957" y="225010"/>
            <a:ext cx="650331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400" b="1" dirty="0" smtClean="0"/>
              <a:t>Un chemin tout tracé</a:t>
            </a:r>
          </a:p>
          <a:p>
            <a:pPr algn="r"/>
            <a:r>
              <a:rPr lang="fr-FR" dirty="0"/>
              <a:t>L’acquisition de </a:t>
            </a:r>
            <a:r>
              <a:rPr lang="fr-FR" dirty="0" smtClean="0"/>
              <a:t>connaissances </a:t>
            </a:r>
            <a:r>
              <a:rPr lang="fr-FR" dirty="0"/>
              <a:t>comme mission</a:t>
            </a:r>
          </a:p>
          <a:p>
            <a:pPr algn="r"/>
            <a:r>
              <a:rPr lang="fr-FR" dirty="0" smtClean="0"/>
              <a:t>Des équipements et des méthodes de travail à disposition</a:t>
            </a:r>
          </a:p>
          <a:p>
            <a:pPr algn="r"/>
            <a:endParaRPr lang="fr-FR" dirty="0" smtClean="0"/>
          </a:p>
          <a:p>
            <a:r>
              <a:rPr lang="fr-FR" dirty="0" smtClean="0"/>
              <a:t>Sensibilité </a:t>
            </a:r>
            <a:r>
              <a:rPr lang="fr-FR" dirty="0"/>
              <a:t>d'approche de </a:t>
            </a:r>
            <a:r>
              <a:rPr lang="fr-FR" dirty="0" smtClean="0"/>
              <a:t>chercheurs: principe de précaution mais surtout de la prévention.</a:t>
            </a:r>
          </a:p>
        </p:txBody>
      </p:sp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1" name="Image 10" descr="3867092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698" y="1804615"/>
            <a:ext cx="1251817" cy="115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70200"/>
            <a:ext cx="1802825" cy="315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1744513" y="2079765"/>
            <a:ext cx="739000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Une promesse d’avenir à instruire</a:t>
            </a:r>
          </a:p>
          <a:p>
            <a:r>
              <a:rPr lang="fr-FR" dirty="0" smtClean="0"/>
              <a:t>Dès 2006, les </a:t>
            </a:r>
            <a:r>
              <a:rPr lang="fr-FR" dirty="0" err="1" smtClean="0"/>
              <a:t>nanos</a:t>
            </a:r>
            <a:r>
              <a:rPr lang="fr-FR" dirty="0" smtClean="0"/>
              <a:t> sortent des laboratoires de recherche.</a:t>
            </a:r>
            <a:endParaRPr lang="fr-FR" dirty="0"/>
          </a:p>
          <a:p>
            <a:r>
              <a:rPr lang="fr-FR" dirty="0" smtClean="0"/>
              <a:t>Création d’un département de Technologies des Nanomatériaux (Caractérisation, dépôts nano surfaces, synthèses, intégration, mise en forme, recyclage, …  Qui n’a cessé de monter en régime (</a:t>
            </a:r>
            <a:r>
              <a:rPr lang="fr-FR" i="1" dirty="0" smtClean="0"/>
              <a:t>moins d’atome, moins de matière, des techniques d’impression</a:t>
            </a:r>
            <a:r>
              <a:rPr lang="fr-FR" dirty="0" smtClean="0"/>
              <a:t>)</a:t>
            </a:r>
            <a:endParaRPr lang="fr-FR" dirty="0"/>
          </a:p>
          <a:p>
            <a:r>
              <a:rPr lang="fr-FR" dirty="0" smtClean="0"/>
              <a:t>160 chercheurs permanents aujourd’hui, 13 laboratoires… sans compter les activités associées sur le reste du centre.</a:t>
            </a:r>
            <a:endParaRPr lang="fr-FR" dirty="0"/>
          </a:p>
          <a:p>
            <a:r>
              <a:rPr lang="fr-FR" dirty="0"/>
              <a:t>Accompagnement syndical par des formations ou des congrès. </a:t>
            </a:r>
            <a:r>
              <a:rPr lang="fr-FR" dirty="0" smtClean="0"/>
              <a:t> Nous avons :  </a:t>
            </a:r>
          </a:p>
          <a:p>
            <a:r>
              <a:rPr lang="fr-FR" dirty="0"/>
              <a:t> </a:t>
            </a:r>
            <a:r>
              <a:rPr lang="fr-FR" dirty="0" smtClean="0"/>
              <a:t>            contribué à la prise de conscience des enjeux </a:t>
            </a:r>
          </a:p>
          <a:p>
            <a:r>
              <a:rPr lang="fr-FR" dirty="0" smtClean="0"/>
              <a:t>             participé à la construction de la démarche</a:t>
            </a:r>
            <a:endParaRPr lang="fr-FR" dirty="0"/>
          </a:p>
          <a:p>
            <a:pPr algn="r"/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8954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       Une sécurité à instruire</a:t>
            </a:r>
            <a:br>
              <a:rPr lang="fr-FR" dirty="0" smtClean="0"/>
            </a:br>
            <a:r>
              <a:rPr lang="fr-FR" dirty="0" smtClean="0"/>
              <a:t>1/ protection des salariés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1658816" y="1029463"/>
            <a:ext cx="6657601" cy="561976"/>
            <a:chOff x="910" y="1129"/>
            <a:chExt cx="4194" cy="354"/>
          </a:xfrm>
        </p:grpSpPr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910" y="1153"/>
              <a:ext cx="87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2800" b="1">
                  <a:solidFill>
                    <a:srgbClr val="000000"/>
                  </a:solidFill>
                </a:rPr>
                <a:t>Risque</a:t>
              </a: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2198" y="1129"/>
              <a:ext cx="960" cy="330"/>
            </a:xfrm>
            <a:prstGeom prst="rect">
              <a:avLst/>
            </a:prstGeom>
            <a:noFill/>
            <a:ln w="38100">
              <a:solidFill>
                <a:srgbClr val="FF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2800" b="1">
                  <a:solidFill>
                    <a:srgbClr val="000000"/>
                  </a:solidFill>
                </a:rPr>
                <a:t> Danger</a:t>
              </a: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3398" y="1191"/>
              <a:ext cx="21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3830" y="1129"/>
              <a:ext cx="1274" cy="330"/>
            </a:xfrm>
            <a:prstGeom prst="rect">
              <a:avLst/>
            </a:prstGeom>
            <a:noFill/>
            <a:ln w="38100">
              <a:solidFill>
                <a:srgbClr val="FF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2800" b="1">
                  <a:solidFill>
                    <a:srgbClr val="000000"/>
                  </a:solidFill>
                </a:rPr>
                <a:t>Exposition</a:t>
              </a: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1838" y="1215"/>
              <a:ext cx="20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000000"/>
                  </a:solidFill>
                </a:rPr>
                <a:t>=</a:t>
              </a:r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1201840" y="427799"/>
            <a:ext cx="4928194" cy="4684713"/>
            <a:chOff x="622" y="750"/>
            <a:chExt cx="3105" cy="2951"/>
          </a:xfrm>
        </p:grpSpPr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662" y="1495"/>
              <a:ext cx="3065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 dirty="0">
                  <a:solidFill>
                    <a:srgbClr val="000000"/>
                  </a:solidFill>
                </a:rPr>
                <a:t>La </a:t>
              </a:r>
              <a:r>
                <a:rPr lang="fr-FR" b="1" dirty="0" err="1">
                  <a:solidFill>
                    <a:srgbClr val="000000"/>
                  </a:solidFill>
                </a:rPr>
                <a:t>nanotoxicologie</a:t>
              </a:r>
              <a:r>
                <a:rPr lang="fr-FR" b="1" dirty="0">
                  <a:solidFill>
                    <a:srgbClr val="000000"/>
                  </a:solidFill>
                </a:rPr>
                <a:t> : un sujet complexe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 dirty="0">
                  <a:solidFill>
                    <a:srgbClr val="000000"/>
                  </a:solidFill>
                </a:rPr>
                <a:t>   ex : polymorphisme d’un même matériau</a:t>
              </a:r>
            </a:p>
          </p:txBody>
        </p:sp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622" y="1888"/>
              <a:ext cx="3055" cy="1813"/>
              <a:chOff x="1014" y="1896"/>
              <a:chExt cx="3055" cy="1813"/>
            </a:xfrm>
          </p:grpSpPr>
          <p:grpSp>
            <p:nvGrpSpPr>
              <p:cNvPr id="21" name="Group 14"/>
              <p:cNvGrpSpPr>
                <a:grpSpLocks/>
              </p:cNvGrpSpPr>
              <p:nvPr/>
            </p:nvGrpSpPr>
            <p:grpSpPr bwMode="auto">
              <a:xfrm>
                <a:off x="1600" y="1956"/>
                <a:ext cx="2469" cy="1753"/>
                <a:chOff x="1600" y="1756"/>
                <a:chExt cx="2280" cy="1499"/>
              </a:xfrm>
            </p:grpSpPr>
            <p:pic>
              <p:nvPicPr>
                <p:cNvPr id="24" name="Picture 15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79" y="1756"/>
                  <a:ext cx="588" cy="4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5" name="Picture 16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1" y="1787"/>
                  <a:ext cx="578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6" name="Picture 17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05" y="1787"/>
                  <a:ext cx="413" cy="51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7" name="Picture 18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25" y="1914"/>
                  <a:ext cx="499" cy="3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8" name="Picture 19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79" y="2219"/>
                  <a:ext cx="544" cy="4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9" name="Picture 20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74" y="2235"/>
                  <a:ext cx="501" cy="3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" name="Picture 21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17" y="2328"/>
                  <a:ext cx="457" cy="3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" name="Picture 22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29" y="2317"/>
                  <a:ext cx="551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2" name="Picture 23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" y="2683"/>
                  <a:ext cx="465" cy="3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3" name="Picture 24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47" y="2734"/>
                  <a:ext cx="358" cy="4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4" name="Picture 25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26" y="2789"/>
                  <a:ext cx="613" cy="4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5" name="Picture 26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93" y="2729"/>
                  <a:ext cx="465" cy="3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2" name="Text Box 27"/>
              <p:cNvSpPr txBox="1">
                <a:spLocks noChangeArrowheads="1"/>
              </p:cNvSpPr>
              <p:nvPr/>
            </p:nvSpPr>
            <p:spPr bwMode="auto">
              <a:xfrm>
                <a:off x="1014" y="2559"/>
                <a:ext cx="48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b="1">
                    <a:solidFill>
                      <a:srgbClr val="000000"/>
                    </a:solidFill>
                    <a:sym typeface="Wingdings" pitchFamily="2" charset="2"/>
                  </a:rPr>
                  <a:t>Nano</a:t>
                </a: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b="1">
                    <a:solidFill>
                      <a:srgbClr val="000000"/>
                    </a:solidFill>
                    <a:sym typeface="Wingdings" pitchFamily="2" charset="2"/>
                  </a:rPr>
                  <a:t>ZnO</a:t>
                </a:r>
                <a:endParaRPr lang="fr-FR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AutoShape 28"/>
              <p:cNvSpPr>
                <a:spLocks/>
              </p:cNvSpPr>
              <p:nvPr/>
            </p:nvSpPr>
            <p:spPr bwMode="auto">
              <a:xfrm>
                <a:off x="1520" y="1896"/>
                <a:ext cx="96" cy="1680"/>
              </a:xfrm>
              <a:prstGeom prst="leftBrace">
                <a:avLst>
                  <a:gd name="adj1" fmla="val 145833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fr-FR" sz="19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" name="Text Box 29"/>
            <p:cNvSpPr txBox="1">
              <a:spLocks noChangeArrowheads="1"/>
            </p:cNvSpPr>
            <p:nvPr/>
          </p:nvSpPr>
          <p:spPr bwMode="auto">
            <a:xfrm>
              <a:off x="2518" y="750"/>
              <a:ext cx="512" cy="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8800">
                  <a:solidFill>
                    <a:srgbClr val="FF3300"/>
                  </a:solidFill>
                </a:rPr>
                <a:t>?</a:t>
              </a:r>
            </a:p>
          </p:txBody>
        </p:sp>
      </p:grpSp>
      <p:grpSp>
        <p:nvGrpSpPr>
          <p:cNvPr id="36" name="Group 30"/>
          <p:cNvGrpSpPr>
            <a:grpSpLocks/>
          </p:cNvGrpSpPr>
          <p:nvPr/>
        </p:nvGrpSpPr>
        <p:grpSpPr bwMode="auto">
          <a:xfrm>
            <a:off x="683568" y="131014"/>
            <a:ext cx="8307266" cy="4730750"/>
            <a:chOff x="200" y="716"/>
            <a:chExt cx="5233" cy="2980"/>
          </a:xfrm>
        </p:grpSpPr>
        <p:sp>
          <p:nvSpPr>
            <p:cNvPr id="37" name="Oval 31"/>
            <p:cNvSpPr>
              <a:spLocks noChangeArrowheads="1"/>
            </p:cNvSpPr>
            <p:nvPr/>
          </p:nvSpPr>
          <p:spPr bwMode="auto">
            <a:xfrm>
              <a:off x="3650" y="2143"/>
              <a:ext cx="1783" cy="61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/>
                      </a:gs>
                      <a:gs pos="100000">
                        <a:srgbClr val="3366FF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FF3300"/>
                  </a:solidFill>
                </a:rPr>
                <a:t>Une exposition </a:t>
              </a:r>
              <a:r>
                <a:rPr lang="fr-FR" b="1">
                  <a:solidFill>
                    <a:srgbClr val="FF3300"/>
                  </a:solidFill>
                  <a:sym typeface="Wingdings" pitchFamily="2" charset="2"/>
                </a:rPr>
                <a:t> 0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FF3300"/>
                  </a:solidFill>
                  <a:sym typeface="Wingdings" pitchFamily="2" charset="2"/>
                </a:rPr>
                <a:t>rend le risque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FF3300"/>
                  </a:solidFill>
                  <a:sym typeface="Wingdings" pitchFamily="2" charset="2"/>
                </a:rPr>
                <a:t>acceptable quel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b="1">
                  <a:solidFill>
                    <a:srgbClr val="FF3300"/>
                  </a:solidFill>
                  <a:sym typeface="Wingdings" pitchFamily="2" charset="2"/>
                </a:rPr>
                <a:t>que soit le danger</a:t>
              </a:r>
              <a:endParaRPr lang="fr-FR" b="1">
                <a:solidFill>
                  <a:srgbClr val="FF3300"/>
                </a:solidFill>
              </a:endParaRPr>
            </a:p>
          </p:txBody>
        </p:sp>
        <p:sp>
          <p:nvSpPr>
            <p:cNvPr id="38" name="Line 32"/>
            <p:cNvSpPr>
              <a:spLocks noChangeShapeType="1"/>
            </p:cNvSpPr>
            <p:nvPr/>
          </p:nvSpPr>
          <p:spPr bwMode="auto">
            <a:xfrm flipV="1">
              <a:off x="3928" y="960"/>
              <a:ext cx="992" cy="68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39" name="Line 33"/>
            <p:cNvSpPr>
              <a:spLocks noChangeShapeType="1"/>
            </p:cNvSpPr>
            <p:nvPr/>
          </p:nvSpPr>
          <p:spPr bwMode="auto">
            <a:xfrm flipV="1">
              <a:off x="1048" y="1088"/>
              <a:ext cx="648" cy="44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0" name="Text Box 34"/>
            <p:cNvSpPr txBox="1">
              <a:spLocks noChangeArrowheads="1"/>
            </p:cNvSpPr>
            <p:nvPr/>
          </p:nvSpPr>
          <p:spPr bwMode="auto">
            <a:xfrm>
              <a:off x="4878" y="716"/>
              <a:ext cx="29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4000" b="1">
                  <a:solidFill>
                    <a:srgbClr val="FF3300"/>
                  </a:solidFill>
                </a:rPr>
                <a:t>0</a:t>
              </a:r>
            </a:p>
          </p:txBody>
        </p:sp>
        <p:sp>
          <p:nvSpPr>
            <p:cNvPr id="41" name="Text Box 35"/>
            <p:cNvSpPr txBox="1">
              <a:spLocks noChangeArrowheads="1"/>
            </p:cNvSpPr>
            <p:nvPr/>
          </p:nvSpPr>
          <p:spPr bwMode="auto">
            <a:xfrm>
              <a:off x="1654" y="844"/>
              <a:ext cx="29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sz="4000" b="1">
                  <a:solidFill>
                    <a:srgbClr val="FF3300"/>
                  </a:solidFill>
                </a:rPr>
                <a:t>0</a:t>
              </a:r>
            </a:p>
          </p:txBody>
        </p:sp>
        <p:sp>
          <p:nvSpPr>
            <p:cNvPr id="42" name="Line 36"/>
            <p:cNvSpPr>
              <a:spLocks noChangeShapeType="1"/>
            </p:cNvSpPr>
            <p:nvPr/>
          </p:nvSpPr>
          <p:spPr bwMode="auto">
            <a:xfrm>
              <a:off x="4488" y="1568"/>
              <a:ext cx="0" cy="51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3" name="Line 37"/>
            <p:cNvSpPr>
              <a:spLocks noChangeShapeType="1"/>
            </p:cNvSpPr>
            <p:nvPr/>
          </p:nvSpPr>
          <p:spPr bwMode="auto">
            <a:xfrm flipH="1">
              <a:off x="4456" y="2824"/>
              <a:ext cx="8" cy="85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flipH="1">
              <a:off x="200" y="3688"/>
              <a:ext cx="4256" cy="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5" name="Line 39"/>
            <p:cNvSpPr>
              <a:spLocks noChangeShapeType="1"/>
            </p:cNvSpPr>
            <p:nvPr/>
          </p:nvSpPr>
          <p:spPr bwMode="auto">
            <a:xfrm flipV="1">
              <a:off x="200" y="1056"/>
              <a:ext cx="8" cy="264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6" name="Line 40"/>
            <p:cNvSpPr>
              <a:spLocks noChangeShapeType="1"/>
            </p:cNvSpPr>
            <p:nvPr/>
          </p:nvSpPr>
          <p:spPr bwMode="auto">
            <a:xfrm>
              <a:off x="200" y="1064"/>
              <a:ext cx="108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 flipH="1">
              <a:off x="1280" y="1064"/>
              <a:ext cx="8" cy="16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 sz="19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295400"/>
          </a:xfrm>
          <a:solidFill>
            <a:srgbClr val="E46C0A"/>
          </a:solidFill>
        </p:spPr>
        <p:txBody>
          <a:bodyPr/>
          <a:lstStyle/>
          <a:p>
            <a:r>
              <a:rPr lang="fr-FR" dirty="0" smtClean="0"/>
              <a:t>       Une sécurité à instruire</a:t>
            </a:r>
            <a:br>
              <a:rPr lang="fr-FR" dirty="0" smtClean="0"/>
            </a:br>
            <a:r>
              <a:rPr lang="fr-FR" dirty="0" smtClean="0"/>
              <a:t>2 / une organisation</a:t>
            </a:r>
            <a:endParaRPr lang="fr-FR" dirty="0"/>
          </a:p>
        </p:txBody>
      </p:sp>
      <p:pic>
        <p:nvPicPr>
          <p:cNvPr id="5" name="Image 4" descr="Cfdt_B_CMJN_CS2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24800" y="5791200"/>
            <a:ext cx="914400" cy="914400"/>
          </a:xfrm>
          <a:prstGeom prst="rect">
            <a:avLst/>
          </a:prstGeom>
        </p:spPr>
      </p:pic>
      <p:pic>
        <p:nvPicPr>
          <p:cNvPr id="12" name="Image 11" descr="299807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132070"/>
            <a:ext cx="809302" cy="861060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Image 7" descr="3867092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5900" y="5132070"/>
            <a:ext cx="876300" cy="869493"/>
          </a:xfrm>
          <a:prstGeom prst="rect">
            <a:avLst/>
          </a:prstGeom>
          <a:ln w="1905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</p:spPr>
      </p:pic>
      <p:grpSp>
        <p:nvGrpSpPr>
          <p:cNvPr id="9" name="Groupe 8"/>
          <p:cNvGrpSpPr/>
          <p:nvPr/>
        </p:nvGrpSpPr>
        <p:grpSpPr>
          <a:xfrm>
            <a:off x="12510" y="-30578"/>
            <a:ext cx="3254727" cy="5597394"/>
            <a:chOff x="164749" y="960451"/>
            <a:chExt cx="3254727" cy="5597394"/>
          </a:xfrm>
        </p:grpSpPr>
        <p:pic>
          <p:nvPicPr>
            <p:cNvPr id="10" name="Picture 6" descr="CIMG03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200149" y="5640270"/>
              <a:ext cx="1327150" cy="9175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11" name="Picture 12" descr="SMPS 393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64749" y="4697426"/>
              <a:ext cx="1916113" cy="817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H="1">
              <a:off x="1665287" y="4416439"/>
              <a:ext cx="396875" cy="339725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14" name="Line 24"/>
            <p:cNvSpPr>
              <a:spLocks noChangeShapeType="1"/>
            </p:cNvSpPr>
            <p:nvPr/>
          </p:nvSpPr>
          <p:spPr bwMode="auto">
            <a:xfrm flipH="1" flipV="1">
              <a:off x="1982775" y="2074876"/>
              <a:ext cx="312738" cy="360363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pic>
          <p:nvPicPr>
            <p:cNvPr id="15" name="Picture 2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665288" y="960451"/>
              <a:ext cx="441325" cy="136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Freeform 44"/>
            <p:cNvSpPr>
              <a:spLocks/>
            </p:cNvSpPr>
            <p:nvPr/>
          </p:nvSpPr>
          <p:spPr bwMode="auto">
            <a:xfrm>
              <a:off x="1963738" y="3635389"/>
              <a:ext cx="1455738" cy="1252538"/>
            </a:xfrm>
            <a:custGeom>
              <a:avLst/>
              <a:gdLst>
                <a:gd name="T0" fmla="*/ 229 w 917"/>
                <a:gd name="T1" fmla="*/ 0 h 789"/>
                <a:gd name="T2" fmla="*/ 0 w 917"/>
                <a:gd name="T3" fmla="*/ 394 h 789"/>
                <a:gd name="T4" fmla="*/ 229 w 917"/>
                <a:gd name="T5" fmla="*/ 789 h 789"/>
                <a:gd name="T6" fmla="*/ 688 w 917"/>
                <a:gd name="T7" fmla="*/ 789 h 789"/>
                <a:gd name="T8" fmla="*/ 917 w 917"/>
                <a:gd name="T9" fmla="*/ 394 h 789"/>
                <a:gd name="T10" fmla="*/ 688 w 917"/>
                <a:gd name="T11" fmla="*/ 0 h 789"/>
                <a:gd name="T12" fmla="*/ 229 w 917"/>
                <a:gd name="T13" fmla="*/ 0 h 7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7"/>
                <a:gd name="T22" fmla="*/ 0 h 789"/>
                <a:gd name="T23" fmla="*/ 917 w 917"/>
                <a:gd name="T24" fmla="*/ 789 h 7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7" h="789">
                  <a:moveTo>
                    <a:pt x="229" y="0"/>
                  </a:moveTo>
                  <a:lnTo>
                    <a:pt x="0" y="394"/>
                  </a:lnTo>
                  <a:lnTo>
                    <a:pt x="229" y="789"/>
                  </a:lnTo>
                  <a:lnTo>
                    <a:pt x="688" y="789"/>
                  </a:lnTo>
                  <a:lnTo>
                    <a:pt x="917" y="394"/>
                  </a:lnTo>
                  <a:lnTo>
                    <a:pt x="688" y="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17" name="Rectangle 45"/>
            <p:cNvSpPr>
              <a:spLocks noChangeArrowheads="1"/>
            </p:cNvSpPr>
            <p:nvPr/>
          </p:nvSpPr>
          <p:spPr bwMode="auto">
            <a:xfrm>
              <a:off x="2216919" y="3840732"/>
              <a:ext cx="96366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Evaluation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des risques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professionnels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 err="1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EvRP</a:t>
              </a: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</a:t>
              </a:r>
            </a:p>
          </p:txBody>
        </p:sp>
        <p:sp>
          <p:nvSpPr>
            <p:cNvPr id="18" name="Freeform 165"/>
            <p:cNvSpPr>
              <a:spLocks/>
            </p:cNvSpPr>
            <p:nvPr/>
          </p:nvSpPr>
          <p:spPr bwMode="auto">
            <a:xfrm>
              <a:off x="1962150" y="2259026"/>
              <a:ext cx="1423988" cy="1250950"/>
            </a:xfrm>
            <a:custGeom>
              <a:avLst/>
              <a:gdLst>
                <a:gd name="T0" fmla="*/ 224 w 897"/>
                <a:gd name="T1" fmla="*/ 0 h 788"/>
                <a:gd name="T2" fmla="*/ 0 w 897"/>
                <a:gd name="T3" fmla="*/ 394 h 788"/>
                <a:gd name="T4" fmla="*/ 224 w 897"/>
                <a:gd name="T5" fmla="*/ 788 h 788"/>
                <a:gd name="T6" fmla="*/ 673 w 897"/>
                <a:gd name="T7" fmla="*/ 788 h 788"/>
                <a:gd name="T8" fmla="*/ 897 w 897"/>
                <a:gd name="T9" fmla="*/ 394 h 788"/>
                <a:gd name="T10" fmla="*/ 673 w 897"/>
                <a:gd name="T11" fmla="*/ 0 h 788"/>
                <a:gd name="T12" fmla="*/ 224 w 897"/>
                <a:gd name="T13" fmla="*/ 0 h 7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97"/>
                <a:gd name="T22" fmla="*/ 0 h 788"/>
                <a:gd name="T23" fmla="*/ 897 w 897"/>
                <a:gd name="T24" fmla="*/ 788 h 7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97" h="788">
                  <a:moveTo>
                    <a:pt x="224" y="0"/>
                  </a:moveTo>
                  <a:lnTo>
                    <a:pt x="0" y="394"/>
                  </a:lnTo>
                  <a:lnTo>
                    <a:pt x="224" y="788"/>
                  </a:lnTo>
                  <a:lnTo>
                    <a:pt x="673" y="788"/>
                  </a:lnTo>
                  <a:lnTo>
                    <a:pt x="897" y="394"/>
                  </a:lnTo>
                  <a:lnTo>
                    <a:pt x="673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19" name="Rectangle 166"/>
            <p:cNvSpPr>
              <a:spLocks noChangeArrowheads="1"/>
            </p:cNvSpPr>
            <p:nvPr/>
          </p:nvSpPr>
          <p:spPr bwMode="auto">
            <a:xfrm>
              <a:off x="2187987" y="2523892"/>
              <a:ext cx="943848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Analyse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Qualitative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et quantitative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du risque</a:t>
              </a:r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2957674" y="447824"/>
            <a:ext cx="2178049" cy="5344339"/>
            <a:chOff x="3109913" y="1438853"/>
            <a:chExt cx="2178049" cy="5344339"/>
          </a:xfrm>
        </p:grpSpPr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116387" y="2107419"/>
              <a:ext cx="1171575" cy="93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1" descr="235 gants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178676" y="5948167"/>
              <a:ext cx="1304925" cy="8350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3892551" y="5497527"/>
              <a:ext cx="0" cy="343774"/>
            </a:xfrm>
            <a:prstGeom prst="line">
              <a:avLst/>
            </a:prstGeom>
            <a:noFill/>
            <a:ln w="38100">
              <a:solidFill>
                <a:srgbClr val="EF591D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 flipV="1">
              <a:off x="3813176" y="2320938"/>
              <a:ext cx="0" cy="512762"/>
            </a:xfrm>
            <a:prstGeom prst="line">
              <a:avLst/>
            </a:prstGeom>
            <a:noFill/>
            <a:ln w="38100">
              <a:solidFill>
                <a:srgbClr val="EF591D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pic>
          <p:nvPicPr>
            <p:cNvPr id="25" name="Picture 23" descr="boa sur réacteur"/>
            <p:cNvPicPr>
              <a:picLocks noChangeAspect="1" noChangeArrowheads="1"/>
            </p:cNvPicPr>
            <p:nvPr/>
          </p:nvPicPr>
          <p:blipFill>
            <a:blip r:embed="rId11">
              <a:lum bright="14000"/>
            </a:blip>
            <a:srcRect/>
            <a:stretch>
              <a:fillRect/>
            </a:stretch>
          </p:blipFill>
          <p:spPr bwMode="auto">
            <a:xfrm>
              <a:off x="3109913" y="1438853"/>
              <a:ext cx="1325562" cy="79533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26" name="Freeform 183"/>
            <p:cNvSpPr>
              <a:spLocks/>
            </p:cNvSpPr>
            <p:nvPr/>
          </p:nvSpPr>
          <p:spPr bwMode="auto">
            <a:xfrm>
              <a:off x="3109913" y="2886089"/>
              <a:ext cx="1457325" cy="1252538"/>
            </a:xfrm>
            <a:custGeom>
              <a:avLst/>
              <a:gdLst>
                <a:gd name="T0" fmla="*/ 230 w 918"/>
                <a:gd name="T1" fmla="*/ 0 h 789"/>
                <a:gd name="T2" fmla="*/ 0 w 918"/>
                <a:gd name="T3" fmla="*/ 395 h 789"/>
                <a:gd name="T4" fmla="*/ 230 w 918"/>
                <a:gd name="T5" fmla="*/ 789 h 789"/>
                <a:gd name="T6" fmla="*/ 688 w 918"/>
                <a:gd name="T7" fmla="*/ 789 h 789"/>
                <a:gd name="T8" fmla="*/ 918 w 918"/>
                <a:gd name="T9" fmla="*/ 395 h 789"/>
                <a:gd name="T10" fmla="*/ 688 w 918"/>
                <a:gd name="T11" fmla="*/ 0 h 789"/>
                <a:gd name="T12" fmla="*/ 230 w 918"/>
                <a:gd name="T13" fmla="*/ 0 h 7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8"/>
                <a:gd name="T22" fmla="*/ 0 h 789"/>
                <a:gd name="T23" fmla="*/ 918 w 918"/>
                <a:gd name="T24" fmla="*/ 789 h 7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8" h="789">
                  <a:moveTo>
                    <a:pt x="230" y="0"/>
                  </a:moveTo>
                  <a:lnTo>
                    <a:pt x="0" y="395"/>
                  </a:lnTo>
                  <a:lnTo>
                    <a:pt x="230" y="789"/>
                  </a:lnTo>
                  <a:lnTo>
                    <a:pt x="688" y="789"/>
                  </a:lnTo>
                  <a:lnTo>
                    <a:pt x="918" y="395"/>
                  </a:lnTo>
                  <a:lnTo>
                    <a:pt x="688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EF591D"/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27" name="Freeform 201"/>
            <p:cNvSpPr>
              <a:spLocks/>
            </p:cNvSpPr>
            <p:nvPr/>
          </p:nvSpPr>
          <p:spPr bwMode="auto">
            <a:xfrm>
              <a:off x="3109913" y="4264039"/>
              <a:ext cx="1457325" cy="1250950"/>
            </a:xfrm>
            <a:custGeom>
              <a:avLst/>
              <a:gdLst>
                <a:gd name="T0" fmla="*/ 230 w 918"/>
                <a:gd name="T1" fmla="*/ 0 h 788"/>
                <a:gd name="T2" fmla="*/ 0 w 918"/>
                <a:gd name="T3" fmla="*/ 394 h 788"/>
                <a:gd name="T4" fmla="*/ 230 w 918"/>
                <a:gd name="T5" fmla="*/ 788 h 788"/>
                <a:gd name="T6" fmla="*/ 688 w 918"/>
                <a:gd name="T7" fmla="*/ 788 h 788"/>
                <a:gd name="T8" fmla="*/ 918 w 918"/>
                <a:gd name="T9" fmla="*/ 394 h 788"/>
                <a:gd name="T10" fmla="*/ 688 w 918"/>
                <a:gd name="T11" fmla="*/ 0 h 788"/>
                <a:gd name="T12" fmla="*/ 230 w 918"/>
                <a:gd name="T13" fmla="*/ 0 h 7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8"/>
                <a:gd name="T22" fmla="*/ 0 h 788"/>
                <a:gd name="T23" fmla="*/ 918 w 918"/>
                <a:gd name="T24" fmla="*/ 788 h 7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8" h="788">
                  <a:moveTo>
                    <a:pt x="230" y="0"/>
                  </a:moveTo>
                  <a:lnTo>
                    <a:pt x="0" y="394"/>
                  </a:lnTo>
                  <a:lnTo>
                    <a:pt x="230" y="788"/>
                  </a:lnTo>
                  <a:lnTo>
                    <a:pt x="688" y="788"/>
                  </a:lnTo>
                  <a:lnTo>
                    <a:pt x="918" y="394"/>
                  </a:lnTo>
                  <a:lnTo>
                    <a:pt x="688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EF591D"/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3401111" y="3233791"/>
              <a:ext cx="895565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Mesures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de prévention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collective</a:t>
              </a:r>
            </a:p>
          </p:txBody>
        </p:sp>
        <p:sp>
          <p:nvSpPr>
            <p:cNvPr id="29" name="Rectangle 45"/>
            <p:cNvSpPr>
              <a:spLocks noChangeArrowheads="1"/>
            </p:cNvSpPr>
            <p:nvPr/>
          </p:nvSpPr>
          <p:spPr bwMode="auto">
            <a:xfrm>
              <a:off x="3419476" y="4579396"/>
              <a:ext cx="895565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Mesures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de prévention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individuelle</a:t>
              </a:r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4132424" y="2561810"/>
            <a:ext cx="1455737" cy="2930526"/>
            <a:chOff x="4284663" y="3552839"/>
            <a:chExt cx="1455737" cy="2930526"/>
          </a:xfrm>
        </p:grpSpPr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5014913" y="4756164"/>
              <a:ext cx="153987" cy="433388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endParaRPr>
            </a:p>
          </p:txBody>
        </p:sp>
        <p:pic>
          <p:nvPicPr>
            <p:cNvPr id="32" name="Picture 2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702175" y="5259402"/>
              <a:ext cx="993775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4284663" y="3552839"/>
              <a:ext cx="1455737" cy="1252538"/>
            </a:xfrm>
            <a:custGeom>
              <a:avLst/>
              <a:gdLst>
                <a:gd name="T0" fmla="*/ 229 w 917"/>
                <a:gd name="T1" fmla="*/ 0 h 789"/>
                <a:gd name="T2" fmla="*/ 0 w 917"/>
                <a:gd name="T3" fmla="*/ 394 h 789"/>
                <a:gd name="T4" fmla="*/ 229 w 917"/>
                <a:gd name="T5" fmla="*/ 789 h 789"/>
                <a:gd name="T6" fmla="*/ 688 w 917"/>
                <a:gd name="T7" fmla="*/ 789 h 789"/>
                <a:gd name="T8" fmla="*/ 917 w 917"/>
                <a:gd name="T9" fmla="*/ 394 h 789"/>
                <a:gd name="T10" fmla="*/ 688 w 917"/>
                <a:gd name="T11" fmla="*/ 0 h 789"/>
                <a:gd name="T12" fmla="*/ 229 w 917"/>
                <a:gd name="T13" fmla="*/ 0 h 7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7"/>
                <a:gd name="T22" fmla="*/ 0 h 789"/>
                <a:gd name="T23" fmla="*/ 917 w 917"/>
                <a:gd name="T24" fmla="*/ 789 h 7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7" h="789">
                  <a:moveTo>
                    <a:pt x="229" y="0"/>
                  </a:moveTo>
                  <a:lnTo>
                    <a:pt x="0" y="394"/>
                  </a:lnTo>
                  <a:lnTo>
                    <a:pt x="229" y="789"/>
                  </a:lnTo>
                  <a:lnTo>
                    <a:pt x="688" y="789"/>
                  </a:lnTo>
                  <a:lnTo>
                    <a:pt x="917" y="394"/>
                  </a:lnTo>
                  <a:lnTo>
                    <a:pt x="688" y="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4" name="Rectangle 45"/>
            <p:cNvSpPr>
              <a:spLocks noChangeArrowheads="1"/>
            </p:cNvSpPr>
            <p:nvPr/>
          </p:nvSpPr>
          <p:spPr bwMode="auto">
            <a:xfrm>
              <a:off x="4521605" y="3902109"/>
              <a:ext cx="98661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Traçabilité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des expositions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potentielles</a:t>
              </a: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6435886" y="797714"/>
            <a:ext cx="2548248" cy="2988059"/>
            <a:chOff x="6588125" y="1788743"/>
            <a:chExt cx="2548248" cy="2988059"/>
          </a:xfrm>
        </p:grpSpPr>
        <p:sp>
          <p:nvSpPr>
            <p:cNvPr id="36" name="Line 15"/>
            <p:cNvSpPr>
              <a:spLocks noChangeShapeType="1"/>
            </p:cNvSpPr>
            <p:nvPr/>
          </p:nvSpPr>
          <p:spPr bwMode="auto">
            <a:xfrm flipV="1">
              <a:off x="7310438" y="3214701"/>
              <a:ext cx="468313" cy="360363"/>
            </a:xfrm>
            <a:prstGeom prst="line">
              <a:avLst/>
            </a:prstGeom>
            <a:noFill/>
            <a:ln w="38100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7" name="Freeform 284"/>
            <p:cNvSpPr>
              <a:spLocks/>
            </p:cNvSpPr>
            <p:nvPr/>
          </p:nvSpPr>
          <p:spPr bwMode="auto">
            <a:xfrm>
              <a:off x="6588125" y="3524264"/>
              <a:ext cx="1455738" cy="1252538"/>
            </a:xfrm>
            <a:custGeom>
              <a:avLst/>
              <a:gdLst>
                <a:gd name="T0" fmla="*/ 229 w 917"/>
                <a:gd name="T1" fmla="*/ 0 h 789"/>
                <a:gd name="T2" fmla="*/ 0 w 917"/>
                <a:gd name="T3" fmla="*/ 394 h 789"/>
                <a:gd name="T4" fmla="*/ 229 w 917"/>
                <a:gd name="T5" fmla="*/ 789 h 789"/>
                <a:gd name="T6" fmla="*/ 688 w 917"/>
                <a:gd name="T7" fmla="*/ 789 h 789"/>
                <a:gd name="T8" fmla="*/ 917 w 917"/>
                <a:gd name="T9" fmla="*/ 394 h 789"/>
                <a:gd name="T10" fmla="*/ 688 w 917"/>
                <a:gd name="T11" fmla="*/ 0 h 789"/>
                <a:gd name="T12" fmla="*/ 229 w 917"/>
                <a:gd name="T13" fmla="*/ 0 h 7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7"/>
                <a:gd name="T22" fmla="*/ 0 h 789"/>
                <a:gd name="T23" fmla="*/ 917 w 917"/>
                <a:gd name="T24" fmla="*/ 789 h 7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7" h="789">
                  <a:moveTo>
                    <a:pt x="229" y="0"/>
                  </a:moveTo>
                  <a:lnTo>
                    <a:pt x="0" y="394"/>
                  </a:lnTo>
                  <a:lnTo>
                    <a:pt x="229" y="789"/>
                  </a:lnTo>
                  <a:lnTo>
                    <a:pt x="688" y="789"/>
                  </a:lnTo>
                  <a:lnTo>
                    <a:pt x="917" y="394"/>
                  </a:lnTo>
                  <a:lnTo>
                    <a:pt x="688" y="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8" name="Rectangle 45"/>
            <p:cNvSpPr>
              <a:spLocks noChangeArrowheads="1"/>
            </p:cNvSpPr>
            <p:nvPr/>
          </p:nvSpPr>
          <p:spPr bwMode="auto">
            <a:xfrm>
              <a:off x="6791036" y="3953961"/>
              <a:ext cx="10888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Protection de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l’environnement</a:t>
              </a:r>
            </a:p>
          </p:txBody>
        </p:sp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1788743"/>
              <a:ext cx="1900077" cy="1421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Groupe 39"/>
          <p:cNvGrpSpPr/>
          <p:nvPr/>
        </p:nvGrpSpPr>
        <p:grpSpPr>
          <a:xfrm>
            <a:off x="4996024" y="115533"/>
            <a:ext cx="3821831" cy="5534224"/>
            <a:chOff x="5148263" y="1106562"/>
            <a:chExt cx="3821831" cy="5534224"/>
          </a:xfrm>
        </p:grpSpPr>
        <p:pic>
          <p:nvPicPr>
            <p:cNvPr id="41" name="Picture 3" descr="DSCF0608"/>
            <p:cNvPicPr>
              <a:picLocks noChangeAspect="1" noChangeArrowheads="1"/>
            </p:cNvPicPr>
            <p:nvPr/>
          </p:nvPicPr>
          <p:blipFill>
            <a:blip r:embed="rId14">
              <a:lum bright="14000"/>
            </a:blip>
            <a:srcRect/>
            <a:stretch>
              <a:fillRect/>
            </a:stretch>
          </p:blipFill>
          <p:spPr bwMode="auto">
            <a:xfrm>
              <a:off x="5148263" y="1106562"/>
              <a:ext cx="1036638" cy="7175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2" name="Picture 4" descr="DSC04106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300788" y="1106562"/>
              <a:ext cx="909638" cy="12588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3" name="Picture 5" descr="DSCF1610"/>
            <p:cNvPicPr>
              <a:picLocks noChangeAspect="1" noChangeArrowheads="1"/>
            </p:cNvPicPr>
            <p:nvPr/>
          </p:nvPicPr>
          <p:blipFill>
            <a:blip r:embed="rId16">
              <a:lum bright="10000" contrast="-12000"/>
            </a:blip>
            <a:srcRect/>
            <a:stretch>
              <a:fillRect/>
            </a:stretch>
          </p:blipFill>
          <p:spPr bwMode="auto">
            <a:xfrm>
              <a:off x="5292726" y="1944762"/>
              <a:ext cx="892175" cy="692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44" name="Line 16"/>
            <p:cNvSpPr>
              <a:spLocks noChangeShapeType="1"/>
            </p:cNvSpPr>
            <p:nvPr/>
          </p:nvSpPr>
          <p:spPr bwMode="auto">
            <a:xfrm flipV="1">
              <a:off x="6194426" y="2435239"/>
              <a:ext cx="177800" cy="77470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45" name="Line 17"/>
            <p:cNvSpPr>
              <a:spLocks noChangeShapeType="1"/>
            </p:cNvSpPr>
            <p:nvPr/>
          </p:nvSpPr>
          <p:spPr bwMode="auto">
            <a:xfrm>
              <a:off x="6740526" y="5154627"/>
              <a:ext cx="469900" cy="30480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pic>
          <p:nvPicPr>
            <p:cNvPr id="46" name="Picture 28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68344" y="4869178"/>
              <a:ext cx="1301750" cy="852488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</p:spPr>
        </p:pic>
        <p:sp>
          <p:nvSpPr>
            <p:cNvPr id="47" name="Freeform 249"/>
            <p:cNvSpPr>
              <a:spLocks/>
            </p:cNvSpPr>
            <p:nvPr/>
          </p:nvSpPr>
          <p:spPr bwMode="auto">
            <a:xfrm>
              <a:off x="5435601" y="2894026"/>
              <a:ext cx="1455738" cy="1250950"/>
            </a:xfrm>
            <a:custGeom>
              <a:avLst/>
              <a:gdLst>
                <a:gd name="T0" fmla="*/ 230 w 917"/>
                <a:gd name="T1" fmla="*/ 0 h 788"/>
                <a:gd name="T2" fmla="*/ 0 w 917"/>
                <a:gd name="T3" fmla="*/ 394 h 788"/>
                <a:gd name="T4" fmla="*/ 230 w 917"/>
                <a:gd name="T5" fmla="*/ 788 h 788"/>
                <a:gd name="T6" fmla="*/ 688 w 917"/>
                <a:gd name="T7" fmla="*/ 788 h 788"/>
                <a:gd name="T8" fmla="*/ 917 w 917"/>
                <a:gd name="T9" fmla="*/ 394 h 788"/>
                <a:gd name="T10" fmla="*/ 688 w 917"/>
                <a:gd name="T11" fmla="*/ 0 h 788"/>
                <a:gd name="T12" fmla="*/ 230 w 917"/>
                <a:gd name="T13" fmla="*/ 0 h 7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7"/>
                <a:gd name="T22" fmla="*/ 0 h 788"/>
                <a:gd name="T23" fmla="*/ 917 w 917"/>
                <a:gd name="T24" fmla="*/ 788 h 7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7" h="788">
                  <a:moveTo>
                    <a:pt x="230" y="0"/>
                  </a:moveTo>
                  <a:lnTo>
                    <a:pt x="0" y="394"/>
                  </a:lnTo>
                  <a:lnTo>
                    <a:pt x="230" y="788"/>
                  </a:lnTo>
                  <a:lnTo>
                    <a:pt x="688" y="788"/>
                  </a:lnTo>
                  <a:lnTo>
                    <a:pt x="917" y="394"/>
                  </a:lnTo>
                  <a:lnTo>
                    <a:pt x="688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C000"/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48" name="Freeform 263"/>
            <p:cNvSpPr>
              <a:spLocks/>
            </p:cNvSpPr>
            <p:nvPr/>
          </p:nvSpPr>
          <p:spPr bwMode="auto">
            <a:xfrm>
              <a:off x="5435601" y="4208476"/>
              <a:ext cx="1492250" cy="1250950"/>
            </a:xfrm>
            <a:custGeom>
              <a:avLst/>
              <a:gdLst>
                <a:gd name="T0" fmla="*/ 235 w 940"/>
                <a:gd name="T1" fmla="*/ 0 h 788"/>
                <a:gd name="T2" fmla="*/ 0 w 940"/>
                <a:gd name="T3" fmla="*/ 394 h 788"/>
                <a:gd name="T4" fmla="*/ 235 w 940"/>
                <a:gd name="T5" fmla="*/ 788 h 788"/>
                <a:gd name="T6" fmla="*/ 705 w 940"/>
                <a:gd name="T7" fmla="*/ 788 h 788"/>
                <a:gd name="T8" fmla="*/ 940 w 940"/>
                <a:gd name="T9" fmla="*/ 394 h 788"/>
                <a:gd name="T10" fmla="*/ 705 w 940"/>
                <a:gd name="T11" fmla="*/ 0 h 788"/>
                <a:gd name="T12" fmla="*/ 235 w 940"/>
                <a:gd name="T13" fmla="*/ 0 h 7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0"/>
                <a:gd name="T22" fmla="*/ 0 h 788"/>
                <a:gd name="T23" fmla="*/ 940 w 940"/>
                <a:gd name="T24" fmla="*/ 788 h 7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0" h="788">
                  <a:moveTo>
                    <a:pt x="235" y="0"/>
                  </a:moveTo>
                  <a:lnTo>
                    <a:pt x="0" y="394"/>
                  </a:lnTo>
                  <a:lnTo>
                    <a:pt x="235" y="788"/>
                  </a:lnTo>
                  <a:lnTo>
                    <a:pt x="705" y="788"/>
                  </a:lnTo>
                  <a:lnTo>
                    <a:pt x="940" y="394"/>
                  </a:lnTo>
                  <a:lnTo>
                    <a:pt x="705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C000"/>
            </a:solidFill>
            <a:ln w="9525" cap="rnd">
              <a:solidFill>
                <a:srgbClr val="92D050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5727542" y="3262556"/>
              <a:ext cx="889859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Gestion des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incidents et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 des accidents</a:t>
              </a:r>
            </a:p>
          </p:txBody>
        </p:sp>
        <p:sp>
          <p:nvSpPr>
            <p:cNvPr id="50" name="Rectangle 45"/>
            <p:cNvSpPr>
              <a:spLocks noChangeArrowheads="1"/>
            </p:cNvSpPr>
            <p:nvPr/>
          </p:nvSpPr>
          <p:spPr bwMode="auto">
            <a:xfrm>
              <a:off x="5738813" y="4528378"/>
              <a:ext cx="958789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Sensibilisation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et formation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200" b="1" dirty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des salariés</a:t>
              </a:r>
            </a:p>
          </p:txBody>
        </p:sp>
        <p:pic>
          <p:nvPicPr>
            <p:cNvPr id="51" name="Picture 3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06" t="29379" r="3227"/>
            <a:stretch/>
          </p:blipFill>
          <p:spPr bwMode="auto">
            <a:xfrm>
              <a:off x="6039948" y="5714585"/>
              <a:ext cx="1300439" cy="9262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" descr="http://www.ineris.com/sites/default/files/001_Logo_nanocert_petit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751" y="5841301"/>
              <a:ext cx="981818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50684" y="6305845"/>
              <a:ext cx="904873" cy="25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9335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1899</TotalTime>
  <Words>493</Words>
  <Application>Microsoft Office PowerPoint</Application>
  <PresentationFormat>Affichage à l'écran (4:3)</PresentationFormat>
  <Paragraphs>109</Paragraphs>
  <Slides>13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Thème Office</vt:lpstr>
      <vt:lpstr>Didier GUILLAUME – DSC CEA  </vt:lpstr>
      <vt:lpstr>Le CEA ?</vt:lpstr>
      <vt:lpstr>Le CEA aujourd’hui: Un EPIC de recherche</vt:lpstr>
      <vt:lpstr>             Un centre particulier</vt:lpstr>
      <vt:lpstr>PASSAGE  du Nucléaire à MINATEC</vt:lpstr>
      <vt:lpstr>Un changement de logiciel</vt:lpstr>
      <vt:lpstr>Du micro au nano</vt:lpstr>
      <vt:lpstr>       Une sécurité à instruire 1/ protection des salariés</vt:lpstr>
      <vt:lpstr>       Une sécurité à instruire 2 / une organisation</vt:lpstr>
      <vt:lpstr>       Une sécurité à instruire 3/ des moyens et des ambitions</vt:lpstr>
      <vt:lpstr> Il est plus facile de désintégrer un atome qu’un préjugé  Albert EINSTEIN</vt:lpstr>
      <vt:lpstr>  </vt:lpstr>
      <vt:lpstr>                                               Merci</vt:lpstr>
    </vt:vector>
  </TitlesOfParts>
  <Company>iMac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Prénom iMac</dc:creator>
  <cp:lastModifiedBy>GUILLAUME Didier 107342</cp:lastModifiedBy>
  <cp:revision>82</cp:revision>
  <dcterms:created xsi:type="dcterms:W3CDTF">2013-11-08T10:27:35Z</dcterms:created>
  <dcterms:modified xsi:type="dcterms:W3CDTF">2013-12-06T09:33:13Z</dcterms:modified>
</cp:coreProperties>
</file>