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413" r:id="rId2"/>
    <p:sldId id="414" r:id="rId3"/>
    <p:sldId id="415" r:id="rId4"/>
    <p:sldId id="416" r:id="rId5"/>
    <p:sldId id="417" r:id="rId6"/>
    <p:sldId id="418" r:id="rId7"/>
    <p:sldId id="419" r:id="rId8"/>
    <p:sldId id="420" r:id="rId9"/>
    <p:sldId id="421" r:id="rId10"/>
    <p:sldId id="422" r:id="rId11"/>
    <p:sldId id="423" r:id="rId12"/>
    <p:sldId id="424" r:id="rId13"/>
    <p:sldId id="425" r:id="rId14"/>
    <p:sldId id="426" r:id="rId15"/>
    <p:sldId id="427" r:id="rId16"/>
    <p:sldId id="341" r:id="rId17"/>
    <p:sldId id="399" r:id="rId18"/>
    <p:sldId id="400" r:id="rId19"/>
    <p:sldId id="388" r:id="rId20"/>
    <p:sldId id="412" r:id="rId21"/>
    <p:sldId id="358" r:id="rId22"/>
    <p:sldId id="402" r:id="rId23"/>
    <p:sldId id="401" r:id="rId24"/>
    <p:sldId id="403" r:id="rId25"/>
    <p:sldId id="407" r:id="rId26"/>
    <p:sldId id="409" r:id="rId27"/>
    <p:sldId id="411" r:id="rId28"/>
    <p:sldId id="372" r:id="rId29"/>
  </p:sldIdLst>
  <p:sldSz cx="9144000" cy="6858000" type="screen4x3"/>
  <p:notesSz cx="6858000" cy="9144000"/>
  <p:defaultTextStyle>
    <a:defPPr>
      <a:defRPr lang="fr-FR"/>
    </a:defPPr>
    <a:lvl1pPr algn="l" rtl="0" eaLnBrk="0" fontAlgn="base" hangingPunct="0">
      <a:spcBef>
        <a:spcPct val="0"/>
      </a:spcBef>
      <a:spcAft>
        <a:spcPct val="0"/>
      </a:spcAft>
      <a:defRPr sz="2400" b="1"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b="1"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b="1"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b="1"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b="1" kern="1200">
        <a:solidFill>
          <a:schemeClr val="tx1"/>
        </a:solidFill>
        <a:latin typeface="Arial" charset="0"/>
        <a:ea typeface="ＭＳ Ｐゴシック" pitchFamily="16" charset="-128"/>
        <a:cs typeface="+mn-cs"/>
      </a:defRPr>
    </a:lvl5pPr>
    <a:lvl6pPr marL="2286000" algn="l" defTabSz="914400" rtl="0" eaLnBrk="1" latinLnBrk="0" hangingPunct="1">
      <a:defRPr sz="2400" b="1" kern="1200">
        <a:solidFill>
          <a:schemeClr val="tx1"/>
        </a:solidFill>
        <a:latin typeface="Arial" charset="0"/>
        <a:ea typeface="ＭＳ Ｐゴシック" pitchFamily="16" charset="-128"/>
        <a:cs typeface="+mn-cs"/>
      </a:defRPr>
    </a:lvl6pPr>
    <a:lvl7pPr marL="2743200" algn="l" defTabSz="914400" rtl="0" eaLnBrk="1" latinLnBrk="0" hangingPunct="1">
      <a:defRPr sz="2400" b="1" kern="1200">
        <a:solidFill>
          <a:schemeClr val="tx1"/>
        </a:solidFill>
        <a:latin typeface="Arial" charset="0"/>
        <a:ea typeface="ＭＳ Ｐゴシック" pitchFamily="16" charset="-128"/>
        <a:cs typeface="+mn-cs"/>
      </a:defRPr>
    </a:lvl7pPr>
    <a:lvl8pPr marL="3200400" algn="l" defTabSz="914400" rtl="0" eaLnBrk="1" latinLnBrk="0" hangingPunct="1">
      <a:defRPr sz="2400" b="1" kern="1200">
        <a:solidFill>
          <a:schemeClr val="tx1"/>
        </a:solidFill>
        <a:latin typeface="Arial" charset="0"/>
        <a:ea typeface="ＭＳ Ｐゴシック" pitchFamily="16" charset="-128"/>
        <a:cs typeface="+mn-cs"/>
      </a:defRPr>
    </a:lvl8pPr>
    <a:lvl9pPr marL="3657600" algn="l" defTabSz="914400" rtl="0" eaLnBrk="1" latinLnBrk="0" hangingPunct="1">
      <a:defRPr sz="2400" b="1" kern="1200">
        <a:solidFill>
          <a:schemeClr val="tx1"/>
        </a:solidFill>
        <a:latin typeface="Arial" charset="0"/>
        <a:ea typeface="ＭＳ Ｐゴシック" pitchFamily="1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7824"/>
    <a:srgbClr val="00499A"/>
    <a:srgbClr val="009EE0"/>
    <a:srgbClr val="015175"/>
    <a:srgbClr val="000066"/>
    <a:srgbClr val="009999"/>
    <a:srgbClr val="CC0000"/>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817" autoAdjust="0"/>
    <p:restoredTop sz="83292" autoAdjust="0"/>
  </p:normalViewPr>
  <p:slideViewPr>
    <p:cSldViewPr>
      <p:cViewPr>
        <p:scale>
          <a:sx n="80" d="100"/>
          <a:sy n="80" d="100"/>
        </p:scale>
        <p:origin x="-59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210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pitchFamily="-96" charset="-128"/>
              </a:defRPr>
            </a:lvl1pPr>
          </a:lstStyle>
          <a:p>
            <a:pPr>
              <a:defRPr/>
            </a:pPr>
            <a:endParaRPr lang="fr-FR"/>
          </a:p>
        </p:txBody>
      </p:sp>
      <p:sp>
        <p:nvSpPr>
          <p:cNvPr id="174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pitchFamily="-96" charset="-128"/>
              </a:defRPr>
            </a:lvl1pPr>
          </a:lstStyle>
          <a:p>
            <a:pPr>
              <a:defRPr/>
            </a:pPr>
            <a:endParaRPr lang="fr-FR"/>
          </a:p>
        </p:txBody>
      </p:sp>
      <p:sp>
        <p:nvSpPr>
          <p:cNvPr id="1741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pitchFamily="-96" charset="-128"/>
              </a:defRPr>
            </a:lvl1pPr>
          </a:lstStyle>
          <a:p>
            <a:pPr>
              <a:defRPr/>
            </a:pPr>
            <a:endParaRPr lang="fr-FR"/>
          </a:p>
        </p:txBody>
      </p:sp>
      <p:sp>
        <p:nvSpPr>
          <p:cNvPr id="1741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pitchFamily="-96" charset="-128"/>
              </a:defRPr>
            </a:lvl1pPr>
          </a:lstStyle>
          <a:p>
            <a:pPr>
              <a:defRPr/>
            </a:pPr>
            <a:fld id="{04C5D507-4AC9-4E7D-A694-FED265580A6A}" type="slidenum">
              <a:rPr lang="fr-FR"/>
              <a:pPr>
                <a:defRP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pitchFamily="-96" charset="-128"/>
              </a:defRPr>
            </a:lvl1pPr>
          </a:lstStyle>
          <a:p>
            <a:pPr>
              <a:defRPr/>
            </a:pPr>
            <a:endParaRPr lang="fr-FR"/>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pitchFamily="-96" charset="-128"/>
              </a:defRPr>
            </a:lvl1pPr>
          </a:lstStyle>
          <a:p>
            <a:pPr>
              <a:defRPr/>
            </a:pPr>
            <a:endParaRPr lang="fr-FR"/>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pitchFamily="-96" charset="-128"/>
              </a:defRPr>
            </a:lvl1pPr>
          </a:lstStyle>
          <a:p>
            <a:pPr>
              <a:defRPr/>
            </a:pPr>
            <a:endParaRPr lang="fr-FR"/>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pitchFamily="-96" charset="-128"/>
              </a:defRPr>
            </a:lvl1pPr>
          </a:lstStyle>
          <a:p>
            <a:pPr>
              <a:defRPr/>
            </a:pPr>
            <a:fld id="{E3E06146-B1F0-4348-8991-0172A8E90009}"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60BFBDA1-CE4F-412B-8EF8-5A0C4F3546AD}" type="slidenum">
              <a:rPr lang="fr-FR" smtClean="0">
                <a:ea typeface="ＭＳ Ｐゴシック" pitchFamily="16" charset="-128"/>
              </a:rPr>
              <a:pPr/>
              <a:t>1</a:t>
            </a:fld>
            <a:endParaRPr lang="fr-FR" smtClean="0">
              <a:ea typeface="ＭＳ Ｐゴシック" pitchFamily="16"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fr-FR" smtClean="0">
              <a:ea typeface="ＭＳ Ｐゴシック" pitchFamily="16"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16</a:t>
            </a:fld>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17</a:t>
            </a:fld>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18</a:t>
            </a:fld>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D5783C8-F2C5-411F-84AA-F454E47D9B45}" type="slidenum">
              <a:rPr lang="fr-FR" sz="1200"/>
              <a:pPr algn="r"/>
              <a:t>20</a:t>
            </a:fld>
            <a:endParaRPr lang="fr-FR" sz="120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fr-FR" smtClean="0">
                <a:ea typeface="ＭＳ Ｐゴシック" pitchFamily="16" charset="-128"/>
              </a:rPr>
              <a:t>en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D5783C8-F2C5-411F-84AA-F454E47D9B45}" type="slidenum">
              <a:rPr lang="fr-FR" sz="1200"/>
              <a:pPr algn="r"/>
              <a:t>21</a:t>
            </a:fld>
            <a:endParaRPr lang="fr-FR" sz="120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fr-FR" smtClean="0">
                <a:ea typeface="ＭＳ Ｐゴシック" pitchFamily="16" charset="-128"/>
              </a:rPr>
              <a:t>en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2ED2F8-6129-4151-901E-5E138524C4B5}" type="slidenum">
              <a:rPr lang="fr-FR"/>
              <a:pPr/>
              <a:t>22</a:t>
            </a:fld>
            <a:endParaRPr lang="fr-FR"/>
          </a:p>
        </p:txBody>
      </p:sp>
      <p:sp>
        <p:nvSpPr>
          <p:cNvPr id="29698" name="Rectangle 2"/>
          <p:cNvSpPr>
            <a:spLocks noGrp="1" noRot="1" noChangeAspect="1" noChangeArrowheads="1" noTextEdit="1"/>
          </p:cNvSpPr>
          <p:nvPr>
            <p:ph type="sldImg"/>
          </p:nvPr>
        </p:nvSpPr>
        <p:spPr>
          <a:xfrm>
            <a:off x="1143000" y="685800"/>
            <a:ext cx="4572000" cy="3429000"/>
          </a:xfrm>
          <a:ln/>
        </p:spPr>
      </p:sp>
      <p:sp>
        <p:nvSpPr>
          <p:cNvPr id="2969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2ED67-4140-4228-990D-2E2CA09023D4}" type="slidenum">
              <a:rPr lang="fr-FR"/>
              <a:pPr/>
              <a:t>23</a:t>
            </a:fld>
            <a:endParaRPr lang="fr-FR"/>
          </a:p>
        </p:txBody>
      </p:sp>
      <p:sp>
        <p:nvSpPr>
          <p:cNvPr id="9218" name="Rectangle 2"/>
          <p:cNvSpPr>
            <a:spLocks noGrp="1" noRot="1" noChangeAspect="1" noChangeArrowheads="1" noTextEdit="1"/>
          </p:cNvSpPr>
          <p:nvPr>
            <p:ph type="sldImg"/>
          </p:nvPr>
        </p:nvSpPr>
        <p:spPr>
          <a:xfrm>
            <a:off x="1143000" y="685800"/>
            <a:ext cx="4572000" cy="3429000"/>
          </a:xfrm>
          <a:ln/>
        </p:spPr>
      </p:sp>
      <p:sp>
        <p:nvSpPr>
          <p:cNvPr id="921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75A062BE-9187-4FE4-9594-975A97C3FBEA}" type="slidenum">
              <a:rPr lang="fr-FR" smtClean="0"/>
              <a:pPr/>
              <a:t>24</a:t>
            </a:fld>
            <a:endParaRPr lang="fr-FR" smtClean="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75335D79-4252-4222-B715-0B2152AD924C}" type="slidenum">
              <a:rPr lang="fr-FR"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75335D79-4252-4222-B715-0B2152AD924C}" type="slidenum">
              <a:rPr lang="fr-FR"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75335D79-4252-4222-B715-0B2152AD924C}" type="slidenum">
              <a:rPr lang="fr-FR" smtClean="0"/>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18E46E96-0A51-411A-93CA-03BBB7E9E4DE}" type="slidenum">
              <a:rPr lang="fr-FR" smtClean="0">
                <a:ea typeface="ＭＳ Ｐゴシック" pitchFamily="16" charset="-128"/>
              </a:rPr>
              <a:pPr/>
              <a:t>28</a:t>
            </a:fld>
            <a:endParaRPr lang="fr-FR" smtClean="0">
              <a:ea typeface="ＭＳ Ｐゴシック" pitchFamily="16"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fr-FR" smtClean="0">
              <a:ea typeface="ＭＳ Ｐゴシック" pitchFamily="1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a:ln/>
        </p:spPr>
      </p:sp>
      <p:sp>
        <p:nvSpPr>
          <p:cNvPr id="40963" name="Espace réservé des commentaires 2"/>
          <p:cNvSpPr>
            <a:spLocks noGrp="1"/>
          </p:cNvSpPr>
          <p:nvPr>
            <p:ph type="body" idx="1"/>
          </p:nvPr>
        </p:nvSpPr>
        <p:spPr>
          <a:xfrm>
            <a:off x="914400" y="4343400"/>
            <a:ext cx="5029200" cy="4621088"/>
          </a:xfrm>
          <a:noFill/>
          <a:ln/>
        </p:spPr>
        <p:txBody>
          <a:bodyPr/>
          <a:lstStyle/>
          <a:p>
            <a:r>
              <a:rPr lang="fr-FR" sz="1100" dirty="0" smtClean="0">
                <a:latin typeface="Arial" pitchFamily="34" charset="0"/>
                <a:ea typeface="ＭＳ Ｐゴシック" pitchFamily="34" charset="-128"/>
              </a:rPr>
              <a:t>L’Agence nationale de sécurité sanitaire de l’alimentation, de l’environnement et du travail (Anses) a été créée le 1er juillet 2010 par la fusion de l’Agence française de sécurité sanitaire des aliments (</a:t>
            </a:r>
            <a:r>
              <a:rPr lang="fr-FR" sz="1100" dirty="0" err="1" smtClean="0">
                <a:latin typeface="Arial" pitchFamily="34" charset="0"/>
                <a:ea typeface="ＭＳ Ｐゴシック" pitchFamily="34" charset="-128"/>
              </a:rPr>
              <a:t>Afssa</a:t>
            </a:r>
            <a:r>
              <a:rPr lang="fr-FR" sz="1100" dirty="0" smtClean="0">
                <a:latin typeface="Arial" pitchFamily="34" charset="0"/>
                <a:ea typeface="ＭＳ Ｐゴシック" pitchFamily="34" charset="-128"/>
              </a:rPr>
              <a:t>) et de l’Agence française de sécurité sanitaire de l’environnement et du travail (</a:t>
            </a:r>
            <a:r>
              <a:rPr lang="fr-FR" sz="1100" dirty="0" err="1" smtClean="0">
                <a:latin typeface="Arial" pitchFamily="34" charset="0"/>
                <a:ea typeface="ＭＳ Ｐゴシック" pitchFamily="34" charset="-128"/>
              </a:rPr>
              <a:t>Afsset</a:t>
            </a:r>
            <a:r>
              <a:rPr lang="fr-FR" sz="1100" dirty="0" smtClean="0">
                <a:latin typeface="Arial" pitchFamily="34" charset="0"/>
                <a:ea typeface="ＭＳ Ｐゴシック" pitchFamily="34" charset="-128"/>
              </a:rPr>
              <a:t>). Elle est dirigée par Marc </a:t>
            </a:r>
            <a:r>
              <a:rPr lang="fr-FR" sz="1100" dirty="0" err="1" smtClean="0">
                <a:latin typeface="Arial" pitchFamily="34" charset="0"/>
                <a:ea typeface="ＭＳ Ｐゴシック" pitchFamily="34" charset="-128"/>
              </a:rPr>
              <a:t>Mortureux</a:t>
            </a:r>
            <a:r>
              <a:rPr lang="fr-FR" sz="1100" dirty="0" smtClean="0">
                <a:latin typeface="Arial" pitchFamily="34" charset="0"/>
                <a:ea typeface="ＭＳ Ｐゴシック" pitchFamily="34" charset="-128"/>
              </a:rPr>
              <a:t>, Directeur général. </a:t>
            </a:r>
          </a:p>
          <a:p>
            <a:endParaRPr lang="fr-FR" sz="1100" dirty="0" smtClean="0">
              <a:latin typeface="Arial" pitchFamily="34" charset="0"/>
              <a:ea typeface="ＭＳ Ｐゴシック" pitchFamily="34" charset="-128"/>
            </a:endParaRPr>
          </a:p>
          <a:p>
            <a:r>
              <a:rPr lang="fr-FR" sz="1100" dirty="0" smtClean="0">
                <a:latin typeface="Arial" pitchFamily="34" charset="0"/>
                <a:ea typeface="ＭＳ Ｐゴシック" pitchFamily="34" charset="-128"/>
              </a:rPr>
              <a:t>C’est un établissement public à caractère administratif placé sous la tutelle des ministères chargés de la Santé, de l'Agriculture, de l'Environnement, du Travail et de la Consommation. </a:t>
            </a:r>
          </a:p>
          <a:p>
            <a:endParaRPr lang="fr-FR" sz="1100" dirty="0" smtClean="0">
              <a:latin typeface="Arial" pitchFamily="34" charset="0"/>
              <a:ea typeface="ＭＳ Ｐゴシック" pitchFamily="34" charset="-128"/>
            </a:endParaRPr>
          </a:p>
          <a:p>
            <a:r>
              <a:rPr lang="fr-FR" sz="1100" dirty="0" smtClean="0">
                <a:latin typeface="Arial" pitchFamily="34" charset="0"/>
                <a:ea typeface="ＭＳ Ｐゴシック" pitchFamily="34" charset="-128"/>
              </a:rPr>
              <a:t>L’Agence s’appuie sur un réseau de 11 laboratoires de référence et de recherche, répartis sur 16 implantations géographiques sur le territoire et reconnus au niveau international dans plusieurs domaines ou disciplines. Elle compte près de 1350 agents et mobilise environ 800 experts extérieurs via ses collectifs d’experts.</a:t>
            </a:r>
          </a:p>
          <a:p>
            <a:endParaRPr lang="fr-FR" sz="1100" dirty="0" smtClean="0">
              <a:latin typeface="Arial" pitchFamily="34" charset="0"/>
              <a:ea typeface="ＭＳ Ｐゴシック" pitchFamily="34" charset="-128"/>
            </a:endParaRPr>
          </a:p>
          <a:p>
            <a:r>
              <a:rPr lang="fr-FR" sz="1100" dirty="0" smtClean="0"/>
              <a:t>Le conseil d'administration  de l’Anses, présidé par Pierre-Yves </a:t>
            </a:r>
            <a:r>
              <a:rPr lang="fr-FR" sz="1100" dirty="0" err="1" smtClean="0"/>
              <a:t>Montéléon</a:t>
            </a:r>
            <a:r>
              <a:rPr lang="fr-FR" sz="1100" dirty="0" smtClean="0"/>
              <a:t>, comporte les cinq collèges du Grenelle de l’environnement :</a:t>
            </a:r>
          </a:p>
          <a:p>
            <a:r>
              <a:rPr lang="fr-FR" sz="1100" dirty="0" smtClean="0"/>
              <a:t>pouvoirs publics,</a:t>
            </a:r>
          </a:p>
          <a:p>
            <a:r>
              <a:rPr lang="fr-FR" sz="1100" dirty="0" smtClean="0"/>
              <a:t>partenaires sociaux, </a:t>
            </a:r>
          </a:p>
          <a:p>
            <a:r>
              <a:rPr lang="fr-FR" sz="1100" dirty="0" smtClean="0"/>
              <a:t>organisations professionnelles, </a:t>
            </a:r>
          </a:p>
          <a:p>
            <a:r>
              <a:rPr lang="fr-FR" sz="1100" dirty="0" smtClean="0"/>
              <a:t>ONG et mouvement associatif, </a:t>
            </a:r>
          </a:p>
          <a:p>
            <a:r>
              <a:rPr lang="fr-FR" sz="1100" dirty="0" smtClean="0"/>
              <a:t>élus </a:t>
            </a:r>
          </a:p>
          <a:p>
            <a:endParaRPr lang="fr-FR" sz="1100" dirty="0" smtClean="0">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xfrm>
            <a:off x="116632" y="4343400"/>
            <a:ext cx="6552728" cy="4114800"/>
          </a:xfrm>
          <a:noFill/>
          <a:ln/>
        </p:spPr>
        <p:txBody>
          <a:bodyPr/>
          <a:lstStyle/>
          <a:p>
            <a:r>
              <a:rPr lang="fr-FR" sz="1100" dirty="0" smtClean="0"/>
              <a:t>Dans son champ de compétence, l'Agence a pour mission de réaliser l'évaluation des risques, de fournir aux autorités compétentes toutes les informations sur ces risques, ainsi que l'expertise et l'appui scientifique et technique nécessaires à l'élaboration des dispositions législatives et réglementaires et à la mise en œuvre des mesures de gestion des risques. </a:t>
            </a:r>
            <a:endParaRPr lang="fr-FR" sz="1100" dirty="0" smtClean="0">
              <a:latin typeface="Arial" pitchFamily="34" charset="0"/>
              <a:ea typeface="ＭＳ Ｐゴシック" pitchFamily="34" charset="-128"/>
            </a:endParaRPr>
          </a:p>
          <a:p>
            <a:endParaRPr lang="fr-FR" sz="1100" dirty="0" smtClean="0"/>
          </a:p>
          <a:p>
            <a:r>
              <a:rPr lang="fr-FR" sz="1100" dirty="0" smtClean="0"/>
              <a:t>Elle offre une lecture transversale des questions sanitaires. L’Agence couvre ainsi de manière globale l'ensemble des expositions (particules, ondes, inhalation, ingestion...) auxquelles un individu peut être sujet, volontairement ou non, à tous les âges et moments de sa vie qu’il s’agisse d’expositions au travail, pendant ses transports, ses loisirs, ou </a:t>
            </a:r>
            <a:r>
              <a:rPr lang="fr-FR" sz="1100" i="1" dirty="0" smtClean="0"/>
              <a:t>via</a:t>
            </a:r>
            <a:r>
              <a:rPr lang="fr-FR" sz="1100" dirty="0" smtClean="0"/>
              <a:t> son alimentation. </a:t>
            </a:r>
          </a:p>
          <a:p>
            <a:endParaRPr lang="fr-FR" sz="1100" dirty="0" smtClean="0"/>
          </a:p>
          <a:p>
            <a:r>
              <a:rPr lang="fr-FR" sz="1100" b="1" dirty="0" smtClean="0"/>
              <a:t>En vue de l'accomplissement de ses missions, l'Agence a mis en place et anime  un réseau d'organismes scientifiques qui interviennent dans son champ de compétences (article R1313-1 du Code de la santé publique).</a:t>
            </a:r>
          </a:p>
          <a:p>
            <a:r>
              <a:rPr lang="fr-FR" sz="1100" dirty="0" smtClean="0"/>
              <a:t> </a:t>
            </a:r>
            <a:br>
              <a:rPr lang="fr-FR" sz="1100" dirty="0" smtClean="0"/>
            </a:br>
            <a:r>
              <a:rPr lang="fr-FR" sz="1100" dirty="0" smtClean="0"/>
              <a:t>Ce réseau a pour objectif de renforcer les coopérations aux fins d’évaluation des risques sanitaires dans le domaine de l’alimentation, de  l’environnement, du travail, et de la santé animale et végétale, de veille et d’alerte des pouvoirs publics en cas de risques pour la santé publique; d’amélioration de la connaissance des risques sanitaires dans le domaine de  compétence de l’Anses;</a:t>
            </a:r>
          </a:p>
          <a:p>
            <a:r>
              <a:rPr lang="fr-FR" sz="1100" dirty="0" smtClean="0"/>
              <a:t>En 2012, des ateliers santé et nanomatériaux sont organisés dans ce cadre. </a:t>
            </a:r>
          </a:p>
          <a:p>
            <a:endParaRPr lang="fr-FR" sz="1100" dirty="0" smtClean="0">
              <a:latin typeface="Arial" pitchFamily="34" charset="0"/>
              <a:ea typeface="ＭＳ Ｐゴシック" pitchFamily="34" charset="-128"/>
            </a:endParaRPr>
          </a:p>
          <a:p>
            <a:r>
              <a:rPr lang="fr-FR" sz="1100" dirty="0" smtClean="0">
                <a:latin typeface="Arial" pitchFamily="34" charset="0"/>
                <a:ea typeface="ＭＳ Ｐゴシック" pitchFamily="34" charset="-128"/>
              </a:rPr>
              <a:t>Financement recherche PNREST/</a:t>
            </a:r>
            <a:r>
              <a:rPr lang="fr-FR" sz="1100" dirty="0" err="1" smtClean="0">
                <a:latin typeface="Arial" pitchFamily="34" charset="0"/>
                <a:ea typeface="ＭＳ Ｐゴシック" pitchFamily="34" charset="-128"/>
              </a:rPr>
              <a:t>CRDs</a:t>
            </a:r>
            <a:endParaRPr lang="fr-FR" sz="1100" dirty="0" smtClean="0">
              <a:latin typeface="Arial"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a:ln/>
        </p:spPr>
        <p:txBody>
          <a:bodyPr/>
          <a:lstStyle/>
          <a:p>
            <a:r>
              <a:rPr lang="fr-FR" dirty="0" smtClean="0">
                <a:latin typeface="Calibri" pitchFamily="34" charset="0"/>
                <a:ea typeface="ＭＳ Ｐゴシック" pitchFamily="34" charset="-128"/>
                <a:cs typeface="Arial" pitchFamily="34" charset="0"/>
              </a:rPr>
              <a:t>Associations agréées : associations agréées de protection de l’environnement, de défense des consommateurs, ayant une activité dans le domaine de la qualité de la santé et de la prise en charge des malades et d’aide aux victimes d’accidents du travail ou de maladies professionnelles</a:t>
            </a:r>
          </a:p>
          <a:p>
            <a:endParaRPr lang="fr-FR" dirty="0" smtClean="0">
              <a:latin typeface="Calibri" pitchFamily="34" charset="0"/>
              <a:ea typeface="ＭＳ Ｐゴシック" pitchFamily="34" charset="-128"/>
              <a:cs typeface="Arial" pitchFamily="34" charset="0"/>
            </a:endParaRPr>
          </a:p>
          <a:p>
            <a:r>
              <a:rPr lang="fr-FR" dirty="0" smtClean="0">
                <a:latin typeface="Calibri" pitchFamily="34" charset="0"/>
                <a:ea typeface="ＭＳ Ｐゴシック" pitchFamily="34" charset="-128"/>
                <a:cs typeface="Arial" pitchFamily="34" charset="0"/>
              </a:rPr>
              <a:t>Citer exemples saisines</a:t>
            </a:r>
          </a:p>
          <a:p>
            <a:endParaRPr lang="fr-FR" dirty="0" smtClean="0">
              <a:latin typeface="Calibri" pitchFamily="34" charset="0"/>
              <a:ea typeface="ＭＳ Ｐゴシック" pitchFamily="34" charset="-128"/>
              <a:cs typeface="Arial" pitchFamily="34" charset="0"/>
            </a:endParaRPr>
          </a:p>
          <a:p>
            <a:r>
              <a:rPr lang="fr-FR" dirty="0" smtClean="0">
                <a:latin typeface="Calibri" pitchFamily="34" charset="0"/>
                <a:ea typeface="ＭＳ Ｐゴシック" pitchFamily="34" charset="-128"/>
                <a:cs typeface="Arial" pitchFamily="34" charset="0"/>
              </a:rPr>
              <a:t>	- risques sanitaire horaires atypiques y compris travail nuit (CFTC)</a:t>
            </a:r>
          </a:p>
          <a:p>
            <a:endParaRPr lang="fr-FR" dirty="0" smtClean="0">
              <a:latin typeface="Calibri" pitchFamily="34" charset="0"/>
              <a:ea typeface="ＭＳ Ｐゴシック" pitchFamily="34" charset="-128"/>
              <a:cs typeface="Arial" pitchFamily="34" charset="0"/>
            </a:endParaRPr>
          </a:p>
          <a:p>
            <a:r>
              <a:rPr lang="fr-FR" dirty="0" smtClean="0">
                <a:latin typeface="Calibri" pitchFamily="34" charset="0"/>
                <a:ea typeface="ＭＳ Ｐゴシック" pitchFamily="34" charset="-128"/>
                <a:cs typeface="Arial" pitchFamily="34" charset="0"/>
              </a:rPr>
              <a:t>	- </a:t>
            </a:r>
            <a:r>
              <a:rPr lang="fr-FR" dirty="0" err="1" smtClean="0">
                <a:latin typeface="Calibri" pitchFamily="34" charset="0"/>
                <a:ea typeface="ＭＳ Ｐゴシック" pitchFamily="34" charset="-128"/>
                <a:cs typeface="Arial" pitchFamily="34" charset="0"/>
              </a:rPr>
              <a:t>autosaisine</a:t>
            </a:r>
            <a:r>
              <a:rPr lang="fr-FR" dirty="0" smtClean="0">
                <a:latin typeface="Calibri" pitchFamily="34" charset="0"/>
                <a:ea typeface="ＭＳ Ｐゴシック" pitchFamily="34" charset="-128"/>
                <a:cs typeface="Arial" pitchFamily="34" charset="0"/>
              </a:rPr>
              <a:t> mortalité des égoutiers / exposition des travailleurs agricoles aux pesticides</a:t>
            </a:r>
          </a:p>
          <a:p>
            <a:endParaRPr lang="fr-FR" dirty="0" smtClean="0">
              <a:latin typeface="Calibri" pitchFamily="34" charset="0"/>
              <a:ea typeface="ＭＳ Ｐゴシック" pitchFamily="34" charset="-128"/>
              <a:cs typeface="Arial" pitchFamily="34" charset="0"/>
            </a:endParaRPr>
          </a:p>
          <a:p>
            <a:r>
              <a:rPr lang="fr-FR" dirty="0" smtClean="0">
                <a:latin typeface="Calibri" pitchFamily="34" charset="0"/>
                <a:ea typeface="ＭＳ Ｐゴシック" pitchFamily="34" charset="-128"/>
                <a:cs typeface="Arial" pitchFamily="34" charset="0"/>
              </a:rPr>
              <a:t>	- pouvoirs publics: risques liés à l’air des </a:t>
            </a:r>
            <a:r>
              <a:rPr lang="fr-FR" dirty="0" err="1" smtClean="0">
                <a:latin typeface="Calibri" pitchFamily="34" charset="0"/>
                <a:ea typeface="ＭＳ Ｐゴシック" pitchFamily="34" charset="-128"/>
                <a:cs typeface="Arial" pitchFamily="34" charset="0"/>
              </a:rPr>
              <a:t>enceintres</a:t>
            </a:r>
            <a:r>
              <a:rPr lang="fr-FR" dirty="0" smtClean="0">
                <a:latin typeface="Calibri" pitchFamily="34" charset="0"/>
                <a:ea typeface="ＭＳ Ｐゴシック" pitchFamily="34" charset="-128"/>
                <a:cs typeface="Arial" pitchFamily="34" charset="0"/>
              </a:rPr>
              <a:t> ferroviaires souterraines</a:t>
            </a:r>
          </a:p>
          <a:p>
            <a:endParaRPr lang="fr-FR" dirty="0" smtClean="0">
              <a:latin typeface="Calibri" pitchFamily="34" charset="0"/>
              <a:ea typeface="ＭＳ Ｐゴシック" pitchFamily="34" charset="-128"/>
              <a:cs typeface="Arial" pitchFamily="34" charset="0"/>
            </a:endParaRPr>
          </a:p>
          <a:p>
            <a:r>
              <a:rPr lang="fr-FR" dirty="0" smtClean="0">
                <a:latin typeface="Calibri" pitchFamily="34" charset="0"/>
                <a:ea typeface="ＭＳ Ｐゴシック" pitchFamily="34" charset="-128"/>
                <a:cs typeface="Arial" pitchFamily="34" charset="0"/>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 recours à l'</a:t>
            </a:r>
            <a:r>
              <a:rPr lang="fr-FR" b="1" dirty="0" smtClean="0"/>
              <a:t>expertise collective</a:t>
            </a:r>
            <a:r>
              <a:rPr lang="fr-FR" dirty="0" smtClean="0"/>
              <a:t> pour réaliser les évaluations de risque sanitaire est inscrit dans les textes fondateurs de l'Anses. </a:t>
            </a:r>
          </a:p>
          <a:p>
            <a:r>
              <a:rPr lang="fr-FR" dirty="0" smtClean="0"/>
              <a:t>L'expertise collective est ainsi réalisée selon une procédure permettant de sélectionner et de réunir des experts de différentes disciplines autour d'une même question, de prendre en compte l'ensemble des données scientifiques disponibles, d'entendre de façon collective et contradictoire toutes les opinions et thèses que les experts expriment, et de fournir des avis et/ou recommandations rendues systématiquement publiques. Ce procédé met ainsi en valeur la notion d'expertise pluridisciplinaire. </a:t>
            </a:r>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Parmi les risques émergents, les enjeux sanitaires liés au développement, aux usages et à la dispersion environnementale des nanomatériaux manufacturés occupent une place importante. Depuis 2006, plusieurs rapports d’expertise ont été publiés par l’Agence sur les risques sanitaires liés aux expositions alimentaires, environnementales et en milieu de travail qui soulignent les besoins de connaissances, de veille et de recherche sur les dangers, les expositions et les risques éventuels pour la santé humaine. </a:t>
            </a:r>
          </a:p>
          <a:p>
            <a:r>
              <a:rPr lang="fr-FR" dirty="0" smtClean="0"/>
              <a:t>Le développement de l’activité de veille scientifique sur les nanomatériaux manufacturés et leurs risques éventuels pour la santé et l’environnement est essentiel pour assurer la cohérence entre les différents travaux d’expertise coordonnés par l’Agence. Aussi, pour répondre à cette nécessité, l’Agence se propose de créer un groupe de travail (GT) pérenne « Nanomatériaux et santé – alimentation, environnement, travail » placé sous l’égide de son comité d’experts spécialisés (CES) « agents physiques, nouvelles technologies et grands aménagements », dont l’objet sera notamment de produire, tous les ans, un état des connaissances relatif aux dangers, aux expositions et aux risques sanitaires et environnementaux associés aux nanomatériaux pour l’ensemble de leurs usages.</a:t>
            </a:r>
            <a:endParaRPr lang="fr-FR" dirty="0"/>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E3E06146-B1F0-4348-8991-0172A8E90009}" type="slidenum">
              <a:rPr lang="fr-FR" smtClean="0"/>
              <a:pPr>
                <a:defRPr/>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12A67F6-F10A-4850-8CC9-0AAFC1F7D78D}"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BCE0B0E2-B3C3-4860-B13E-164471E52A54}"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02245F77-685C-40C2-8659-F72A8D98A03E}"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6_1_">
    <p:bg>
      <p:bgPr>
        <a:solidFill>
          <a:schemeClr val="bg1">
            <a:alpha val="0"/>
          </a:schemeClr>
        </a:solidFill>
        <a:effectLst/>
      </p:bgPr>
    </p:bg>
    <p:spTree>
      <p:nvGrpSpPr>
        <p:cNvPr id="1" name=""/>
        <p:cNvGrpSpPr/>
        <p:nvPr/>
      </p:nvGrpSpPr>
      <p:grpSpPr>
        <a:xfrm>
          <a:off x="0" y="0"/>
          <a:ext cx="0" cy="0"/>
          <a:chOff x="0" y="0"/>
          <a:chExt cx="0" cy="0"/>
        </a:xfrm>
      </p:grpSpPr>
      <p:sp>
        <p:nvSpPr>
          <p:cNvPr id="21" name="Espace réservé du texte 20"/>
          <p:cNvSpPr>
            <a:spLocks noGrp="1"/>
          </p:cNvSpPr>
          <p:nvPr>
            <p:ph type="body" idx="10"/>
          </p:nvPr>
        </p:nvSpPr>
        <p:spPr>
          <a:xfrm>
            <a:off x="2319655" y="382905"/>
            <a:ext cx="4998720" cy="544830"/>
          </a:xfrm>
          <a:prstGeom prst="rect">
            <a:avLst/>
          </a:prstGeom>
          <a:noFill/>
          <a:ln w="0" cmpd="sng">
            <a:noFill/>
            <a:prstDash val="solid"/>
          </a:ln>
        </p:spPr>
        <p:txBody>
          <a:bodyPr lIns="0" tIns="0" rIns="0" bIns="0" anchor="t"/>
          <a:lstStyle/>
          <a:p>
            <a:pPr marL="0" marR="0" indent="0" algn="ctr">
              <a:lnSpc>
                <a:spcPct val="105599"/>
              </a:lnSpc>
              <a:spcAft>
                <a:spcPts val="0"/>
              </a:spcAft>
            </a:pPr>
            <a:r>
              <a:rPr lang="fr-FR" sz="3200" spc="-35">
                <a:solidFill>
                  <a:srgbClr val="000000"/>
                </a:solidFill>
                <a:latin typeface="Calibri" panose="22635452340000000000" pitchFamily="1"/>
              </a:rPr>
              <a:t>La gestion graduée des risques</a:t>
            </a:r>
          </a:p>
        </p:txBody>
      </p:sp>
      <p:sp>
        <p:nvSpPr>
          <p:cNvPr id="22" name="Espace réservé du texte 21"/>
          <p:cNvSpPr>
            <a:spLocks noGrp="1"/>
          </p:cNvSpPr>
          <p:nvPr>
            <p:ph type="body" idx="10"/>
          </p:nvPr>
        </p:nvSpPr>
        <p:spPr>
          <a:xfrm>
            <a:off x="3136265" y="2109470"/>
            <a:ext cx="2892425" cy="225425"/>
          </a:xfrm>
          <a:prstGeom prst="rect">
            <a:avLst/>
          </a:prstGeom>
          <a:solidFill>
            <a:srgbClr val="FFC000"/>
          </a:solidFill>
          <a:ln w="0" cmpd="sng">
            <a:noFill/>
            <a:prstDash val="solid"/>
          </a:ln>
        </p:spPr>
        <p:txBody>
          <a:bodyPr lIns="0" tIns="0" rIns="0" bIns="0" anchor="t"/>
          <a:lstStyle/>
          <a:p>
            <a:pPr marL="0" marR="0" indent="0" algn="ctr">
              <a:lnSpc>
                <a:spcPts val="2000"/>
              </a:lnSpc>
              <a:spcAft>
                <a:spcPts val="0"/>
              </a:spcAft>
            </a:pPr>
            <a:r>
              <a:rPr lang="fr-FR" sz="2000" spc="-70">
                <a:solidFill>
                  <a:srgbClr val="000000"/>
                </a:solidFill>
                <a:latin typeface="Calibri" panose="22635452340000000000" pitchFamily="1"/>
              </a:rPr>
              <a:t>Gestion graduée des risques</a:t>
            </a:r>
          </a:p>
        </p:txBody>
      </p:sp>
      <p:sp>
        <p:nvSpPr>
          <p:cNvPr id="25" name="Espace réservé du texte 24"/>
          <p:cNvSpPr>
            <a:spLocks noGrp="1"/>
          </p:cNvSpPr>
          <p:nvPr>
            <p:ph type="body" idx="10"/>
          </p:nvPr>
        </p:nvSpPr>
        <p:spPr>
          <a:xfrm>
            <a:off x="3688080" y="4688840"/>
            <a:ext cx="1786255" cy="269240"/>
          </a:xfrm>
          <a:prstGeom prst="rect">
            <a:avLst/>
          </a:prstGeom>
          <a:noFill/>
          <a:ln w="0" cmpd="sng">
            <a:noFill/>
            <a:prstDash val="solid"/>
          </a:ln>
        </p:spPr>
        <p:txBody>
          <a:bodyPr lIns="0" tIns="0" rIns="0" bIns="0" anchor="t"/>
          <a:lstStyle/>
          <a:p>
            <a:pPr marL="0" marR="0" indent="0" algn="l">
              <a:lnSpc>
                <a:spcPct val="95999"/>
              </a:lnSpc>
              <a:spcAft>
                <a:spcPts val="0"/>
              </a:spcAft>
            </a:pPr>
            <a:r>
              <a:rPr lang="fr-FR" sz="1600" spc="-65">
                <a:solidFill>
                  <a:srgbClr val="404040"/>
                </a:solidFill>
                <a:latin typeface="Calibri" panose="22635452340000000000" pitchFamily="1"/>
              </a:rPr>
              <a:t>Transition progressive</a:t>
            </a:r>
          </a:p>
        </p:txBody>
      </p:sp>
      <p:sp>
        <p:nvSpPr>
          <p:cNvPr id="26" name="Espace réservé du texte 25"/>
          <p:cNvSpPr>
            <a:spLocks noGrp="1"/>
          </p:cNvSpPr>
          <p:nvPr>
            <p:ph type="body" idx="10"/>
          </p:nvPr>
        </p:nvSpPr>
        <p:spPr>
          <a:xfrm>
            <a:off x="1124585" y="3138170"/>
            <a:ext cx="1762125" cy="884555"/>
          </a:xfrm>
          <a:prstGeom prst="rect">
            <a:avLst/>
          </a:prstGeom>
          <a:noFill/>
          <a:ln w="0" cmpd="sng">
            <a:noFill/>
            <a:prstDash val="solid"/>
          </a:ln>
        </p:spPr>
        <p:txBody>
          <a:bodyPr lIns="0" tIns="0" rIns="0" bIns="0" anchor="t"/>
          <a:lstStyle/>
          <a:p>
            <a:pPr marL="0" marR="0" indent="0" algn="ctr">
              <a:lnSpc>
                <a:spcPts val="2000"/>
              </a:lnSpc>
              <a:spcAft>
                <a:spcPts val="0"/>
              </a:spcAft>
            </a:pPr>
            <a:r>
              <a:rPr lang="fr-FR" sz="1800" spc="0">
                <a:solidFill>
                  <a:srgbClr val="404040"/>
                </a:solidFill>
                <a:latin typeface="Calibri" panose="22635452340000000000" pitchFamily="1"/>
              </a:rPr>
              <a:t>Evaluation</a:t>
            </a:r>
          </a:p>
          <a:p>
            <a:pPr marL="0" marR="0" indent="0" algn="ctr">
              <a:lnSpc>
                <a:spcPts val="2400"/>
              </a:lnSpc>
              <a:spcBef>
                <a:spcPts val="540"/>
              </a:spcBef>
              <a:spcAft>
                <a:spcPts val="0"/>
              </a:spcAft>
            </a:pPr>
            <a:r>
              <a:rPr lang="fr-FR" sz="2000" spc="0">
                <a:solidFill>
                  <a:srgbClr val="006FC0"/>
                </a:solidFill>
                <a:latin typeface="Calibri" panose="22635452340000000000" pitchFamily="1"/>
              </a:rPr>
              <a:t>qualitative</a:t>
            </a:r>
          </a:p>
          <a:p>
            <a:pPr marL="0" marR="0" indent="0" algn="ctr">
              <a:lnSpc>
                <a:spcPct val="98879"/>
              </a:lnSpc>
              <a:spcBef>
                <a:spcPts val="0"/>
              </a:spcBef>
              <a:spcAft>
                <a:spcPts val="0"/>
              </a:spcAft>
            </a:pPr>
            <a:r>
              <a:rPr lang="fr-FR" sz="1800" spc="-65">
                <a:solidFill>
                  <a:srgbClr val="404040"/>
                </a:solidFill>
                <a:latin typeface="Calibri" panose="22635452340000000000" pitchFamily="1"/>
              </a:rPr>
              <a:t>du risque chimique</a:t>
            </a:r>
          </a:p>
        </p:txBody>
      </p:sp>
      <p:sp>
        <p:nvSpPr>
          <p:cNvPr id="27" name="Espace réservé du texte 26"/>
          <p:cNvSpPr>
            <a:spLocks noGrp="1"/>
          </p:cNvSpPr>
          <p:nvPr>
            <p:ph type="body" idx="10"/>
          </p:nvPr>
        </p:nvSpPr>
        <p:spPr>
          <a:xfrm>
            <a:off x="902335" y="4314825"/>
            <a:ext cx="2325370" cy="2069465"/>
          </a:xfrm>
          <a:prstGeom prst="rect">
            <a:avLst/>
          </a:prstGeom>
          <a:noFill/>
          <a:ln w="0" cmpd="sng">
            <a:noFill/>
            <a:prstDash val="solid"/>
          </a:ln>
        </p:spPr>
        <p:txBody>
          <a:bodyPr lIns="0" tIns="0" rIns="0" bIns="0" anchor="t"/>
          <a:lstStyle/>
          <a:p>
            <a:pPr marL="0" marR="0" indent="0" algn="ctr">
              <a:lnSpc>
                <a:spcPts val="2400"/>
              </a:lnSpc>
              <a:spcAft>
                <a:spcPts val="0"/>
              </a:spcAft>
            </a:pPr>
            <a:r>
              <a:rPr lang="fr-FR" sz="1800" spc="0">
                <a:solidFill>
                  <a:srgbClr val="0D0D0D"/>
                </a:solidFill>
                <a:latin typeface="Calibri" panose="22635452340000000000" pitchFamily="1"/>
              </a:rPr>
              <a:t>Incertitudes</a:t>
            </a:r>
            <a:r>
              <a:t/>
            </a:r>
            <a:br/>
            <a:r>
              <a:rPr lang="fr-FR" sz="1600" spc="-40">
                <a:solidFill>
                  <a:srgbClr val="404040"/>
                </a:solidFill>
                <a:latin typeface="Calibri" panose="22635452340000000000" pitchFamily="1"/>
              </a:rPr>
              <a:t>Matériaux nouveaux</a:t>
            </a:r>
            <a:r>
              <a:t/>
            </a:r>
            <a:br/>
            <a:r>
              <a:rPr lang="fr-FR" sz="1600" spc="-40">
                <a:solidFill>
                  <a:srgbClr val="404040"/>
                </a:solidFill>
                <a:latin typeface="Calibri" panose="22635452340000000000" pitchFamily="1"/>
              </a:rPr>
              <a:t>Mécanismes toxicologiques</a:t>
            </a:r>
          </a:p>
          <a:p>
            <a:pPr marL="0" marR="0" indent="0" algn="ctr">
              <a:lnSpc>
                <a:spcPts val="1800"/>
              </a:lnSpc>
              <a:spcBef>
                <a:spcPts val="540"/>
              </a:spcBef>
              <a:spcAft>
                <a:spcPts val="0"/>
              </a:spcAft>
            </a:pPr>
            <a:r>
              <a:rPr lang="fr-FR" sz="1600" spc="-40">
                <a:solidFill>
                  <a:srgbClr val="404040"/>
                </a:solidFill>
                <a:latin typeface="Calibri" panose="22635452340000000000" pitchFamily="1"/>
              </a:rPr>
              <a:t>Effets sanitaires et</a:t>
            </a:r>
            <a:r>
              <a:t/>
            </a:r>
            <a:br/>
            <a:r>
              <a:rPr lang="fr-FR" sz="1600" spc="-40">
                <a:solidFill>
                  <a:srgbClr val="404040"/>
                </a:solidFill>
                <a:latin typeface="Calibri" panose="22635452340000000000" pitchFamily="1"/>
              </a:rPr>
              <a:t>environnementaux</a:t>
            </a:r>
          </a:p>
          <a:p>
            <a:pPr marL="0" marR="0" indent="0" algn="ctr">
              <a:lnSpc>
                <a:spcPts val="1900"/>
              </a:lnSpc>
              <a:spcBef>
                <a:spcPts val="900"/>
              </a:spcBef>
              <a:spcAft>
                <a:spcPts val="0"/>
              </a:spcAft>
            </a:pPr>
            <a:r>
              <a:rPr lang="fr-FR" sz="1600" spc="-60">
                <a:solidFill>
                  <a:srgbClr val="404040"/>
                </a:solidFill>
                <a:latin typeface="Calibri" panose="22635452340000000000" pitchFamily="1"/>
              </a:rPr>
              <a:t>Caractérisation du danger et</a:t>
            </a:r>
            <a:r>
              <a:t/>
            </a:r>
            <a:br/>
            <a:r>
              <a:rPr lang="fr-FR" sz="1600" spc="0">
                <a:solidFill>
                  <a:srgbClr val="404040"/>
                </a:solidFill>
                <a:latin typeface="Calibri" panose="22635452340000000000" pitchFamily="1"/>
              </a:rPr>
              <a:t>de l’exposition</a:t>
            </a:r>
          </a:p>
        </p:txBody>
      </p:sp>
      <p:sp>
        <p:nvSpPr>
          <p:cNvPr id="28" name="Espace réservé du texte 27"/>
          <p:cNvSpPr>
            <a:spLocks noGrp="1"/>
          </p:cNvSpPr>
          <p:nvPr>
            <p:ph type="body" idx="10"/>
          </p:nvPr>
        </p:nvSpPr>
        <p:spPr>
          <a:xfrm>
            <a:off x="2005330" y="6544945"/>
            <a:ext cx="116205" cy="123190"/>
          </a:xfrm>
          <a:prstGeom prst="rect">
            <a:avLst/>
          </a:prstGeom>
          <a:noFill/>
          <a:ln w="0" cmpd="sng">
            <a:noFill/>
            <a:prstDash val="solid"/>
          </a:ln>
        </p:spPr>
        <p:txBody>
          <a:bodyPr lIns="0" tIns="0" rIns="0" bIns="0" anchor="t"/>
          <a:lstStyle/>
          <a:p>
            <a:pPr marL="0" marR="0" indent="0" algn="l">
              <a:lnSpc>
                <a:spcPts val="1100"/>
              </a:lnSpc>
              <a:spcAft>
                <a:spcPts val="0"/>
              </a:spcAft>
            </a:pPr>
            <a:r>
              <a:rPr lang="fr-FR" sz="1600" spc="0">
                <a:solidFill>
                  <a:srgbClr val="404040"/>
                </a:solidFill>
                <a:latin typeface="Calibri" panose="22635452340000000000" pitchFamily="1"/>
              </a:rPr>
              <a:t>~</a:t>
            </a:r>
          </a:p>
        </p:txBody>
      </p:sp>
      <p:sp>
        <p:nvSpPr>
          <p:cNvPr id="29" name="Espace réservé du texte 28"/>
          <p:cNvSpPr>
            <a:spLocks noGrp="1"/>
          </p:cNvSpPr>
          <p:nvPr>
            <p:ph type="body" idx="10"/>
          </p:nvPr>
        </p:nvSpPr>
        <p:spPr>
          <a:xfrm>
            <a:off x="6178550" y="4356735"/>
            <a:ext cx="1983740" cy="1570990"/>
          </a:xfrm>
          <a:prstGeom prst="rect">
            <a:avLst/>
          </a:prstGeom>
          <a:noFill/>
          <a:ln w="0" cmpd="sng">
            <a:noFill/>
            <a:prstDash val="solid"/>
          </a:ln>
        </p:spPr>
        <p:txBody>
          <a:bodyPr lIns="0" tIns="0" rIns="0" bIns="0" anchor="t"/>
          <a:lstStyle/>
          <a:p>
            <a:pPr marL="0" marR="0" indent="0" algn="ctr">
              <a:lnSpc>
                <a:spcPts val="2400"/>
              </a:lnSpc>
              <a:spcAft>
                <a:spcPts val="0"/>
              </a:spcAft>
            </a:pPr>
            <a:r>
              <a:rPr lang="fr-FR" sz="1800" spc="-50">
                <a:solidFill>
                  <a:srgbClr val="0D0D0D"/>
                </a:solidFill>
                <a:latin typeface="Calibri" panose="22635452340000000000" pitchFamily="1"/>
              </a:rPr>
              <a:t>Facteurs connus</a:t>
            </a:r>
            <a:r>
              <a:t/>
            </a:r>
            <a:br/>
            <a:r>
              <a:rPr lang="fr-FR" sz="1600" spc="-30">
                <a:solidFill>
                  <a:srgbClr val="404040"/>
                </a:solidFill>
                <a:latin typeface="Calibri" panose="22635452340000000000" pitchFamily="1"/>
              </a:rPr>
              <a:t>Type(s) de danger</a:t>
            </a:r>
            <a:r>
              <a:t/>
            </a:r>
            <a:br/>
            <a:r>
              <a:rPr lang="fr-FR" sz="1600" spc="-70">
                <a:solidFill>
                  <a:srgbClr val="404040"/>
                </a:solidFill>
                <a:latin typeface="Calibri" panose="22635452340000000000" pitchFamily="1"/>
              </a:rPr>
              <a:t>Relations dose-réponses</a:t>
            </a:r>
            <a:r>
              <a:t/>
            </a:r>
            <a:br/>
            <a:r>
              <a:rPr lang="fr-FR" sz="1600" spc="-40">
                <a:solidFill>
                  <a:srgbClr val="404040"/>
                </a:solidFill>
                <a:latin typeface="Calibri" panose="22635452340000000000" pitchFamily="1"/>
              </a:rPr>
              <a:t>Quantités manipulées</a:t>
            </a:r>
            <a:r>
              <a:t/>
            </a:r>
            <a:br/>
            <a:r>
              <a:rPr lang="fr-FR" sz="1600" spc="-50">
                <a:solidFill>
                  <a:srgbClr val="404040"/>
                </a:solidFill>
                <a:latin typeface="Calibri" panose="22635452340000000000" pitchFamily="1"/>
              </a:rPr>
              <a:t>Voies d’exposition</a:t>
            </a:r>
          </a:p>
        </p:txBody>
      </p:sp>
      <p:sp>
        <p:nvSpPr>
          <p:cNvPr id="30" name="Espace réservé du texte 29"/>
          <p:cNvSpPr>
            <a:spLocks noGrp="1"/>
          </p:cNvSpPr>
          <p:nvPr>
            <p:ph type="body" idx="10"/>
          </p:nvPr>
        </p:nvSpPr>
        <p:spPr>
          <a:xfrm>
            <a:off x="7108190" y="6087745"/>
            <a:ext cx="115570" cy="127000"/>
          </a:xfrm>
          <a:prstGeom prst="rect">
            <a:avLst/>
          </a:prstGeom>
          <a:noFill/>
          <a:ln w="0" cmpd="sng">
            <a:noFill/>
            <a:prstDash val="solid"/>
          </a:ln>
        </p:spPr>
        <p:txBody>
          <a:bodyPr lIns="0" tIns="0" rIns="0" bIns="0" anchor="t"/>
          <a:lstStyle/>
          <a:p>
            <a:pPr marL="0" marR="0" indent="0" algn="l">
              <a:lnSpc>
                <a:spcPts val="1100"/>
              </a:lnSpc>
              <a:spcAft>
                <a:spcPts val="0"/>
              </a:spcAft>
            </a:pPr>
            <a:r>
              <a:rPr lang="fr-FR" sz="1600" spc="0">
                <a:solidFill>
                  <a:srgbClr val="404040"/>
                </a:solidFill>
                <a:latin typeface="Calibri" panose="22635452340000000000" pitchFamily="1"/>
              </a:rPr>
              <a:t>~</a:t>
            </a:r>
          </a:p>
        </p:txBody>
      </p:sp>
      <p:sp>
        <p:nvSpPr>
          <p:cNvPr id="31" name="Espace réservé du texte 30"/>
          <p:cNvSpPr>
            <a:spLocks noGrp="1"/>
          </p:cNvSpPr>
          <p:nvPr>
            <p:ph type="body" idx="10"/>
          </p:nvPr>
        </p:nvSpPr>
        <p:spPr>
          <a:xfrm>
            <a:off x="6257290" y="3150235"/>
            <a:ext cx="1762125" cy="881380"/>
          </a:xfrm>
          <a:prstGeom prst="rect">
            <a:avLst/>
          </a:prstGeom>
          <a:noFill/>
          <a:ln w="0" cmpd="sng">
            <a:noFill/>
            <a:prstDash val="solid"/>
          </a:ln>
        </p:spPr>
        <p:txBody>
          <a:bodyPr lIns="0" tIns="0" rIns="0" bIns="0" anchor="t"/>
          <a:lstStyle/>
          <a:p>
            <a:pPr marL="0" marR="0" indent="0" algn="ctr">
              <a:lnSpc>
                <a:spcPts val="2000"/>
              </a:lnSpc>
              <a:spcAft>
                <a:spcPts val="0"/>
              </a:spcAft>
            </a:pPr>
            <a:r>
              <a:rPr lang="fr-FR" sz="1800" spc="0">
                <a:solidFill>
                  <a:srgbClr val="404040"/>
                </a:solidFill>
                <a:latin typeface="Calibri" panose="22635452340000000000" pitchFamily="1"/>
              </a:rPr>
              <a:t>Evaluation</a:t>
            </a:r>
          </a:p>
          <a:p>
            <a:pPr marL="0" marR="0" indent="0" algn="ctr">
              <a:lnSpc>
                <a:spcPts val="2400"/>
              </a:lnSpc>
              <a:spcBef>
                <a:spcPts val="540"/>
              </a:spcBef>
              <a:spcAft>
                <a:spcPts val="0"/>
              </a:spcAft>
            </a:pPr>
            <a:r>
              <a:rPr lang="fr-FR" sz="2000" spc="0">
                <a:solidFill>
                  <a:srgbClr val="006FC0"/>
                </a:solidFill>
                <a:latin typeface="Calibri" panose="22635452340000000000" pitchFamily="1"/>
              </a:rPr>
              <a:t>quantitative</a:t>
            </a:r>
          </a:p>
          <a:p>
            <a:pPr marL="0" marR="0" indent="0" algn="ctr">
              <a:lnSpc>
                <a:spcPct val="97919"/>
              </a:lnSpc>
              <a:spcBef>
                <a:spcPts val="0"/>
              </a:spcBef>
              <a:spcAft>
                <a:spcPts val="0"/>
              </a:spcAft>
            </a:pPr>
            <a:r>
              <a:rPr lang="fr-FR" sz="1800" spc="-65">
                <a:solidFill>
                  <a:srgbClr val="404040"/>
                </a:solidFill>
                <a:latin typeface="Calibri" panose="22635452340000000000" pitchFamily="1"/>
              </a:rPr>
              <a:t>du risque chimique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dirty="0" smtClean="0"/>
              <a:t>Cliquez pour modifier le style du titre</a:t>
            </a:r>
            <a:endParaRPr lang="fr-FR" dirty="0"/>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3F12885F-1727-46E9-A841-50406BEBD5A1}"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AC6AC12-C3CA-4A9D-BF41-00CADC878FA7}"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CA94090F-9090-433A-BDCB-176B35582757}"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A709182E-B85F-4550-97B4-3F8AA1D592C8}"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E58B162B-009F-4ED2-969A-F2049D93BE5B}"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2A00EEB2-97D8-4A4A-AC79-47829A63176E}"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E916078B-6A74-4085-A65D-77CB8CB7BFEE}"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C2487124-7B4B-4731-BB63-378022DD6C7A}"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b="0">
                <a:ea typeface="ＭＳ Ｐゴシック" pitchFamily="-96" charset="-128"/>
              </a:defRPr>
            </a:lvl1pPr>
          </a:lstStyle>
          <a:p>
            <a:pPr>
              <a:defRPr/>
            </a:pPr>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b="0">
                <a:ea typeface="ＭＳ Ｐゴシック" pitchFamily="-96" charset="-128"/>
              </a:defRPr>
            </a:lvl1pPr>
          </a:lstStyle>
          <a:p>
            <a:pPr>
              <a:defRPr/>
            </a:pPr>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b="0">
                <a:ea typeface="ＭＳ Ｐゴシック" pitchFamily="-96" charset="-128"/>
              </a:defRPr>
            </a:lvl1pPr>
          </a:lstStyle>
          <a:p>
            <a:pPr>
              <a:defRPr/>
            </a:pPr>
            <a:fld id="{C7EF5083-E915-42A0-ACA5-01DCB3030532}" type="slidenum">
              <a:rPr lang="fr-FR"/>
              <a:pPr>
                <a:defRPr/>
              </a:pPr>
              <a:t>‹N°›</a:t>
            </a:fld>
            <a:endParaRPr lang="fr-FR"/>
          </a:p>
        </p:txBody>
      </p:sp>
      <p:sp>
        <p:nvSpPr>
          <p:cNvPr id="1033" name="Rectangle 9"/>
          <p:cNvSpPr>
            <a:spLocks noChangeArrowheads="1"/>
          </p:cNvSpPr>
          <p:nvPr userDrawn="1"/>
        </p:nvSpPr>
        <p:spPr bwMode="auto">
          <a:xfrm>
            <a:off x="6350" y="-273050"/>
            <a:ext cx="184150" cy="457200"/>
          </a:xfrm>
          <a:prstGeom prst="rect">
            <a:avLst/>
          </a:prstGeom>
          <a:noFill/>
          <a:ln w="9525">
            <a:noFill/>
            <a:miter lim="800000"/>
            <a:headEnd/>
            <a:tailEnd/>
          </a:ln>
        </p:spPr>
        <p:txBody>
          <a:bodyPr wrap="none">
            <a:spAutoFit/>
          </a:bodyPr>
          <a:lstStyle/>
          <a:p>
            <a:pPr>
              <a:defRPr/>
            </a:pPr>
            <a:endParaRPr lang="fr-FR">
              <a:ea typeface="ＭＳ Ｐゴシック" pitchFamily="-96" charset="-128"/>
            </a:endParaRPr>
          </a:p>
        </p:txBody>
      </p:sp>
      <p:pic>
        <p:nvPicPr>
          <p:cNvPr id="2" name="Picture 13"/>
          <p:cNvPicPr>
            <a:picLocks noChangeAspect="1" noChangeArrowheads="1"/>
          </p:cNvPicPr>
          <p:nvPr userDrawn="1"/>
        </p:nvPicPr>
        <p:blipFill>
          <a:blip r:embed="rId15" cstate="print"/>
          <a:srcRect/>
          <a:stretch>
            <a:fillRect/>
          </a:stretch>
        </p:blipFill>
        <p:spPr bwMode="auto">
          <a:xfrm>
            <a:off x="0" y="6227763"/>
            <a:ext cx="8915400" cy="325437"/>
          </a:xfrm>
          <a:prstGeom prst="rect">
            <a:avLst/>
          </a:prstGeom>
          <a:noFill/>
          <a:ln w="9525">
            <a:noFill/>
            <a:miter lim="800000"/>
            <a:headEnd/>
            <a:tailEnd/>
          </a:ln>
        </p:spPr>
      </p:pic>
      <p:pic>
        <p:nvPicPr>
          <p:cNvPr id="1031" name="Picture 15"/>
          <p:cNvPicPr>
            <a:picLocks noChangeAspect="1" noChangeArrowheads="1"/>
          </p:cNvPicPr>
          <p:nvPr userDrawn="1"/>
        </p:nvPicPr>
        <p:blipFill>
          <a:blip r:embed="rId16" cstate="print"/>
          <a:srcRect/>
          <a:stretch>
            <a:fillRect/>
          </a:stretch>
        </p:blipFill>
        <p:spPr bwMode="auto">
          <a:xfrm flipV="1">
            <a:off x="0" y="571500"/>
            <a:ext cx="9177338" cy="53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96" charset="-128"/>
        </a:defRPr>
      </a:lvl2pPr>
      <a:lvl3pPr algn="ctr" rtl="0" eaLnBrk="0" fontAlgn="base" hangingPunct="0">
        <a:spcBef>
          <a:spcPct val="0"/>
        </a:spcBef>
        <a:spcAft>
          <a:spcPct val="0"/>
        </a:spcAft>
        <a:defRPr sz="4400">
          <a:solidFill>
            <a:schemeClr val="tx2"/>
          </a:solidFill>
          <a:latin typeface="Arial" charset="0"/>
          <a:ea typeface="ＭＳ Ｐゴシック" pitchFamily="-96" charset="-128"/>
        </a:defRPr>
      </a:lvl3pPr>
      <a:lvl4pPr algn="ctr" rtl="0" eaLnBrk="0" fontAlgn="base" hangingPunct="0">
        <a:spcBef>
          <a:spcPct val="0"/>
        </a:spcBef>
        <a:spcAft>
          <a:spcPct val="0"/>
        </a:spcAft>
        <a:defRPr sz="4400">
          <a:solidFill>
            <a:schemeClr val="tx2"/>
          </a:solidFill>
          <a:latin typeface="Arial" charset="0"/>
          <a:ea typeface="ＭＳ Ｐゴシック" pitchFamily="-96" charset="-128"/>
        </a:defRPr>
      </a:lvl4pPr>
      <a:lvl5pPr algn="ctr" rtl="0" eaLnBrk="0" fontAlgn="base" hangingPunct="0">
        <a:spcBef>
          <a:spcPct val="0"/>
        </a:spcBef>
        <a:spcAft>
          <a:spcPct val="0"/>
        </a:spcAft>
        <a:defRPr sz="4400">
          <a:solidFill>
            <a:schemeClr val="tx2"/>
          </a:solidFill>
          <a:latin typeface="Arial" charset="0"/>
          <a:ea typeface="ＭＳ Ｐゴシック" pitchFamily="-96" charset="-128"/>
        </a:defRPr>
      </a:lvl5pPr>
      <a:lvl6pPr marL="457200" algn="ctr" rtl="0" fontAlgn="base">
        <a:spcBef>
          <a:spcPct val="0"/>
        </a:spcBef>
        <a:spcAft>
          <a:spcPct val="0"/>
        </a:spcAft>
        <a:defRPr sz="4400">
          <a:solidFill>
            <a:schemeClr val="tx2"/>
          </a:solidFill>
          <a:latin typeface="Arial" charset="0"/>
          <a:ea typeface="ＭＳ Ｐゴシック" pitchFamily="-96" charset="-128"/>
        </a:defRPr>
      </a:lvl6pPr>
      <a:lvl7pPr marL="914400" algn="ctr" rtl="0" fontAlgn="base">
        <a:spcBef>
          <a:spcPct val="0"/>
        </a:spcBef>
        <a:spcAft>
          <a:spcPct val="0"/>
        </a:spcAft>
        <a:defRPr sz="4400">
          <a:solidFill>
            <a:schemeClr val="tx2"/>
          </a:solidFill>
          <a:latin typeface="Arial" charset="0"/>
          <a:ea typeface="ＭＳ Ｐゴシック" pitchFamily="-96" charset="-128"/>
        </a:defRPr>
      </a:lvl7pPr>
      <a:lvl8pPr marL="1371600" algn="ctr" rtl="0" fontAlgn="base">
        <a:spcBef>
          <a:spcPct val="0"/>
        </a:spcBef>
        <a:spcAft>
          <a:spcPct val="0"/>
        </a:spcAft>
        <a:defRPr sz="4400">
          <a:solidFill>
            <a:schemeClr val="tx2"/>
          </a:solidFill>
          <a:latin typeface="Arial" charset="0"/>
          <a:ea typeface="ＭＳ Ｐゴシック" pitchFamily="-96" charset="-128"/>
        </a:defRPr>
      </a:lvl8pPr>
      <a:lvl9pPr marL="1828800" algn="ctr" rtl="0" fontAlgn="base">
        <a:spcBef>
          <a:spcPct val="0"/>
        </a:spcBef>
        <a:spcAft>
          <a:spcPct val="0"/>
        </a:spcAft>
        <a:defRPr sz="4400">
          <a:solidFill>
            <a:schemeClr val="tx2"/>
          </a:solidFill>
          <a:latin typeface="Arial" charset="0"/>
          <a:ea typeface="ＭＳ Ｐゴシック" pitchFamily="-96"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anses_visuel_coul.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381000"/>
            <a:ext cx="9144000" cy="533400"/>
          </a:xfrm>
          <a:prstGeom prst="rect">
            <a:avLst/>
          </a:prstGeom>
          <a:solidFill>
            <a:schemeClr val="bg1"/>
          </a:solidFill>
          <a:ln w="9525">
            <a:noFill/>
            <a:miter lim="800000"/>
            <a:headEnd/>
            <a:tailEnd/>
          </a:ln>
        </p:spPr>
        <p:txBody>
          <a:bodyPr wrap="none" anchor="ctr"/>
          <a:lstStyle/>
          <a:p>
            <a:endParaRPr lang="fr-FR"/>
          </a:p>
        </p:txBody>
      </p:sp>
      <p:sp>
        <p:nvSpPr>
          <p:cNvPr id="2051" name="Rectangle 5"/>
          <p:cNvSpPr>
            <a:spLocks noChangeArrowheads="1"/>
          </p:cNvSpPr>
          <p:nvPr/>
        </p:nvSpPr>
        <p:spPr bwMode="auto">
          <a:xfrm>
            <a:off x="0" y="6248400"/>
            <a:ext cx="9144000" cy="533400"/>
          </a:xfrm>
          <a:prstGeom prst="rect">
            <a:avLst/>
          </a:prstGeom>
          <a:solidFill>
            <a:schemeClr val="bg1"/>
          </a:solidFill>
          <a:ln w="3175">
            <a:noFill/>
            <a:miter lim="800000"/>
            <a:headEnd/>
            <a:tailEnd/>
          </a:ln>
        </p:spPr>
        <p:txBody>
          <a:bodyPr wrap="none" anchor="ctr"/>
          <a:lstStyle/>
          <a:p>
            <a:endParaRPr lang="fr-FR"/>
          </a:p>
        </p:txBody>
      </p:sp>
      <p:sp>
        <p:nvSpPr>
          <p:cNvPr id="2052" name="Rectangle 6"/>
          <p:cNvSpPr>
            <a:spLocks noChangeArrowheads="1"/>
          </p:cNvSpPr>
          <p:nvPr/>
        </p:nvSpPr>
        <p:spPr bwMode="auto">
          <a:xfrm>
            <a:off x="-274638" y="3038475"/>
            <a:ext cx="184150" cy="457200"/>
          </a:xfrm>
          <a:prstGeom prst="rect">
            <a:avLst/>
          </a:prstGeom>
          <a:noFill/>
          <a:ln w="9525">
            <a:noFill/>
            <a:miter lim="800000"/>
            <a:headEnd/>
            <a:tailEnd/>
          </a:ln>
        </p:spPr>
        <p:txBody>
          <a:bodyPr wrap="none">
            <a:spAutoFit/>
          </a:bodyPr>
          <a:lstStyle/>
          <a:p>
            <a:endParaRPr lang="fr-FR"/>
          </a:p>
        </p:txBody>
      </p:sp>
      <p:pic>
        <p:nvPicPr>
          <p:cNvPr id="2053" name="Picture 7" descr="ANSES_Logo"/>
          <p:cNvPicPr>
            <a:picLocks noChangeAspect="1" noChangeArrowheads="1"/>
          </p:cNvPicPr>
          <p:nvPr/>
        </p:nvPicPr>
        <p:blipFill>
          <a:blip r:embed="rId3" cstate="print"/>
          <a:srcRect/>
          <a:stretch>
            <a:fillRect/>
          </a:stretch>
        </p:blipFill>
        <p:spPr bwMode="auto">
          <a:xfrm>
            <a:off x="0" y="0"/>
            <a:ext cx="3505200" cy="1717675"/>
          </a:xfrm>
          <a:prstGeom prst="rect">
            <a:avLst/>
          </a:prstGeom>
          <a:noFill/>
          <a:ln w="9525">
            <a:noFill/>
            <a:miter lim="800000"/>
            <a:headEnd/>
            <a:tailEnd/>
          </a:ln>
        </p:spPr>
      </p:pic>
      <p:sp>
        <p:nvSpPr>
          <p:cNvPr id="7" name="Titre 1"/>
          <p:cNvSpPr txBox="1">
            <a:spLocks/>
          </p:cNvSpPr>
          <p:nvPr/>
        </p:nvSpPr>
        <p:spPr>
          <a:xfrm>
            <a:off x="760040" y="2823071"/>
            <a:ext cx="7772400" cy="1470025"/>
          </a:xfrm>
          <a:prstGeom prst="rect">
            <a:avLst/>
          </a:prstGeom>
        </p:spPr>
        <p:txBody>
          <a:bodyPr/>
          <a:lstStyle/>
          <a:p>
            <a:pPr algn="ctr" eaLnBrk="1" hangingPunct="1">
              <a:defRPr/>
            </a:pPr>
            <a:r>
              <a:rPr lang="en-GB" sz="3600" kern="0" dirty="0" err="1" smtClean="0">
                <a:solidFill>
                  <a:schemeClr val="tx2"/>
                </a:solidFill>
                <a:latin typeface="+mn-lt"/>
                <a:ea typeface="+mj-ea"/>
                <a:cs typeface="+mj-cs"/>
              </a:rPr>
              <a:t>Colloque</a:t>
            </a:r>
            <a:r>
              <a:rPr lang="en-GB" sz="3600" kern="0" dirty="0" smtClean="0">
                <a:solidFill>
                  <a:schemeClr val="tx2"/>
                </a:solidFill>
                <a:latin typeface="+mn-lt"/>
                <a:ea typeface="+mj-ea"/>
                <a:cs typeface="+mj-cs"/>
              </a:rPr>
              <a:t> </a:t>
            </a:r>
            <a:r>
              <a:rPr lang="en-GB" sz="3600" kern="0" dirty="0" err="1" smtClean="0">
                <a:solidFill>
                  <a:schemeClr val="tx2"/>
                </a:solidFill>
                <a:latin typeface="+mn-lt"/>
                <a:ea typeface="+mj-ea"/>
                <a:cs typeface="+mj-cs"/>
              </a:rPr>
              <a:t>Cfdt</a:t>
            </a:r>
            <a:r>
              <a:rPr lang="en-GB" sz="3600" kern="0" dirty="0" smtClean="0">
                <a:solidFill>
                  <a:schemeClr val="tx2"/>
                </a:solidFill>
                <a:latin typeface="+mn-lt"/>
                <a:ea typeface="+mj-ea"/>
                <a:cs typeface="+mj-cs"/>
              </a:rPr>
              <a:t> </a:t>
            </a:r>
          </a:p>
          <a:p>
            <a:pPr algn="ctr" eaLnBrk="1" hangingPunct="1">
              <a:defRPr/>
            </a:pPr>
            <a:r>
              <a:rPr lang="en-GB" sz="3600" kern="0" dirty="0" smtClean="0">
                <a:solidFill>
                  <a:schemeClr val="tx2"/>
                </a:solidFill>
                <a:latin typeface="+mn-lt"/>
                <a:ea typeface="+mj-ea"/>
                <a:cs typeface="+mj-cs"/>
              </a:rPr>
              <a:t>Nanotechnologies</a:t>
            </a:r>
          </a:p>
          <a:p>
            <a:pPr algn="ctr" eaLnBrk="1" hangingPunct="1">
              <a:defRPr/>
            </a:pPr>
            <a:endParaRPr lang="en-GB" sz="3600" kern="0" dirty="0" smtClean="0">
              <a:solidFill>
                <a:schemeClr val="tx2"/>
              </a:solidFill>
              <a:latin typeface="+mn-lt"/>
              <a:ea typeface="+mj-ea"/>
              <a:cs typeface="+mj-cs"/>
            </a:endParaRPr>
          </a:p>
          <a:p>
            <a:pPr algn="ctr" eaLnBrk="1" hangingPunct="1">
              <a:defRPr/>
            </a:pPr>
            <a:r>
              <a:rPr lang="en-GB" sz="2800" kern="0" dirty="0" smtClean="0">
                <a:solidFill>
                  <a:schemeClr val="tx2"/>
                </a:solidFill>
                <a:latin typeface="+mn-lt"/>
                <a:ea typeface="+mj-ea"/>
                <a:cs typeface="+mj-cs"/>
              </a:rPr>
              <a:t>Henri Bastos - Nathalie </a:t>
            </a:r>
            <a:r>
              <a:rPr lang="en-GB" sz="2800" kern="0" dirty="0" err="1" smtClean="0">
                <a:solidFill>
                  <a:schemeClr val="tx2"/>
                </a:solidFill>
                <a:latin typeface="+mn-lt"/>
                <a:ea typeface="+mj-ea"/>
                <a:cs typeface="+mj-cs"/>
              </a:rPr>
              <a:t>Thieriet</a:t>
            </a:r>
            <a:endParaRPr lang="en-GB" sz="2800" kern="0" dirty="0" smtClean="0">
              <a:solidFill>
                <a:schemeClr val="tx2"/>
              </a:solidFill>
              <a:latin typeface="+mn-lt"/>
              <a:ea typeface="+mj-ea"/>
              <a:cs typeface="+mj-cs"/>
            </a:endParaRPr>
          </a:p>
          <a:p>
            <a:pPr algn="ctr" eaLnBrk="1" hangingPunct="1">
              <a:defRPr/>
            </a:pPr>
            <a:endParaRPr lang="en-GB" sz="3600" kern="0" dirty="0" smtClean="0">
              <a:solidFill>
                <a:schemeClr val="tx2"/>
              </a:solidFill>
              <a:latin typeface="+mn-lt"/>
              <a:ea typeface="+mj-ea"/>
              <a:cs typeface="+mj-cs"/>
            </a:endParaRPr>
          </a:p>
          <a:p>
            <a:pPr algn="ctr" eaLnBrk="1" hangingPunct="1">
              <a:defRPr/>
            </a:pPr>
            <a:r>
              <a:rPr lang="en-GB" sz="1800" b="0" kern="0" dirty="0" smtClean="0">
                <a:solidFill>
                  <a:srgbClr val="C00000"/>
                </a:solidFill>
                <a:latin typeface="+mn-lt"/>
                <a:ea typeface="+mj-ea"/>
                <a:cs typeface="+mj-cs"/>
              </a:rPr>
              <a:t>4 </a:t>
            </a:r>
            <a:r>
              <a:rPr lang="en-GB" sz="1800" b="0" kern="0" dirty="0" err="1" smtClean="0">
                <a:solidFill>
                  <a:srgbClr val="C00000"/>
                </a:solidFill>
                <a:latin typeface="+mn-lt"/>
                <a:ea typeface="+mj-ea"/>
                <a:cs typeface="+mj-cs"/>
              </a:rPr>
              <a:t>décembre</a:t>
            </a:r>
            <a:r>
              <a:rPr lang="en-GB" sz="1800" b="0" kern="0" dirty="0" smtClean="0">
                <a:solidFill>
                  <a:srgbClr val="C00000"/>
                </a:solidFill>
                <a:latin typeface="+mn-lt"/>
                <a:ea typeface="+mj-ea"/>
                <a:cs typeface="+mj-cs"/>
              </a:rPr>
              <a:t> 2013</a:t>
            </a:r>
            <a:endParaRPr lang="en-GB" sz="1800" b="0" kern="0" dirty="0">
              <a:solidFill>
                <a:srgbClr val="C00000"/>
              </a:solidFill>
              <a:latin typeface="+mn-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392"/>
            <a:ext cx="8229600" cy="1143000"/>
          </a:xfrm>
        </p:spPr>
        <p:txBody>
          <a:bodyPr/>
          <a:lstStyle/>
          <a:p>
            <a:r>
              <a:rPr lang="fr-FR" dirty="0" smtClean="0"/>
              <a:t>Ouverture à la société </a:t>
            </a:r>
            <a:br>
              <a:rPr lang="fr-FR" dirty="0" smtClean="0"/>
            </a:br>
            <a:endParaRPr lang="fr-FR" dirty="0"/>
          </a:p>
        </p:txBody>
      </p:sp>
      <p:sp>
        <p:nvSpPr>
          <p:cNvPr id="3" name="Espace réservé du contenu 2"/>
          <p:cNvSpPr>
            <a:spLocks noGrp="1"/>
          </p:cNvSpPr>
          <p:nvPr>
            <p:ph idx="1"/>
          </p:nvPr>
        </p:nvSpPr>
        <p:spPr>
          <a:xfrm>
            <a:off x="179512" y="764704"/>
            <a:ext cx="8568952" cy="5760640"/>
          </a:xfrm>
        </p:spPr>
        <p:txBody>
          <a:bodyPr/>
          <a:lstStyle/>
          <a:p>
            <a:r>
              <a:rPr lang="fr-FR" sz="2000" b="1" dirty="0" smtClean="0">
                <a:latin typeface="+mj-lt"/>
              </a:rPr>
              <a:t>Comité de dialogue </a:t>
            </a:r>
            <a:r>
              <a:rPr lang="fr-FR" sz="2000" dirty="0" smtClean="0">
                <a:latin typeface="+mj-lt"/>
              </a:rPr>
              <a:t>" Nanomatériaux et santé" </a:t>
            </a:r>
          </a:p>
          <a:p>
            <a:endParaRPr lang="fr-FR" sz="2000" dirty="0" smtClean="0">
              <a:latin typeface="+mj-lt"/>
            </a:endParaRPr>
          </a:p>
          <a:p>
            <a:r>
              <a:rPr lang="fr-FR" sz="2000" dirty="0" smtClean="0">
                <a:latin typeface="+mj-lt"/>
              </a:rPr>
              <a:t>éclairer l'Agence sur les attentes de la société dans ce domaine en matière d'évaluation des risques et de recherche. </a:t>
            </a:r>
          </a:p>
          <a:p>
            <a:r>
              <a:rPr lang="fr-FR" sz="2000" dirty="0" smtClean="0">
                <a:latin typeface="+mj-lt"/>
              </a:rPr>
              <a:t>échanger et débattre sur les travaux scientifiques produits ou à encourager </a:t>
            </a:r>
          </a:p>
          <a:p>
            <a:r>
              <a:rPr lang="fr-FR" sz="2000" dirty="0" smtClean="0">
                <a:latin typeface="+mj-lt"/>
              </a:rPr>
              <a:t>questionner leurs domaines de validité ou d’application</a:t>
            </a:r>
          </a:p>
          <a:p>
            <a:r>
              <a:rPr lang="fr-FR" sz="2000" dirty="0" smtClean="0">
                <a:latin typeface="+mj-lt"/>
              </a:rPr>
              <a:t>de faire des propositions sur les orientations de recherche dans le cadre de l’Appel à Projets de Recherche en Santé-Environnement-Travail et/ou sur des expertises à mener </a:t>
            </a:r>
          </a:p>
          <a:p>
            <a:r>
              <a:rPr lang="fr-FR" sz="2000" dirty="0" smtClean="0">
                <a:latin typeface="+mj-lt"/>
              </a:rPr>
              <a:t>faire des recommandations sur la valorisation de ces travaux à des fins d’information. </a:t>
            </a:r>
          </a:p>
          <a:p>
            <a:r>
              <a:rPr lang="fr-FR" sz="2000" dirty="0" smtClean="0">
                <a:latin typeface="+mj-lt"/>
              </a:rPr>
              <a:t>Associations, syndicats de salariés, entreprises, fédérations d’industriels</a:t>
            </a:r>
          </a:p>
          <a:p>
            <a:r>
              <a:rPr lang="fr-FR" sz="2000" dirty="0" smtClean="0">
                <a:latin typeface="+mj-lt"/>
              </a:rPr>
              <a:t>Présidence: Jean-Pierre TIFFON, spécialiste de la concertation et du débat public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590872" y="53752"/>
            <a:ext cx="8229600" cy="1143000"/>
          </a:xfrm>
        </p:spPr>
        <p:txBody>
          <a:bodyPr/>
          <a:lstStyle/>
          <a:p>
            <a:r>
              <a:rPr lang="fr-FR" sz="3200" dirty="0" smtClean="0"/>
              <a:t>Déclaration obligatoire des </a:t>
            </a:r>
            <a:r>
              <a:rPr lang="fr-FR" sz="3200" dirty="0" err="1" smtClean="0"/>
              <a:t>nanos</a:t>
            </a:r>
            <a:r>
              <a:rPr lang="fr-FR" sz="3200" dirty="0" smtClean="0"/>
              <a:t/>
            </a:r>
            <a:br>
              <a:rPr lang="fr-FR" sz="3200" dirty="0" smtClean="0"/>
            </a:br>
            <a:endParaRPr lang="fr-FR" sz="3200" dirty="0"/>
          </a:p>
        </p:txBody>
      </p:sp>
      <p:sp>
        <p:nvSpPr>
          <p:cNvPr id="6" name="Espace réservé du contenu 5"/>
          <p:cNvSpPr>
            <a:spLocks noGrp="1"/>
          </p:cNvSpPr>
          <p:nvPr>
            <p:ph idx="1"/>
          </p:nvPr>
        </p:nvSpPr>
        <p:spPr>
          <a:xfrm>
            <a:off x="395536" y="692696"/>
            <a:ext cx="8229600" cy="6696744"/>
          </a:xfrm>
        </p:spPr>
        <p:txBody>
          <a:bodyPr/>
          <a:lstStyle/>
          <a:p>
            <a:r>
              <a:rPr lang="fr-FR" sz="2000" b="1" dirty="0" smtClean="0"/>
              <a:t>Fait suite à la loi Grenelle 2 (2010)</a:t>
            </a:r>
          </a:p>
          <a:p>
            <a:endParaRPr lang="fr-FR" sz="2000" b="1" dirty="0" smtClean="0"/>
          </a:p>
          <a:p>
            <a:r>
              <a:rPr lang="fr-FR" sz="2000" b="1" dirty="0" smtClean="0"/>
              <a:t>Décret du 17 février 2012 - </a:t>
            </a:r>
          </a:p>
          <a:p>
            <a:pPr lvl="1"/>
            <a:r>
              <a:rPr lang="fr-FR" sz="2000" dirty="0" smtClean="0"/>
              <a:t>Déclarants = producteurs, importateurs, distributeurs, utilisateurs professionnels </a:t>
            </a:r>
          </a:p>
          <a:p>
            <a:pPr lvl="1"/>
            <a:r>
              <a:rPr lang="fr-FR" sz="2000" dirty="0" smtClean="0"/>
              <a:t>Définition de la substance à l’état </a:t>
            </a:r>
            <a:r>
              <a:rPr lang="fr-FR" sz="2000" dirty="0" err="1" smtClean="0"/>
              <a:t>nanoparticulaire</a:t>
            </a:r>
            <a:r>
              <a:rPr lang="fr-FR" sz="2000" dirty="0" smtClean="0"/>
              <a:t> (recommandation CE)</a:t>
            </a:r>
          </a:p>
          <a:p>
            <a:pPr lvl="1"/>
            <a:r>
              <a:rPr lang="fr-FR" sz="2000" dirty="0" smtClean="0"/>
              <a:t>Seuil de la déclaration :100g</a:t>
            </a:r>
          </a:p>
          <a:p>
            <a:pPr lvl="1"/>
            <a:r>
              <a:rPr lang="fr-FR" sz="2000" dirty="0" smtClean="0"/>
              <a:t>Possibilité de demande de confidentialité</a:t>
            </a:r>
          </a:p>
          <a:p>
            <a:pPr lvl="1"/>
            <a:r>
              <a:rPr lang="fr-FR" sz="2000" dirty="0" smtClean="0"/>
              <a:t>Informations transmises à l’Anses (</a:t>
            </a:r>
            <a:r>
              <a:rPr lang="fr-FR" sz="2000" dirty="0" smtClean="0">
                <a:sym typeface="Wingdings" pitchFamily="2" charset="2"/>
              </a:rPr>
              <a:t> </a:t>
            </a:r>
            <a:r>
              <a:rPr lang="fr-FR" sz="2000" dirty="0" smtClean="0"/>
              <a:t>portail r-nano.fr)</a:t>
            </a:r>
          </a:p>
          <a:p>
            <a:r>
              <a:rPr lang="fr-FR" sz="2000" b="1" dirty="0" smtClean="0"/>
              <a:t>Arrêté du 6 août 2012 - Informations à déclarer </a:t>
            </a:r>
          </a:p>
          <a:p>
            <a:pPr lvl="1"/>
            <a:r>
              <a:rPr lang="fr-FR" sz="2000" dirty="0" smtClean="0"/>
              <a:t>Identité du déclarant, activités R&amp;D, </a:t>
            </a:r>
          </a:p>
          <a:p>
            <a:pPr lvl="1"/>
            <a:r>
              <a:rPr lang="fr-FR" sz="2000" dirty="0" smtClean="0"/>
              <a:t>Identité de la substance à l’état </a:t>
            </a:r>
            <a:r>
              <a:rPr lang="fr-FR" sz="2000" dirty="0" err="1" smtClean="0"/>
              <a:t>nanoparticulaire</a:t>
            </a:r>
            <a:r>
              <a:rPr lang="fr-FR" sz="2000" dirty="0" smtClean="0"/>
              <a:t> ,</a:t>
            </a:r>
          </a:p>
          <a:p>
            <a:pPr lvl="1"/>
            <a:r>
              <a:rPr lang="fr-FR" sz="2000" dirty="0" smtClean="0"/>
              <a:t>Quantité,</a:t>
            </a:r>
          </a:p>
          <a:p>
            <a:pPr lvl="1"/>
            <a:r>
              <a:rPr lang="fr-FR" sz="2000" dirty="0" smtClean="0"/>
              <a:t>Usages,</a:t>
            </a:r>
          </a:p>
          <a:p>
            <a:pPr lvl="1"/>
            <a:r>
              <a:rPr lang="fr-FR" sz="2000" dirty="0" smtClean="0"/>
              <a:t>Identité des utilisateurs professionnels.</a:t>
            </a:r>
          </a:p>
          <a:p>
            <a:endParaRPr lang="fr-FR"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324544" y="44624"/>
            <a:ext cx="9865096" cy="792088"/>
          </a:xfrm>
        </p:spPr>
        <p:txBody>
          <a:bodyPr/>
          <a:lstStyle/>
          <a:p>
            <a:r>
              <a:rPr lang="fr-FR" sz="3200" dirty="0" smtClean="0"/>
              <a:t>Mise à disposition des informations</a:t>
            </a:r>
            <a:br>
              <a:rPr lang="fr-FR" sz="3200" dirty="0" smtClean="0"/>
            </a:br>
            <a:endParaRPr lang="fr-FR" sz="3200" dirty="0"/>
          </a:p>
        </p:txBody>
      </p:sp>
      <p:sp>
        <p:nvSpPr>
          <p:cNvPr id="6" name="Espace réservé du contenu 5"/>
          <p:cNvSpPr>
            <a:spLocks noGrp="1"/>
          </p:cNvSpPr>
          <p:nvPr>
            <p:ph idx="1"/>
          </p:nvPr>
        </p:nvSpPr>
        <p:spPr>
          <a:xfrm>
            <a:off x="302840" y="332656"/>
            <a:ext cx="8229600" cy="6381328"/>
          </a:xfrm>
        </p:spPr>
        <p:txBody>
          <a:bodyPr/>
          <a:lstStyle/>
          <a:p>
            <a:pPr>
              <a:buNone/>
              <a:tabLst>
                <a:tab pos="2405063" algn="l"/>
              </a:tabLst>
              <a:defRPr/>
            </a:pPr>
            <a:endParaRPr lang="fr-FR" sz="2000" dirty="0" smtClean="0">
              <a:latin typeface="+mj-lt"/>
              <a:ea typeface="Verdana" pitchFamily="34" charset="0"/>
              <a:cs typeface="Verdana" pitchFamily="34" charset="0"/>
            </a:endParaRPr>
          </a:p>
          <a:p>
            <a:pPr>
              <a:tabLst>
                <a:tab pos="2405063" algn="l"/>
              </a:tabLst>
              <a:defRPr/>
            </a:pPr>
            <a:r>
              <a:rPr lang="fr-FR" sz="2000" dirty="0" smtClean="0">
                <a:latin typeface="+mj-lt"/>
                <a:ea typeface="Verdana" pitchFamily="34" charset="0"/>
                <a:cs typeface="Verdana" pitchFamily="34" charset="0"/>
              </a:rPr>
              <a:t>Art. L 523.1 et 521.7 Code environnement </a:t>
            </a:r>
          </a:p>
          <a:p>
            <a:pPr>
              <a:tabLst>
                <a:tab pos="2405063" algn="l"/>
              </a:tabLst>
              <a:defRPr/>
            </a:pPr>
            <a:endParaRPr lang="fr-FR" sz="2000" dirty="0" smtClean="0">
              <a:latin typeface="+mj-lt"/>
              <a:ea typeface="Verdana" pitchFamily="34" charset="0"/>
              <a:cs typeface="Verdana" pitchFamily="34" charset="0"/>
            </a:endParaRPr>
          </a:p>
          <a:p>
            <a:pPr>
              <a:tabLst>
                <a:tab pos="2405063" algn="l"/>
              </a:tabLst>
              <a:defRPr/>
            </a:pPr>
            <a:r>
              <a:rPr lang="fr-FR" sz="2000" dirty="0" smtClean="0">
                <a:latin typeface="+mj-lt"/>
                <a:ea typeface="Verdana" pitchFamily="34" charset="0"/>
                <a:cs typeface="Verdana" pitchFamily="34" charset="0"/>
              </a:rPr>
              <a:t>Art. R 523.19: mise à disposition du public: chaque année au plus tard six mois après la date limite de déclaration</a:t>
            </a:r>
          </a:p>
          <a:p>
            <a:pPr>
              <a:tabLst>
                <a:tab pos="2405063" algn="l"/>
              </a:tabLst>
              <a:defRPr/>
            </a:pPr>
            <a:endParaRPr lang="fr-FR" sz="2000" i="1" dirty="0" smtClean="0">
              <a:latin typeface="+mj-lt"/>
            </a:endParaRPr>
          </a:p>
          <a:p>
            <a:pPr>
              <a:tabLst>
                <a:tab pos="2405063" algn="l"/>
              </a:tabLst>
              <a:defRPr/>
            </a:pPr>
            <a:r>
              <a:rPr lang="fr-FR" sz="2000" i="1" dirty="0" smtClean="0">
                <a:latin typeface="+mj-lt"/>
              </a:rPr>
              <a:t>Informations:</a:t>
            </a:r>
          </a:p>
          <a:p>
            <a:pPr lvl="1" algn="just">
              <a:tabLst>
                <a:tab pos="2405063" algn="l"/>
              </a:tabLst>
              <a:defRPr/>
            </a:pPr>
            <a:r>
              <a:rPr lang="fr-FR" sz="2000" dirty="0" smtClean="0">
                <a:latin typeface="+mj-lt"/>
              </a:rPr>
              <a:t>Le nom chimique de la substance </a:t>
            </a:r>
          </a:p>
          <a:p>
            <a:pPr algn="just">
              <a:tabLst>
                <a:tab pos="2405063" algn="l"/>
              </a:tabLst>
              <a:defRPr/>
            </a:pPr>
            <a:endParaRPr lang="fr-FR" sz="2000" dirty="0" smtClean="0">
              <a:latin typeface="+mj-lt"/>
            </a:endParaRPr>
          </a:p>
          <a:p>
            <a:pPr lvl="1" algn="just">
              <a:tabLst>
                <a:tab pos="2405063" algn="l"/>
              </a:tabLst>
              <a:defRPr/>
            </a:pPr>
            <a:r>
              <a:rPr lang="fr-FR" sz="2000" dirty="0" smtClean="0">
                <a:latin typeface="+mj-lt"/>
              </a:rPr>
              <a:t>Les usages : descripteurs des utilisations REACH </a:t>
            </a:r>
          </a:p>
          <a:p>
            <a:pPr lvl="2" algn="just">
              <a:tabLst>
                <a:tab pos="2405063" algn="l"/>
              </a:tabLst>
              <a:defRPr/>
            </a:pPr>
            <a:r>
              <a:rPr lang="fr-FR" sz="2000" dirty="0" smtClean="0">
                <a:latin typeface="+mj-lt"/>
              </a:rPr>
              <a:t>AC : catégorie d’articles</a:t>
            </a:r>
          </a:p>
          <a:p>
            <a:pPr lvl="2" algn="just">
              <a:tabLst>
                <a:tab pos="2405063" algn="l"/>
              </a:tabLst>
              <a:defRPr/>
            </a:pPr>
            <a:r>
              <a:rPr lang="fr-FR" sz="2000" dirty="0" smtClean="0">
                <a:latin typeface="+mj-lt"/>
              </a:rPr>
              <a:t>PC : catégorie de produit chimique</a:t>
            </a:r>
          </a:p>
          <a:p>
            <a:pPr lvl="2" algn="just">
              <a:tabLst>
                <a:tab pos="2405063" algn="l"/>
              </a:tabLst>
              <a:defRPr/>
            </a:pPr>
            <a:r>
              <a:rPr lang="fr-FR" sz="2000" dirty="0" smtClean="0">
                <a:latin typeface="+mj-lt"/>
              </a:rPr>
              <a:t>PROC : catégorie de processus</a:t>
            </a:r>
          </a:p>
          <a:p>
            <a:pPr lvl="2" algn="just">
              <a:tabLst>
                <a:tab pos="2405063" algn="l"/>
              </a:tabLst>
              <a:defRPr/>
            </a:pPr>
            <a:r>
              <a:rPr lang="fr-FR" sz="2000" dirty="0" smtClean="0">
                <a:latin typeface="+mj-lt"/>
              </a:rPr>
              <a:t>SU : secteur d’utilisation finale</a:t>
            </a:r>
          </a:p>
          <a:p>
            <a:pPr algn="just">
              <a:tabLst>
                <a:tab pos="2405063" algn="l"/>
              </a:tabLst>
              <a:defRPr/>
            </a:pPr>
            <a:endParaRPr lang="fr-FR" sz="2000" dirty="0" smtClean="0">
              <a:latin typeface="+mj-lt"/>
            </a:endParaRPr>
          </a:p>
          <a:p>
            <a:pPr lvl="1" algn="just">
              <a:tabLst>
                <a:tab pos="2405063" algn="l"/>
              </a:tabLst>
              <a:defRPr/>
            </a:pPr>
            <a:r>
              <a:rPr lang="fr-FR" sz="2000" dirty="0" smtClean="0">
                <a:latin typeface="+mj-lt"/>
              </a:rPr>
              <a:t>Les quantités : produites et importées agrégées en kilogramme (kg).</a:t>
            </a:r>
          </a:p>
          <a:p>
            <a:endParaRPr lang="fr-FR" sz="2000" dirty="0">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8864" y="-27384"/>
            <a:ext cx="8229600" cy="1143000"/>
          </a:xfrm>
        </p:spPr>
        <p:txBody>
          <a:bodyPr/>
          <a:lstStyle/>
          <a:p>
            <a:r>
              <a:rPr lang="fr-FR" sz="3600" dirty="0" smtClean="0"/>
              <a:t>Déclaration – premier bilan</a:t>
            </a:r>
            <a:br>
              <a:rPr lang="fr-FR" sz="3600" dirty="0" smtClean="0"/>
            </a:br>
            <a:endParaRPr lang="fr-FR" sz="3600" dirty="0"/>
          </a:p>
        </p:txBody>
      </p:sp>
      <p:sp>
        <p:nvSpPr>
          <p:cNvPr id="3" name="Espace réservé du contenu 2"/>
          <p:cNvSpPr>
            <a:spLocks noGrp="1"/>
          </p:cNvSpPr>
          <p:nvPr>
            <p:ph idx="1"/>
          </p:nvPr>
        </p:nvSpPr>
        <p:spPr>
          <a:xfrm>
            <a:off x="323528" y="1052736"/>
            <a:ext cx="8229600" cy="4896544"/>
          </a:xfrm>
        </p:spPr>
        <p:txBody>
          <a:bodyPr/>
          <a:lstStyle/>
          <a:p>
            <a:r>
              <a:rPr lang="fr-FR" sz="2200" dirty="0" smtClean="0"/>
              <a:t>3400 déclarations au 30 juin 2013</a:t>
            </a:r>
          </a:p>
          <a:p>
            <a:r>
              <a:rPr lang="fr-FR" sz="2200" dirty="0" smtClean="0"/>
              <a:t>670 entités françaises ont soumis au moins une déclaration,</a:t>
            </a:r>
          </a:p>
          <a:p>
            <a:pPr lvl="1"/>
            <a:r>
              <a:rPr lang="fr-FR" sz="2200" dirty="0" smtClean="0"/>
              <a:t>22 % : importateurs</a:t>
            </a:r>
          </a:p>
          <a:p>
            <a:pPr lvl="1"/>
            <a:r>
              <a:rPr lang="fr-FR" sz="2200" dirty="0" smtClean="0"/>
              <a:t>6% : producteurs</a:t>
            </a:r>
          </a:p>
          <a:p>
            <a:pPr lvl="1"/>
            <a:r>
              <a:rPr lang="fr-FR" sz="2200" dirty="0" smtClean="0"/>
              <a:t>68%:  distributeurs</a:t>
            </a:r>
          </a:p>
          <a:p>
            <a:pPr lvl="1"/>
            <a:r>
              <a:rPr lang="fr-FR" sz="2200" dirty="0" smtClean="0"/>
              <a:t>4 % : « autres »</a:t>
            </a:r>
          </a:p>
          <a:p>
            <a:pPr>
              <a:buNone/>
            </a:pPr>
            <a:r>
              <a:rPr lang="fr-FR" sz="2200" dirty="0" smtClean="0"/>
              <a:t> </a:t>
            </a:r>
          </a:p>
          <a:p>
            <a:r>
              <a:rPr lang="fr-FR" sz="2200" b="1" dirty="0" smtClean="0"/>
              <a:t>500 000 tonnes de substances à l’état </a:t>
            </a:r>
            <a:r>
              <a:rPr lang="fr-FR" sz="2200" b="1" dirty="0" err="1" smtClean="0"/>
              <a:t>nanoparticulaire</a:t>
            </a:r>
            <a:r>
              <a:rPr lang="fr-FR" sz="2200" b="1" dirty="0" smtClean="0"/>
              <a:t> mises sur le marché en France en 2012</a:t>
            </a:r>
            <a:endParaRPr lang="fr-FR" sz="2200" dirty="0" smtClean="0"/>
          </a:p>
          <a:p>
            <a:pPr lvl="1"/>
            <a:r>
              <a:rPr lang="fr-FR" sz="2200" dirty="0" smtClean="0"/>
              <a:t>280 000 tonnes produites </a:t>
            </a:r>
          </a:p>
          <a:p>
            <a:pPr lvl="1"/>
            <a:r>
              <a:rPr lang="fr-FR" sz="2200" dirty="0" smtClean="0"/>
              <a:t>220 000 tonnes importées </a:t>
            </a:r>
          </a:p>
          <a:p>
            <a:r>
              <a:rPr lang="fr-FR" sz="2200" dirty="0" smtClean="0"/>
              <a:t>243 &lt; Nombre de catégories de substances déclarées &lt; 422 </a:t>
            </a:r>
          </a:p>
          <a:p>
            <a:pPr lvl="1"/>
            <a:endParaRPr lang="fr-FR" sz="2200" dirty="0" smtClean="0"/>
          </a:p>
          <a:p>
            <a:endParaRPr lang="fr-FR"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755576" y="332656"/>
            <a:ext cx="7416824" cy="587785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457200" y="-27384"/>
            <a:ext cx="8229600" cy="1143000"/>
          </a:xfrm>
        </p:spPr>
        <p:txBody>
          <a:bodyPr/>
          <a:lstStyle/>
          <a:p>
            <a:r>
              <a:rPr lang="fr-FR" sz="3600" dirty="0" smtClean="0"/>
              <a:t>Déclaration – premier bilan</a:t>
            </a:r>
            <a:br>
              <a:rPr lang="fr-FR" sz="3600" dirty="0" smtClean="0"/>
            </a:br>
            <a:endParaRPr lang="fr-FR" sz="3600" dirty="0"/>
          </a:p>
        </p:txBody>
      </p:sp>
      <p:pic>
        <p:nvPicPr>
          <p:cNvPr id="1026" name="Picture 2"/>
          <p:cNvPicPr>
            <a:picLocks noChangeAspect="1" noChangeArrowheads="1"/>
          </p:cNvPicPr>
          <p:nvPr/>
        </p:nvPicPr>
        <p:blipFill>
          <a:blip r:embed="rId3" cstate="print"/>
          <a:srcRect l="2759" t="6516" r="3432"/>
          <a:stretch>
            <a:fillRect/>
          </a:stretch>
        </p:blipFill>
        <p:spPr bwMode="auto">
          <a:xfrm>
            <a:off x="251520" y="980728"/>
            <a:ext cx="5682954" cy="223224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483768" y="3284984"/>
            <a:ext cx="6419850" cy="293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Grp="1" noChangeArrowheads="1"/>
          </p:cNvSpPr>
          <p:nvPr>
            <p:ph idx="1"/>
          </p:nvPr>
        </p:nvSpPr>
        <p:spPr bwMode="auto">
          <a:xfrm>
            <a:off x="971550" y="1052512"/>
            <a:ext cx="7715250" cy="4968775"/>
          </a:xfrm>
          <a:ln>
            <a:miter lim="800000"/>
            <a:headEnd/>
            <a:tailEnd/>
          </a:ln>
        </p:spPr>
        <p:txBody>
          <a:bodyPr>
            <a:normAutofit fontScale="92500" lnSpcReduction="20000"/>
          </a:bodyPr>
          <a:lstStyle/>
          <a:p>
            <a:pPr lvl="1">
              <a:lnSpc>
                <a:spcPct val="120000"/>
              </a:lnSpc>
              <a:spcBef>
                <a:spcPct val="40000"/>
              </a:spcBef>
              <a:spcAft>
                <a:spcPct val="30000"/>
              </a:spcAft>
              <a:buFont typeface="Wingdings" pitchFamily="2" charset="2"/>
              <a:buChar char="Ø"/>
              <a:defRPr/>
            </a:pPr>
            <a:r>
              <a:rPr lang="fr-FR" sz="2000" dirty="0"/>
              <a:t>Pas de </a:t>
            </a:r>
            <a:r>
              <a:rPr lang="fr-FR" sz="2000" dirty="0" smtClean="0"/>
              <a:t>consensus au niveau européen et international quant définition </a:t>
            </a:r>
            <a:r>
              <a:rPr lang="fr-FR" sz="2000" dirty="0"/>
              <a:t>et de terminologie </a:t>
            </a:r>
            <a:r>
              <a:rPr lang="fr-FR" sz="2000" dirty="0" smtClean="0"/>
              <a:t>commune encore aboutie</a:t>
            </a:r>
            <a:endParaRPr lang="fr-FR" sz="2000" dirty="0"/>
          </a:p>
          <a:p>
            <a:pPr lvl="1">
              <a:lnSpc>
                <a:spcPct val="120000"/>
              </a:lnSpc>
              <a:spcBef>
                <a:spcPct val="40000"/>
              </a:spcBef>
              <a:spcAft>
                <a:spcPct val="30000"/>
              </a:spcAft>
              <a:buFont typeface="Wingdings" pitchFamily="2" charset="2"/>
              <a:buChar char="Ø"/>
              <a:defRPr/>
            </a:pPr>
            <a:r>
              <a:rPr lang="fr-FR" sz="2000" dirty="0"/>
              <a:t>Pas de protocoles standards pour les tests de toxicologie et d’écotoxicologie </a:t>
            </a:r>
          </a:p>
          <a:p>
            <a:pPr lvl="1">
              <a:lnSpc>
                <a:spcPct val="120000"/>
              </a:lnSpc>
              <a:spcBef>
                <a:spcPct val="40000"/>
              </a:spcBef>
              <a:spcAft>
                <a:spcPct val="30000"/>
              </a:spcAft>
              <a:buFont typeface="Wingdings" pitchFamily="2" charset="2"/>
              <a:buChar char="Ø"/>
              <a:defRPr/>
            </a:pPr>
            <a:r>
              <a:rPr lang="fr-FR" sz="2000" dirty="0"/>
              <a:t>Les méthodes et tests existants sont, pour la plupart, </a:t>
            </a:r>
            <a:r>
              <a:rPr lang="fr-FR" sz="2000" dirty="0" smtClean="0"/>
              <a:t>inadaptés</a:t>
            </a:r>
            <a:endParaRPr lang="fr-FR" sz="2000" dirty="0"/>
          </a:p>
          <a:p>
            <a:pPr lvl="1">
              <a:lnSpc>
                <a:spcPct val="120000"/>
              </a:lnSpc>
              <a:spcBef>
                <a:spcPct val="40000"/>
              </a:spcBef>
              <a:spcAft>
                <a:spcPct val="30000"/>
              </a:spcAft>
              <a:buFont typeface="Wingdings" pitchFamily="2" charset="2"/>
              <a:buChar char="Ø"/>
              <a:defRPr/>
            </a:pPr>
            <a:r>
              <a:rPr lang="fr-FR" sz="2000" dirty="0"/>
              <a:t>Des techniques et instruments de mesures </a:t>
            </a:r>
            <a:r>
              <a:rPr lang="fr-FR" sz="2000" dirty="0" smtClean="0"/>
              <a:t>doivent </a:t>
            </a:r>
            <a:r>
              <a:rPr lang="fr-FR" sz="2000" dirty="0"/>
              <a:t>être développés et/ou normalisés</a:t>
            </a:r>
            <a:r>
              <a:rPr lang="fr-FR" sz="2000" dirty="0" smtClean="0"/>
              <a:t>, en particulier,  pour  mesurer l’exposition</a:t>
            </a:r>
            <a:endParaRPr lang="fr-FR" sz="2000" dirty="0"/>
          </a:p>
          <a:p>
            <a:pPr lvl="1">
              <a:lnSpc>
                <a:spcPct val="120000"/>
              </a:lnSpc>
              <a:spcBef>
                <a:spcPct val="40000"/>
              </a:spcBef>
              <a:spcAft>
                <a:spcPct val="30000"/>
              </a:spcAft>
              <a:buFont typeface="Wingdings" pitchFamily="2" charset="2"/>
              <a:buChar char="Ø"/>
              <a:defRPr/>
            </a:pPr>
            <a:r>
              <a:rPr lang="fr-FR" sz="2000" dirty="0"/>
              <a:t>Des procédures de calibration et des matériaux de référence certifiés sont nécessaires pour valider les instruments de </a:t>
            </a:r>
            <a:r>
              <a:rPr lang="fr-FR" sz="2000" dirty="0" smtClean="0"/>
              <a:t>tests</a:t>
            </a:r>
          </a:p>
          <a:p>
            <a:pPr lvl="1">
              <a:lnSpc>
                <a:spcPct val="120000"/>
              </a:lnSpc>
              <a:spcBef>
                <a:spcPct val="40000"/>
              </a:spcBef>
              <a:spcAft>
                <a:spcPct val="30000"/>
              </a:spcAft>
              <a:buFont typeface="Wingdings" pitchFamily="2" charset="2"/>
              <a:buChar char="Ø"/>
              <a:defRPr/>
            </a:pPr>
            <a:r>
              <a:rPr lang="fr-FR" sz="2000" dirty="0" smtClean="0"/>
              <a:t>Difficulté à caractériser le nanomatériau à chaque étape du cycle de vie du produit associé et de réaliser des scénarios d’exposition pertinents et complets.  </a:t>
            </a:r>
          </a:p>
          <a:p>
            <a:pPr lvl="1">
              <a:lnSpc>
                <a:spcPct val="120000"/>
              </a:lnSpc>
              <a:spcBef>
                <a:spcPct val="40000"/>
              </a:spcBef>
              <a:spcAft>
                <a:spcPct val="30000"/>
              </a:spcAft>
              <a:buFont typeface="Wingdings" pitchFamily="2" charset="2"/>
              <a:buChar char="Ø"/>
              <a:defRPr/>
            </a:pPr>
            <a:endParaRPr lang="fr-FR" sz="2000" dirty="0" smtClean="0"/>
          </a:p>
          <a:p>
            <a:pPr>
              <a:lnSpc>
                <a:spcPct val="120000"/>
              </a:lnSpc>
              <a:spcBef>
                <a:spcPct val="40000"/>
              </a:spcBef>
              <a:buFont typeface="Wingdings" pitchFamily="2" charset="2"/>
              <a:buNone/>
              <a:defRPr/>
            </a:pPr>
            <a:endParaRPr lang="fr-FR" sz="2000" dirty="0"/>
          </a:p>
        </p:txBody>
      </p:sp>
      <p:sp>
        <p:nvSpPr>
          <p:cNvPr id="6" name="Titre 2"/>
          <p:cNvSpPr txBox="1">
            <a:spLocks/>
          </p:cNvSpPr>
          <p:nvPr/>
        </p:nvSpPr>
        <p:spPr>
          <a:xfrm>
            <a:off x="395288" y="1"/>
            <a:ext cx="9144000" cy="620688"/>
          </a:xfrm>
          <a:prstGeom prst="rect">
            <a:avLst/>
          </a:prstGeom>
        </p:spPr>
        <p:txBody>
          <a:bodyPr anchor="ctr"/>
          <a:lstStyle/>
          <a:p>
            <a:pPr algn="ctr" eaLnBrk="1" fontAlgn="auto" hangingPunct="1">
              <a:spcAft>
                <a:spcPts val="0"/>
              </a:spcAft>
              <a:defRPr/>
            </a:pPr>
            <a:r>
              <a:rPr lang="fr-FR" sz="2800" b="0" dirty="0">
                <a:solidFill>
                  <a:schemeClr val="accent3">
                    <a:lumMod val="50000"/>
                  </a:schemeClr>
                </a:solidFill>
                <a:latin typeface="+mj-lt"/>
                <a:ea typeface="+mj-ea"/>
                <a:cs typeface="+mj-cs"/>
              </a:rPr>
              <a:t>Enjeux en matière d’évaluation des risques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34"/>
          <p:cNvGrpSpPr>
            <a:grpSpLocks/>
          </p:cNvGrpSpPr>
          <p:nvPr/>
        </p:nvGrpSpPr>
        <p:grpSpPr bwMode="auto">
          <a:xfrm>
            <a:off x="683568" y="4365104"/>
            <a:ext cx="8135938" cy="1871662"/>
            <a:chOff x="340" y="3067"/>
            <a:chExt cx="5125" cy="1179"/>
          </a:xfrm>
        </p:grpSpPr>
        <p:sp>
          <p:nvSpPr>
            <p:cNvPr id="82" name="AutoShape 15"/>
            <p:cNvSpPr>
              <a:spLocks noChangeArrowheads="1"/>
            </p:cNvSpPr>
            <p:nvPr/>
          </p:nvSpPr>
          <p:spPr bwMode="auto">
            <a:xfrm>
              <a:off x="340" y="3067"/>
              <a:ext cx="5125" cy="1179"/>
            </a:xfrm>
            <a:prstGeom prst="roundRect">
              <a:avLst>
                <a:gd name="adj" fmla="val 16667"/>
              </a:avLst>
            </a:prstGeom>
            <a:solidFill>
              <a:schemeClr val="bg1"/>
            </a:solidFill>
            <a:ln w="25400">
              <a:solidFill>
                <a:srgbClr val="028BCF"/>
              </a:solidFill>
              <a:round/>
              <a:headEnd/>
              <a:tailEnd/>
            </a:ln>
            <a:effectLst/>
          </p:spPr>
          <p:txBody>
            <a:bodyPr wrap="none" anchor="ctr"/>
            <a:lstStyle/>
            <a:p>
              <a:endParaRPr lang="fr-FR" sz="1200" b="0" smtClean="0">
                <a:solidFill>
                  <a:srgbClr val="000000"/>
                </a:solidFill>
              </a:endParaRPr>
            </a:p>
          </p:txBody>
        </p:sp>
        <p:sp>
          <p:nvSpPr>
            <p:cNvPr id="83" name="Text Box 14"/>
            <p:cNvSpPr txBox="1">
              <a:spLocks noChangeArrowheads="1"/>
            </p:cNvSpPr>
            <p:nvPr/>
          </p:nvSpPr>
          <p:spPr bwMode="auto">
            <a:xfrm>
              <a:off x="576" y="3067"/>
              <a:ext cx="4512" cy="231"/>
            </a:xfrm>
            <a:prstGeom prst="rect">
              <a:avLst/>
            </a:prstGeom>
            <a:noFill/>
            <a:ln w="9525">
              <a:noFill/>
              <a:miter lim="800000"/>
              <a:headEnd/>
              <a:tailEnd/>
            </a:ln>
            <a:effectLst/>
          </p:spPr>
          <p:txBody>
            <a:bodyPr>
              <a:spAutoFit/>
            </a:bodyPr>
            <a:lstStyle/>
            <a:p>
              <a:pPr algn="ctr">
                <a:spcBef>
                  <a:spcPct val="50000"/>
                </a:spcBef>
              </a:pPr>
              <a:r>
                <a:rPr lang="fr-FR" sz="1800" dirty="0" smtClean="0">
                  <a:solidFill>
                    <a:srgbClr val="009EE0"/>
                  </a:solidFill>
                </a:rPr>
                <a:t>Conclusion pour le produit A (textile et nano argent)</a:t>
              </a:r>
            </a:p>
          </p:txBody>
        </p:sp>
      </p:grpSp>
      <p:sp>
        <p:nvSpPr>
          <p:cNvPr id="6" name="Titre 2"/>
          <p:cNvSpPr txBox="1">
            <a:spLocks/>
          </p:cNvSpPr>
          <p:nvPr/>
        </p:nvSpPr>
        <p:spPr>
          <a:xfrm>
            <a:off x="395288" y="1"/>
            <a:ext cx="9144000"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Exemple du nano-argent</a:t>
            </a:r>
            <a:endParaRPr lang="fr-FR" sz="2800" b="0" dirty="0">
              <a:solidFill>
                <a:schemeClr val="accent3">
                  <a:lumMod val="50000"/>
                </a:schemeClr>
              </a:solidFill>
              <a:latin typeface="+mj-lt"/>
              <a:ea typeface="+mj-ea"/>
              <a:cs typeface="+mj-cs"/>
            </a:endParaRPr>
          </a:p>
        </p:txBody>
      </p:sp>
      <p:sp>
        <p:nvSpPr>
          <p:cNvPr id="5" name="Rectangle 4"/>
          <p:cNvSpPr/>
          <p:nvPr/>
        </p:nvSpPr>
        <p:spPr>
          <a:xfrm>
            <a:off x="323528" y="692696"/>
            <a:ext cx="6840760" cy="1107996"/>
          </a:xfrm>
          <a:prstGeom prst="rect">
            <a:avLst/>
          </a:prstGeom>
        </p:spPr>
        <p:txBody>
          <a:bodyPr wrap="square">
            <a:spAutoFit/>
          </a:bodyPr>
          <a:lstStyle/>
          <a:p>
            <a:r>
              <a:rPr lang="fr-FR" sz="1600" dirty="0" smtClean="0">
                <a:solidFill>
                  <a:srgbClr val="009EE0"/>
                </a:solidFill>
              </a:rPr>
              <a:t>résultats de l’expertise pour le produit A (textile et nano argent) </a:t>
            </a:r>
            <a:r>
              <a:rPr lang="fr-FR" sz="1600" dirty="0" smtClean="0"/>
              <a:t>« Évaluation des risques liés aux nanomatériaux pour la population générale et pour l'environnement »</a:t>
            </a:r>
            <a:endParaRPr lang="fr-FR" sz="1600" dirty="0" smtClean="0">
              <a:solidFill>
                <a:srgbClr val="009EE0"/>
              </a:solidFill>
            </a:endParaRPr>
          </a:p>
          <a:p>
            <a:endParaRPr lang="fr-FR" sz="1600" dirty="0"/>
          </a:p>
        </p:txBody>
      </p:sp>
      <p:grpSp>
        <p:nvGrpSpPr>
          <p:cNvPr id="55" name="Groupe 54"/>
          <p:cNvGrpSpPr/>
          <p:nvPr/>
        </p:nvGrpSpPr>
        <p:grpSpPr>
          <a:xfrm>
            <a:off x="681980" y="260648"/>
            <a:ext cx="8176643" cy="5933504"/>
            <a:chOff x="680020" y="333375"/>
            <a:chExt cx="8176643" cy="5933504"/>
          </a:xfrm>
        </p:grpSpPr>
        <p:sp>
          <p:nvSpPr>
            <p:cNvPr id="57" name="Text Box 10"/>
            <p:cNvSpPr txBox="1">
              <a:spLocks noChangeArrowheads="1"/>
            </p:cNvSpPr>
            <p:nvPr/>
          </p:nvSpPr>
          <p:spPr bwMode="auto">
            <a:xfrm>
              <a:off x="827584" y="1340768"/>
              <a:ext cx="7921625" cy="366712"/>
            </a:xfrm>
            <a:prstGeom prst="rect">
              <a:avLst/>
            </a:prstGeom>
            <a:noFill/>
            <a:ln w="9525">
              <a:noFill/>
              <a:miter lim="800000"/>
              <a:headEnd/>
              <a:tailEnd/>
            </a:ln>
            <a:effectLst/>
          </p:spPr>
          <p:txBody>
            <a:bodyPr>
              <a:spAutoFit/>
            </a:bodyPr>
            <a:lstStyle/>
            <a:p>
              <a:pPr>
                <a:spcBef>
                  <a:spcPct val="50000"/>
                </a:spcBef>
              </a:pPr>
              <a:endParaRPr lang="fr-FR" sz="1800" dirty="0" smtClean="0">
                <a:solidFill>
                  <a:srgbClr val="028BCF"/>
                </a:solidFill>
              </a:endParaRPr>
            </a:p>
          </p:txBody>
        </p:sp>
        <p:grpSp>
          <p:nvGrpSpPr>
            <p:cNvPr id="58" name="Group 31"/>
            <p:cNvGrpSpPr>
              <a:grpSpLocks/>
            </p:cNvGrpSpPr>
            <p:nvPr/>
          </p:nvGrpSpPr>
          <p:grpSpPr bwMode="auto">
            <a:xfrm>
              <a:off x="754063" y="2565400"/>
              <a:ext cx="7705725" cy="1008062"/>
              <a:chOff x="475" y="1435"/>
              <a:chExt cx="4854" cy="635"/>
            </a:xfrm>
          </p:grpSpPr>
          <p:sp>
            <p:nvSpPr>
              <p:cNvPr id="73" name="AutoShape 22"/>
              <p:cNvSpPr>
                <a:spLocks noChangeArrowheads="1"/>
              </p:cNvSpPr>
              <p:nvPr/>
            </p:nvSpPr>
            <p:spPr bwMode="auto">
              <a:xfrm>
                <a:off x="475" y="1435"/>
                <a:ext cx="4854" cy="635"/>
              </a:xfrm>
              <a:prstGeom prst="roundRect">
                <a:avLst>
                  <a:gd name="adj" fmla="val 16667"/>
                </a:avLst>
              </a:prstGeom>
              <a:solidFill>
                <a:schemeClr val="bg1"/>
              </a:solidFill>
              <a:ln w="25400">
                <a:solidFill>
                  <a:srgbClr val="028BCF"/>
                </a:solidFill>
                <a:round/>
                <a:headEnd/>
                <a:tailEnd/>
              </a:ln>
              <a:effectLst/>
            </p:spPr>
            <p:txBody>
              <a:bodyPr wrap="none" anchor="ctr"/>
              <a:lstStyle/>
              <a:p>
                <a:endParaRPr lang="fr-FR" sz="1200" b="0" smtClean="0">
                  <a:solidFill>
                    <a:srgbClr val="000000"/>
                  </a:solidFill>
                </a:endParaRPr>
              </a:p>
            </p:txBody>
          </p:sp>
          <p:grpSp>
            <p:nvGrpSpPr>
              <p:cNvPr id="74" name="Group 29"/>
              <p:cNvGrpSpPr>
                <a:grpSpLocks/>
              </p:cNvGrpSpPr>
              <p:nvPr/>
            </p:nvGrpSpPr>
            <p:grpSpPr bwMode="auto">
              <a:xfrm>
                <a:off x="565" y="1435"/>
                <a:ext cx="4717" cy="585"/>
                <a:chOff x="565" y="1435"/>
                <a:chExt cx="4717" cy="585"/>
              </a:xfrm>
            </p:grpSpPr>
            <p:sp>
              <p:nvSpPr>
                <p:cNvPr id="75" name="Text Box 18"/>
                <p:cNvSpPr txBox="1">
                  <a:spLocks noChangeArrowheads="1"/>
                </p:cNvSpPr>
                <p:nvPr/>
              </p:nvSpPr>
              <p:spPr bwMode="auto">
                <a:xfrm>
                  <a:off x="565" y="1435"/>
                  <a:ext cx="1043" cy="212"/>
                </a:xfrm>
                <a:prstGeom prst="rect">
                  <a:avLst/>
                </a:prstGeom>
                <a:noFill/>
                <a:ln w="9525">
                  <a:noFill/>
                  <a:miter lim="800000"/>
                  <a:headEnd/>
                  <a:tailEnd/>
                </a:ln>
                <a:effectLst/>
              </p:spPr>
              <p:txBody>
                <a:bodyPr>
                  <a:spAutoFit/>
                </a:bodyPr>
                <a:lstStyle/>
                <a:p>
                  <a:pPr>
                    <a:spcBef>
                      <a:spcPct val="50000"/>
                    </a:spcBef>
                  </a:pPr>
                  <a:r>
                    <a:rPr lang="fr-FR" sz="1600" smtClean="0">
                      <a:solidFill>
                        <a:srgbClr val="000000"/>
                      </a:solidFill>
                    </a:rPr>
                    <a:t>Toxicologie</a:t>
                  </a:r>
                </a:p>
              </p:txBody>
            </p:sp>
            <p:sp>
              <p:nvSpPr>
                <p:cNvPr id="76" name="Rectangle 25"/>
                <p:cNvSpPr>
                  <a:spLocks noChangeArrowheads="1"/>
                </p:cNvSpPr>
                <p:nvPr/>
              </p:nvSpPr>
              <p:spPr bwMode="auto">
                <a:xfrm>
                  <a:off x="610" y="1617"/>
                  <a:ext cx="4672" cy="403"/>
                </a:xfrm>
                <a:prstGeom prst="rect">
                  <a:avLst/>
                </a:prstGeom>
                <a:noFill/>
                <a:ln w="9525">
                  <a:noFill/>
                  <a:miter lim="800000"/>
                  <a:headEnd/>
                  <a:tailEnd/>
                </a:ln>
                <a:effectLst/>
              </p:spPr>
              <p:txBody>
                <a:bodyPr>
                  <a:spAutoFit/>
                </a:bodyPr>
                <a:lstStyle/>
                <a:p>
                  <a:pPr>
                    <a:buFontTx/>
                    <a:buChar char="-"/>
                  </a:pPr>
                  <a:r>
                    <a:rPr lang="fr-FR" sz="1200" dirty="0" smtClean="0">
                      <a:solidFill>
                        <a:srgbClr val="000000"/>
                      </a:solidFill>
                    </a:rPr>
                    <a:t> passage cutané très faible pour des NP d’argent ?</a:t>
                  </a:r>
                </a:p>
                <a:p>
                  <a:pPr>
                    <a:buFontTx/>
                    <a:buChar char="-"/>
                  </a:pPr>
                  <a:r>
                    <a:rPr lang="fr-FR" sz="1200" dirty="0" smtClean="0">
                      <a:solidFill>
                        <a:srgbClr val="000000"/>
                      </a:solidFill>
                    </a:rPr>
                    <a:t> pas de danger clairement identifié </a:t>
                  </a:r>
                  <a:r>
                    <a:rPr lang="fr-FR" sz="1200" i="1" dirty="0" smtClean="0">
                      <a:solidFill>
                        <a:srgbClr val="000000"/>
                      </a:solidFill>
                    </a:rPr>
                    <a:t>in vivo</a:t>
                  </a:r>
                  <a:r>
                    <a:rPr lang="fr-FR" sz="1200" dirty="0" smtClean="0">
                      <a:solidFill>
                        <a:srgbClr val="000000"/>
                      </a:solidFill>
                    </a:rPr>
                    <a:t> MAIS mécanismes de toxicité possibles (atteinte cellulaire </a:t>
                  </a:r>
                  <a:r>
                    <a:rPr lang="fr-FR" sz="1200" i="1" dirty="0" smtClean="0">
                      <a:solidFill>
                        <a:srgbClr val="000000"/>
                      </a:solidFill>
                    </a:rPr>
                    <a:t>via</a:t>
                  </a:r>
                  <a:r>
                    <a:rPr lang="fr-FR" sz="1200" dirty="0" smtClean="0">
                      <a:solidFill>
                        <a:srgbClr val="000000"/>
                      </a:solidFill>
                    </a:rPr>
                    <a:t> les mitochondries, génération d’ERO, …)</a:t>
                  </a:r>
                </a:p>
              </p:txBody>
            </p:sp>
          </p:grpSp>
        </p:grpSp>
        <p:grpSp>
          <p:nvGrpSpPr>
            <p:cNvPr id="59" name="Group 30"/>
            <p:cNvGrpSpPr>
              <a:grpSpLocks/>
            </p:cNvGrpSpPr>
            <p:nvPr/>
          </p:nvGrpSpPr>
          <p:grpSpPr bwMode="auto">
            <a:xfrm>
              <a:off x="754063" y="1709736"/>
              <a:ext cx="7921625" cy="854974"/>
              <a:chOff x="475" y="941"/>
              <a:chExt cx="4990" cy="453"/>
            </a:xfrm>
          </p:grpSpPr>
          <p:sp>
            <p:nvSpPr>
              <p:cNvPr id="67" name="AutoShape 21"/>
              <p:cNvSpPr>
                <a:spLocks noChangeArrowheads="1"/>
              </p:cNvSpPr>
              <p:nvPr/>
            </p:nvSpPr>
            <p:spPr bwMode="auto">
              <a:xfrm>
                <a:off x="475" y="941"/>
                <a:ext cx="4854" cy="453"/>
              </a:xfrm>
              <a:prstGeom prst="roundRect">
                <a:avLst>
                  <a:gd name="adj" fmla="val 16667"/>
                </a:avLst>
              </a:prstGeom>
              <a:solidFill>
                <a:schemeClr val="bg1"/>
              </a:solidFill>
              <a:ln w="25400">
                <a:solidFill>
                  <a:srgbClr val="028BCF"/>
                </a:solidFill>
                <a:round/>
                <a:headEnd/>
                <a:tailEnd/>
              </a:ln>
              <a:effectLst/>
            </p:spPr>
            <p:txBody>
              <a:bodyPr wrap="none" anchor="ctr"/>
              <a:lstStyle/>
              <a:p>
                <a:endParaRPr lang="fr-FR" sz="1200" b="0" smtClean="0">
                  <a:solidFill>
                    <a:srgbClr val="000000"/>
                  </a:solidFill>
                </a:endParaRPr>
              </a:p>
            </p:txBody>
          </p:sp>
          <p:grpSp>
            <p:nvGrpSpPr>
              <p:cNvPr id="68" name="Group 28"/>
              <p:cNvGrpSpPr>
                <a:grpSpLocks/>
              </p:cNvGrpSpPr>
              <p:nvPr/>
            </p:nvGrpSpPr>
            <p:grpSpPr bwMode="auto">
              <a:xfrm>
                <a:off x="566" y="941"/>
                <a:ext cx="4899" cy="439"/>
                <a:chOff x="566" y="941"/>
                <a:chExt cx="4899" cy="439"/>
              </a:xfrm>
            </p:grpSpPr>
            <p:sp>
              <p:nvSpPr>
                <p:cNvPr id="69" name="Text Box 16"/>
                <p:cNvSpPr txBox="1">
                  <a:spLocks noChangeArrowheads="1"/>
                </p:cNvSpPr>
                <p:nvPr/>
              </p:nvSpPr>
              <p:spPr bwMode="auto">
                <a:xfrm>
                  <a:off x="566" y="941"/>
                  <a:ext cx="2132" cy="178"/>
                </a:xfrm>
                <a:prstGeom prst="rect">
                  <a:avLst/>
                </a:prstGeom>
                <a:noFill/>
                <a:ln w="9525">
                  <a:noFill/>
                  <a:miter lim="800000"/>
                  <a:headEnd/>
                  <a:tailEnd/>
                </a:ln>
                <a:effectLst/>
              </p:spPr>
              <p:txBody>
                <a:bodyPr>
                  <a:spAutoFit/>
                </a:bodyPr>
                <a:lstStyle/>
                <a:p>
                  <a:pPr>
                    <a:spcBef>
                      <a:spcPct val="50000"/>
                    </a:spcBef>
                  </a:pPr>
                  <a:r>
                    <a:rPr lang="fr-FR" sz="1600" dirty="0" smtClean="0">
                      <a:solidFill>
                        <a:srgbClr val="000000"/>
                      </a:solidFill>
                    </a:rPr>
                    <a:t>Exposition / dispersion</a:t>
                  </a:r>
                </a:p>
              </p:txBody>
            </p:sp>
            <p:sp>
              <p:nvSpPr>
                <p:cNvPr id="70" name="Text Box 17"/>
                <p:cNvSpPr txBox="1">
                  <a:spLocks noChangeArrowheads="1"/>
                </p:cNvSpPr>
                <p:nvPr/>
              </p:nvSpPr>
              <p:spPr bwMode="auto">
                <a:xfrm>
                  <a:off x="567" y="1122"/>
                  <a:ext cx="4898" cy="258"/>
                </a:xfrm>
                <a:prstGeom prst="rect">
                  <a:avLst/>
                </a:prstGeom>
                <a:noFill/>
                <a:ln w="9525">
                  <a:noFill/>
                  <a:miter lim="800000"/>
                  <a:headEnd/>
                  <a:tailEnd/>
                </a:ln>
                <a:effectLst/>
              </p:spPr>
              <p:txBody>
                <a:bodyPr>
                  <a:spAutoFit/>
                </a:bodyPr>
                <a:lstStyle/>
                <a:p>
                  <a:r>
                    <a:rPr lang="fr-FR" sz="1400" b="0" dirty="0" smtClean="0">
                      <a:solidFill>
                        <a:srgbClr val="000000"/>
                      </a:solidFill>
                    </a:rPr>
                    <a:t>manque de données de caractérisation</a:t>
                  </a:r>
                  <a:r>
                    <a:rPr lang="fr-FR" sz="1200" b="0" dirty="0" smtClean="0">
                      <a:solidFill>
                        <a:srgbClr val="000000"/>
                      </a:solidFill>
                    </a:rPr>
                    <a:t> 	               </a:t>
                  </a:r>
                  <a:r>
                    <a:rPr lang="fr-FR" sz="1200" dirty="0" smtClean="0">
                      <a:solidFill>
                        <a:srgbClr val="000000"/>
                      </a:solidFill>
                    </a:rPr>
                    <a:t>de nombreuses hypothèses posées</a:t>
                  </a:r>
                </a:p>
                <a:p>
                  <a:endParaRPr lang="fr-FR" sz="1200" b="0" u="sng" dirty="0" smtClean="0">
                    <a:solidFill>
                      <a:srgbClr val="000000"/>
                    </a:solidFill>
                  </a:endParaRPr>
                </a:p>
              </p:txBody>
            </p:sp>
            <p:sp>
              <p:nvSpPr>
                <p:cNvPr id="71" name="AutoShape 20"/>
                <p:cNvSpPr>
                  <a:spLocks noChangeArrowheads="1"/>
                </p:cNvSpPr>
                <p:nvPr/>
              </p:nvSpPr>
              <p:spPr bwMode="auto">
                <a:xfrm>
                  <a:off x="2653" y="1167"/>
                  <a:ext cx="590" cy="91"/>
                </a:xfrm>
                <a:prstGeom prst="rightArrow">
                  <a:avLst>
                    <a:gd name="adj1" fmla="val 50000"/>
                    <a:gd name="adj2" fmla="val 162088"/>
                  </a:avLst>
                </a:prstGeom>
                <a:solidFill>
                  <a:srgbClr val="028BCF"/>
                </a:solidFill>
                <a:ln w="9525">
                  <a:noFill/>
                  <a:miter lim="800000"/>
                  <a:headEnd/>
                  <a:tailEnd/>
                </a:ln>
                <a:effectLst/>
              </p:spPr>
              <p:txBody>
                <a:bodyPr wrap="none" anchor="ctr"/>
                <a:lstStyle/>
                <a:p>
                  <a:endParaRPr lang="fr-FR" sz="1200" b="0" smtClean="0">
                    <a:solidFill>
                      <a:srgbClr val="000000"/>
                    </a:solidFill>
                  </a:endParaRPr>
                </a:p>
              </p:txBody>
            </p:sp>
          </p:grpSp>
        </p:grpSp>
        <p:grpSp>
          <p:nvGrpSpPr>
            <p:cNvPr id="60" name="Group 32"/>
            <p:cNvGrpSpPr>
              <a:grpSpLocks/>
            </p:cNvGrpSpPr>
            <p:nvPr/>
          </p:nvGrpSpPr>
          <p:grpSpPr bwMode="auto">
            <a:xfrm>
              <a:off x="754063" y="3573463"/>
              <a:ext cx="7705725" cy="863600"/>
              <a:chOff x="475" y="2165"/>
              <a:chExt cx="4854" cy="544"/>
            </a:xfrm>
          </p:grpSpPr>
          <p:sp>
            <p:nvSpPr>
              <p:cNvPr id="64" name="AutoShape 23"/>
              <p:cNvSpPr>
                <a:spLocks noChangeArrowheads="1"/>
              </p:cNvSpPr>
              <p:nvPr/>
            </p:nvSpPr>
            <p:spPr bwMode="auto">
              <a:xfrm>
                <a:off x="475" y="2165"/>
                <a:ext cx="4854" cy="544"/>
              </a:xfrm>
              <a:prstGeom prst="roundRect">
                <a:avLst>
                  <a:gd name="adj" fmla="val 16667"/>
                </a:avLst>
              </a:prstGeom>
              <a:solidFill>
                <a:schemeClr val="bg1"/>
              </a:solidFill>
              <a:ln w="25400">
                <a:solidFill>
                  <a:srgbClr val="028BCF"/>
                </a:solidFill>
                <a:round/>
                <a:headEnd/>
                <a:tailEnd/>
              </a:ln>
              <a:effectLst/>
            </p:spPr>
            <p:txBody>
              <a:bodyPr wrap="none" anchor="ctr"/>
              <a:lstStyle/>
              <a:p>
                <a:endParaRPr lang="fr-FR" sz="1200" b="0" smtClean="0">
                  <a:solidFill>
                    <a:srgbClr val="000000"/>
                  </a:solidFill>
                </a:endParaRPr>
              </a:p>
            </p:txBody>
          </p:sp>
          <p:sp>
            <p:nvSpPr>
              <p:cNvPr id="65" name="Text Box 19"/>
              <p:cNvSpPr txBox="1">
                <a:spLocks noChangeArrowheads="1"/>
              </p:cNvSpPr>
              <p:nvPr/>
            </p:nvSpPr>
            <p:spPr bwMode="auto">
              <a:xfrm>
                <a:off x="610" y="2210"/>
                <a:ext cx="1043" cy="212"/>
              </a:xfrm>
              <a:prstGeom prst="rect">
                <a:avLst/>
              </a:prstGeom>
              <a:noFill/>
              <a:ln w="9525">
                <a:noFill/>
                <a:miter lim="800000"/>
                <a:headEnd/>
                <a:tailEnd/>
              </a:ln>
              <a:effectLst/>
            </p:spPr>
            <p:txBody>
              <a:bodyPr>
                <a:spAutoFit/>
              </a:bodyPr>
              <a:lstStyle/>
              <a:p>
                <a:pPr>
                  <a:spcBef>
                    <a:spcPct val="50000"/>
                  </a:spcBef>
                </a:pPr>
                <a:r>
                  <a:rPr lang="fr-FR" sz="1600" dirty="0" smtClean="0">
                    <a:solidFill>
                      <a:srgbClr val="000000"/>
                    </a:solidFill>
                  </a:rPr>
                  <a:t>Ecotoxicologie</a:t>
                </a:r>
              </a:p>
            </p:txBody>
          </p:sp>
          <p:sp>
            <p:nvSpPr>
              <p:cNvPr id="66" name="Rectangle 27"/>
              <p:cNvSpPr>
                <a:spLocks noChangeArrowheads="1"/>
              </p:cNvSpPr>
              <p:nvPr/>
            </p:nvSpPr>
            <p:spPr bwMode="auto">
              <a:xfrm>
                <a:off x="610" y="2392"/>
                <a:ext cx="4672" cy="288"/>
              </a:xfrm>
              <a:prstGeom prst="rect">
                <a:avLst/>
              </a:prstGeom>
              <a:noFill/>
              <a:ln w="9525">
                <a:noFill/>
                <a:miter lim="800000"/>
                <a:headEnd/>
                <a:tailEnd/>
              </a:ln>
              <a:effectLst/>
            </p:spPr>
            <p:txBody>
              <a:bodyPr>
                <a:spAutoFit/>
              </a:bodyPr>
              <a:lstStyle/>
              <a:p>
                <a:pPr>
                  <a:buFontTx/>
                  <a:buChar char="-"/>
                </a:pPr>
                <a:r>
                  <a:rPr lang="fr-FR" sz="1200" dirty="0" smtClean="0">
                    <a:solidFill>
                      <a:srgbClr val="000000"/>
                    </a:solidFill>
                  </a:rPr>
                  <a:t> très grandes incertitudes sur le devenir des NP d’argent</a:t>
                </a:r>
              </a:p>
              <a:p>
                <a:pPr>
                  <a:buFontTx/>
                  <a:buChar char="-"/>
                </a:pPr>
                <a:r>
                  <a:rPr lang="fr-FR" sz="1200" dirty="0" smtClean="0">
                    <a:solidFill>
                      <a:srgbClr val="000000"/>
                    </a:solidFill>
                  </a:rPr>
                  <a:t> des dangers identifiés pour les NP d’argent pour certains organismes</a:t>
                </a:r>
              </a:p>
            </p:txBody>
          </p:sp>
        </p:grpSp>
        <p:sp>
          <p:nvSpPr>
            <p:cNvPr id="61" name="Text Box 12"/>
            <p:cNvSpPr txBox="1">
              <a:spLocks noChangeArrowheads="1"/>
            </p:cNvSpPr>
            <p:nvPr/>
          </p:nvSpPr>
          <p:spPr bwMode="auto">
            <a:xfrm>
              <a:off x="681608" y="4869879"/>
              <a:ext cx="7775575" cy="517525"/>
            </a:xfrm>
            <a:prstGeom prst="rect">
              <a:avLst/>
            </a:prstGeom>
            <a:noFill/>
            <a:ln w="9525">
              <a:noFill/>
              <a:miter lim="800000"/>
              <a:headEnd/>
              <a:tailEnd/>
            </a:ln>
            <a:effectLst/>
          </p:spPr>
          <p:txBody>
            <a:bodyPr>
              <a:spAutoFit/>
            </a:bodyPr>
            <a:lstStyle/>
            <a:p>
              <a:pPr algn="just"/>
              <a:r>
                <a:rPr lang="fr-FR" sz="1400" dirty="0" smtClean="0">
                  <a:solidFill>
                    <a:srgbClr val="000000"/>
                  </a:solidFill>
                </a:rPr>
                <a:t>Pour l’Homme et l’environnement : </a:t>
              </a:r>
            </a:p>
            <a:p>
              <a:pPr algn="just"/>
              <a:r>
                <a:rPr lang="fr-FR" sz="1400" dirty="0" smtClean="0">
                  <a:solidFill>
                    <a:srgbClr val="000000"/>
                  </a:solidFill>
                </a:rPr>
                <a:t>	le risque ne peut pas être estimé </a:t>
              </a:r>
              <a:r>
                <a:rPr lang="fr-FR" sz="1400" dirty="0" smtClean="0">
                  <a:solidFill>
                    <a:srgbClr val="000000"/>
                  </a:solidFill>
                  <a:sym typeface="Wingdings" pitchFamily="2" charset="2"/>
                </a:rPr>
                <a:t> </a:t>
              </a:r>
              <a:r>
                <a:rPr lang="fr-FR" sz="1400" dirty="0" smtClean="0">
                  <a:solidFill>
                    <a:srgbClr val="000000"/>
                  </a:solidFill>
                </a:rPr>
                <a:t>ne peut pas être exclu.</a:t>
              </a:r>
              <a:r>
                <a:rPr lang="fr-FR" sz="1400" b="0" dirty="0" smtClean="0">
                  <a:solidFill>
                    <a:srgbClr val="000000"/>
                  </a:solidFill>
                </a:rPr>
                <a:t> </a:t>
              </a:r>
            </a:p>
          </p:txBody>
        </p:sp>
        <p:sp>
          <p:nvSpPr>
            <p:cNvPr id="62" name="Text Box 35"/>
            <p:cNvSpPr txBox="1">
              <a:spLocks noChangeArrowheads="1"/>
            </p:cNvSpPr>
            <p:nvPr/>
          </p:nvSpPr>
          <p:spPr bwMode="auto">
            <a:xfrm>
              <a:off x="680020" y="5323904"/>
              <a:ext cx="7775575" cy="942975"/>
            </a:xfrm>
            <a:prstGeom prst="rect">
              <a:avLst/>
            </a:prstGeom>
            <a:noFill/>
            <a:ln w="9525">
              <a:noFill/>
              <a:miter lim="800000"/>
              <a:headEnd/>
              <a:tailEnd/>
            </a:ln>
            <a:effectLst/>
          </p:spPr>
          <p:txBody>
            <a:bodyPr>
              <a:spAutoFit/>
            </a:bodyPr>
            <a:lstStyle/>
            <a:p>
              <a:pPr algn="just"/>
              <a:r>
                <a:rPr lang="fr-FR" sz="1400" b="0" dirty="0" err="1" smtClean="0">
                  <a:solidFill>
                    <a:srgbClr val="000000"/>
                  </a:solidFill>
                </a:rPr>
                <a:t>Rq</a:t>
              </a:r>
              <a:r>
                <a:rPr lang="fr-FR" sz="1400" b="0" dirty="0" smtClean="0">
                  <a:solidFill>
                    <a:srgbClr val="000000"/>
                  </a:solidFill>
                </a:rPr>
                <a:t> : En raison de l’augmentation attendue du nombre de produits de consommation intégrant des </a:t>
              </a:r>
              <a:r>
                <a:rPr lang="fr-FR" sz="1400" b="0" dirty="0" err="1" smtClean="0">
                  <a:solidFill>
                    <a:srgbClr val="000000"/>
                  </a:solidFill>
                </a:rPr>
                <a:t>nanoargent</a:t>
              </a:r>
              <a:r>
                <a:rPr lang="fr-FR" sz="1400" b="0" dirty="0" smtClean="0">
                  <a:solidFill>
                    <a:srgbClr val="000000"/>
                  </a:solidFill>
                </a:rPr>
                <a:t>, de la diversité de l’exposition et du danger avéré chez certaines espèces animales, le risque pour l’environnement, même s’il n’est pas mesurable aujourd’hui, devra faire l’objet d’une attention particulière.</a:t>
              </a:r>
              <a:endParaRPr lang="fr-FR" sz="1400" b="0" u="sng" dirty="0" smtClean="0">
                <a:solidFill>
                  <a:srgbClr val="000000"/>
                </a:solidFill>
              </a:endParaRPr>
            </a:p>
          </p:txBody>
        </p:sp>
        <p:pic>
          <p:nvPicPr>
            <p:cNvPr id="63" name="Picture 36" descr="chaussettes-randonnee-rohner"/>
            <p:cNvPicPr>
              <a:picLocks noChangeAspect="1" noChangeArrowheads="1"/>
            </p:cNvPicPr>
            <p:nvPr/>
          </p:nvPicPr>
          <p:blipFill>
            <a:blip r:embed="rId3" cstate="print"/>
            <a:srcRect/>
            <a:stretch>
              <a:fillRect/>
            </a:stretch>
          </p:blipFill>
          <p:spPr bwMode="auto">
            <a:xfrm>
              <a:off x="7092950" y="333375"/>
              <a:ext cx="1763713" cy="1304925"/>
            </a:xfrm>
            <a:prstGeom prst="rect">
              <a:avLst/>
            </a:prstGeom>
            <a:noFill/>
          </p:spPr>
        </p:pic>
      </p:grpSp>
      <p:sp>
        <p:nvSpPr>
          <p:cNvPr id="84" name="Rectangle 83"/>
          <p:cNvSpPr/>
          <p:nvPr/>
        </p:nvSpPr>
        <p:spPr>
          <a:xfrm>
            <a:off x="0" y="6165304"/>
            <a:ext cx="9145016" cy="307777"/>
          </a:xfrm>
          <a:prstGeom prst="rect">
            <a:avLst/>
          </a:prstGeom>
        </p:spPr>
        <p:txBody>
          <a:bodyPr wrap="square">
            <a:spAutoFit/>
          </a:bodyPr>
          <a:lstStyle/>
          <a:p>
            <a:r>
              <a:rPr lang="fr-FR" sz="1400" dirty="0" smtClean="0">
                <a:solidFill>
                  <a:srgbClr val="009EE0"/>
                </a:solidFill>
              </a:rPr>
              <a:t>http://www.anses.fr/sites/default/files/documents/AP2008et0005Ra.pdf</a:t>
            </a:r>
            <a:endParaRPr lang="fr-FR" sz="1400" dirty="0">
              <a:solidFill>
                <a:srgbClr val="009EE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Exemple des NTC</a:t>
            </a:r>
            <a:endParaRPr lang="fr-FR" sz="2800" b="0" dirty="0">
              <a:solidFill>
                <a:schemeClr val="accent3">
                  <a:lumMod val="50000"/>
                </a:schemeClr>
              </a:solidFill>
              <a:latin typeface="+mj-lt"/>
              <a:ea typeface="+mj-ea"/>
              <a:cs typeface="+mj-cs"/>
            </a:endParaRPr>
          </a:p>
        </p:txBody>
      </p:sp>
      <p:sp>
        <p:nvSpPr>
          <p:cNvPr id="27" name="ZoneTexte 26"/>
          <p:cNvSpPr txBox="1">
            <a:spLocks noChangeArrowheads="1"/>
          </p:cNvSpPr>
          <p:nvPr/>
        </p:nvSpPr>
        <p:spPr bwMode="auto">
          <a:xfrm>
            <a:off x="395536" y="1772816"/>
            <a:ext cx="8497887" cy="2872581"/>
          </a:xfrm>
          <a:prstGeom prst="rect">
            <a:avLst/>
          </a:prstGeom>
          <a:noFill/>
          <a:ln w="9525">
            <a:noFill/>
            <a:miter lim="800000"/>
            <a:headEnd/>
            <a:tailEnd/>
          </a:ln>
        </p:spPr>
        <p:txBody>
          <a:bodyPr>
            <a:spAutoFit/>
          </a:bodyPr>
          <a:lstStyle/>
          <a:p>
            <a:pPr>
              <a:spcBef>
                <a:spcPts val="600"/>
              </a:spcBef>
              <a:spcAft>
                <a:spcPts val="400"/>
              </a:spcAft>
              <a:buFont typeface="Arial" charset="0"/>
              <a:buChar char="•"/>
            </a:pPr>
            <a:r>
              <a:rPr lang="fr-FR" b="0" dirty="0"/>
              <a:t> </a:t>
            </a:r>
            <a:r>
              <a:rPr lang="fr-FR" sz="2000" b="0" dirty="0" smtClean="0"/>
              <a:t>Les NTCs mis en œuvre dans les études sont toujours </a:t>
            </a:r>
            <a:r>
              <a:rPr lang="fr-FR" sz="2000" dirty="0" smtClean="0">
                <a:solidFill>
                  <a:srgbClr val="FF9900"/>
                </a:solidFill>
              </a:rPr>
              <a:t>peu ou pas caractérisés</a:t>
            </a:r>
            <a:r>
              <a:rPr lang="fr-FR" sz="2000" b="0" dirty="0" smtClean="0">
                <a:solidFill>
                  <a:srgbClr val="003399"/>
                </a:solidFill>
              </a:rPr>
              <a:t> </a:t>
            </a:r>
            <a:r>
              <a:rPr lang="fr-FR" sz="2000" b="0" dirty="0" smtClean="0"/>
              <a:t>d’un point de vue physico-chimique </a:t>
            </a:r>
            <a:r>
              <a:rPr lang="fr-FR" sz="2000" b="0" dirty="0" smtClean="0">
                <a:sym typeface="Wingdings" pitchFamily="2" charset="2"/>
              </a:rPr>
              <a:t> </a:t>
            </a:r>
            <a:r>
              <a:rPr lang="fr-FR" sz="2000" b="0" dirty="0" err="1" smtClean="0">
                <a:sym typeface="Wingdings" pitchFamily="2" charset="2"/>
              </a:rPr>
              <a:t>pb</a:t>
            </a:r>
            <a:r>
              <a:rPr lang="fr-FR" sz="2000" b="0" dirty="0" smtClean="0">
                <a:sym typeface="Wingdings" pitchFamily="2" charset="2"/>
              </a:rPr>
              <a:t> pour interpréter ou comparer les résultats.</a:t>
            </a:r>
          </a:p>
          <a:p>
            <a:pPr>
              <a:spcBef>
                <a:spcPts val="600"/>
              </a:spcBef>
              <a:spcAft>
                <a:spcPts val="400"/>
              </a:spcAft>
              <a:buFont typeface="Arial" charset="0"/>
              <a:buChar char="•"/>
            </a:pPr>
            <a:r>
              <a:rPr lang="fr-FR" sz="2000" b="0" dirty="0" smtClean="0"/>
              <a:t> Effets </a:t>
            </a:r>
            <a:r>
              <a:rPr lang="fr-FR" sz="2000" dirty="0">
                <a:solidFill>
                  <a:srgbClr val="FF9900"/>
                </a:solidFill>
              </a:rPr>
              <a:t>toxiques</a:t>
            </a:r>
            <a:r>
              <a:rPr lang="fr-FR" sz="2000" b="0" dirty="0">
                <a:solidFill>
                  <a:srgbClr val="003399"/>
                </a:solidFill>
              </a:rPr>
              <a:t> </a:t>
            </a:r>
            <a:r>
              <a:rPr lang="fr-FR" sz="2000" b="0" dirty="0"/>
              <a:t>observés : stress oxydant, inflammation, dommages à l’ADN, dommages cellulaires, pathologiques à long terme (granulomes, fibrose et </a:t>
            </a:r>
            <a:r>
              <a:rPr lang="fr-FR" sz="2000" b="0" dirty="0" err="1"/>
              <a:t>mésothéliomes</a:t>
            </a:r>
            <a:r>
              <a:rPr lang="fr-FR" sz="2000" b="0" dirty="0"/>
              <a:t>).</a:t>
            </a:r>
          </a:p>
          <a:p>
            <a:pPr>
              <a:spcBef>
                <a:spcPts val="600"/>
              </a:spcBef>
              <a:spcAft>
                <a:spcPts val="400"/>
              </a:spcAft>
              <a:buFont typeface="Arial" charset="0"/>
              <a:buChar char="•"/>
            </a:pPr>
            <a:r>
              <a:rPr lang="fr-FR" sz="2000" b="0" dirty="0"/>
              <a:t> Effets </a:t>
            </a:r>
            <a:r>
              <a:rPr lang="fr-FR" sz="2000" dirty="0">
                <a:solidFill>
                  <a:srgbClr val="FF9900"/>
                </a:solidFill>
              </a:rPr>
              <a:t>écotoxiques</a:t>
            </a:r>
            <a:r>
              <a:rPr lang="fr-FR" sz="2000" b="0" dirty="0">
                <a:solidFill>
                  <a:srgbClr val="003399"/>
                </a:solidFill>
              </a:rPr>
              <a:t> : </a:t>
            </a:r>
            <a:r>
              <a:rPr lang="fr-FR" sz="2000" b="0" dirty="0"/>
              <a:t>ingestion par les organismes et </a:t>
            </a:r>
            <a:r>
              <a:rPr lang="fr-FR" sz="2000" b="0" dirty="0" smtClean="0"/>
              <a:t>effets </a:t>
            </a:r>
            <a:r>
              <a:rPr lang="fr-FR" sz="2000" b="0" dirty="0" smtClean="0">
                <a:latin typeface="Calibri"/>
              </a:rPr>
              <a:t>± </a:t>
            </a:r>
            <a:r>
              <a:rPr lang="fr-FR" sz="2000" b="0" dirty="0" smtClean="0"/>
              <a:t>toxiques selon </a:t>
            </a:r>
            <a:r>
              <a:rPr lang="fr-FR" sz="2000" b="0" dirty="0"/>
              <a:t>les organismes</a:t>
            </a:r>
            <a:r>
              <a:rPr lang="fr-FR" sz="2000" b="0" dirty="0" smtClean="0"/>
              <a:t>.</a:t>
            </a:r>
          </a:p>
        </p:txBody>
      </p:sp>
      <p:sp>
        <p:nvSpPr>
          <p:cNvPr id="28" name="ZoneTexte 27"/>
          <p:cNvSpPr txBox="1">
            <a:spLocks noChangeArrowheads="1"/>
          </p:cNvSpPr>
          <p:nvPr/>
        </p:nvSpPr>
        <p:spPr bwMode="auto">
          <a:xfrm>
            <a:off x="395536" y="4869160"/>
            <a:ext cx="8497887" cy="830997"/>
          </a:xfrm>
          <a:prstGeom prst="rect">
            <a:avLst/>
          </a:prstGeom>
          <a:noFill/>
          <a:ln w="9525">
            <a:noFill/>
            <a:miter lim="800000"/>
            <a:headEnd/>
            <a:tailEnd/>
          </a:ln>
        </p:spPr>
        <p:txBody>
          <a:bodyPr>
            <a:spAutoFit/>
          </a:bodyPr>
          <a:lstStyle/>
          <a:p>
            <a:pPr algn="ctr">
              <a:spcBef>
                <a:spcPts val="600"/>
              </a:spcBef>
              <a:spcAft>
                <a:spcPts val="400"/>
              </a:spcAft>
            </a:pPr>
            <a:r>
              <a:rPr lang="fr-FR" dirty="0" smtClean="0">
                <a:solidFill>
                  <a:srgbClr val="FF9900"/>
                </a:solidFill>
              </a:rPr>
              <a:t>Les risques sanitaire et </a:t>
            </a:r>
            <a:r>
              <a:rPr lang="fr-FR" dirty="0" err="1" smtClean="0">
                <a:solidFill>
                  <a:srgbClr val="FF9900"/>
                </a:solidFill>
              </a:rPr>
              <a:t>écotoxicologique</a:t>
            </a:r>
            <a:r>
              <a:rPr lang="fr-FR" dirty="0" smtClean="0">
                <a:solidFill>
                  <a:srgbClr val="FF9900"/>
                </a:solidFill>
              </a:rPr>
              <a:t> étant difficile à estimer, ils ne peuvent être exclus.</a:t>
            </a:r>
            <a:endParaRPr lang="fr-FR" dirty="0" smtClean="0">
              <a:solidFill>
                <a:srgbClr val="FF9900"/>
              </a:solidFill>
              <a:sym typeface="Wingdings" pitchFamily="2" charset="2"/>
            </a:endParaRPr>
          </a:p>
        </p:txBody>
      </p:sp>
      <p:sp>
        <p:nvSpPr>
          <p:cNvPr id="29" name="Rectangle 28"/>
          <p:cNvSpPr/>
          <p:nvPr/>
        </p:nvSpPr>
        <p:spPr>
          <a:xfrm>
            <a:off x="-252536" y="980728"/>
            <a:ext cx="8676456" cy="707886"/>
          </a:xfrm>
          <a:prstGeom prst="rect">
            <a:avLst/>
          </a:prstGeom>
        </p:spPr>
        <p:txBody>
          <a:bodyPr wrap="square">
            <a:spAutoFit/>
          </a:bodyPr>
          <a:lstStyle/>
          <a:p>
            <a:pPr marL="514350" indent="-514350" algn="ctr">
              <a:spcBef>
                <a:spcPts val="400"/>
              </a:spcBef>
            </a:pPr>
            <a:r>
              <a:rPr lang="fr-FR" sz="2000" dirty="0" smtClean="0">
                <a:solidFill>
                  <a:srgbClr val="028BCF"/>
                </a:solidFill>
              </a:rPr>
              <a:t>Conclusions de l’Etat de l’art sur la toxicité et l’écotoxicité </a:t>
            </a:r>
            <a:br>
              <a:rPr lang="fr-FR" sz="2000" dirty="0" smtClean="0">
                <a:solidFill>
                  <a:srgbClr val="028BCF"/>
                </a:solidFill>
              </a:rPr>
            </a:br>
            <a:r>
              <a:rPr lang="fr-FR" sz="2000" dirty="0" smtClean="0">
                <a:solidFill>
                  <a:srgbClr val="028BCF"/>
                </a:solidFill>
              </a:rPr>
              <a:t>des nanotubes de carbone</a:t>
            </a:r>
            <a:endParaRPr lang="fr-FR" sz="2000" dirty="0">
              <a:solidFill>
                <a:srgbClr val="028BCF"/>
              </a:solidFill>
            </a:endParaRPr>
          </a:p>
        </p:txBody>
      </p:sp>
      <p:sp>
        <p:nvSpPr>
          <p:cNvPr id="30" name="Rectangle à coins arrondis 29"/>
          <p:cNvSpPr/>
          <p:nvPr/>
        </p:nvSpPr>
        <p:spPr bwMode="auto">
          <a:xfrm>
            <a:off x="179512" y="1700808"/>
            <a:ext cx="8784976" cy="4248472"/>
          </a:xfrm>
          <a:prstGeom prst="roundRect">
            <a:avLst/>
          </a:prstGeom>
          <a:noFill/>
          <a:ln w="28575" cap="flat" cmpd="sng" algn="ctr">
            <a:solidFill>
              <a:srgbClr val="009EE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1" i="0" u="none" strike="noStrike" cap="none" normalizeH="0" baseline="0" smtClean="0">
              <a:ln>
                <a:noFill/>
              </a:ln>
              <a:solidFill>
                <a:schemeClr val="tx1"/>
              </a:solidFill>
              <a:effectLst/>
              <a:latin typeface="Arial" charset="0"/>
              <a:ea typeface="ＭＳ Ｐゴシック" pitchFamily="-96" charset="-128"/>
            </a:endParaRPr>
          </a:p>
        </p:txBody>
      </p:sp>
      <p:sp>
        <p:nvSpPr>
          <p:cNvPr id="31" name="Rectangle 30"/>
          <p:cNvSpPr/>
          <p:nvPr/>
        </p:nvSpPr>
        <p:spPr>
          <a:xfrm>
            <a:off x="395536" y="6165304"/>
            <a:ext cx="8064896" cy="307777"/>
          </a:xfrm>
          <a:prstGeom prst="rect">
            <a:avLst/>
          </a:prstGeom>
        </p:spPr>
        <p:txBody>
          <a:bodyPr wrap="square">
            <a:spAutoFit/>
          </a:bodyPr>
          <a:lstStyle/>
          <a:p>
            <a:r>
              <a:rPr lang="fr-FR" sz="1400" dirty="0" smtClean="0">
                <a:solidFill>
                  <a:srgbClr val="009EE0"/>
                </a:solidFill>
              </a:rPr>
              <a:t>http://www.anses.fr/sites/default/files/documents/AP2007sa0417-3.pdf</a:t>
            </a:r>
            <a:endParaRPr lang="fr-FR" sz="1400" dirty="0">
              <a:solidFill>
                <a:srgbClr val="009EE0"/>
              </a:solidFill>
            </a:endParaRPr>
          </a:p>
        </p:txBody>
      </p:sp>
      <p:pic>
        <p:nvPicPr>
          <p:cNvPr id="8" name="Image 5"/>
          <p:cNvPicPr>
            <a:picLocks noChangeAspect="1" noChangeArrowheads="1"/>
          </p:cNvPicPr>
          <p:nvPr/>
        </p:nvPicPr>
        <p:blipFill>
          <a:blip r:embed="rId3" cstate="print"/>
          <a:stretch>
            <a:fillRect/>
          </a:stretch>
        </p:blipFill>
        <p:spPr bwMode="auto">
          <a:xfrm rot="16200000">
            <a:off x="7504686" y="-268390"/>
            <a:ext cx="1091800" cy="162857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0" y="0"/>
            <a:ext cx="9144000" cy="620713"/>
          </a:xfrm>
        </p:spPr>
        <p:txBody>
          <a:bodyPr/>
          <a:lstStyle/>
          <a:p>
            <a:pPr>
              <a:defRPr/>
            </a:pPr>
            <a:r>
              <a:rPr lang="fr-FR" sz="2800" dirty="0" smtClean="0">
                <a:solidFill>
                  <a:schemeClr val="accent3">
                    <a:lumMod val="50000"/>
                  </a:schemeClr>
                </a:solidFill>
              </a:rPr>
              <a:t>Des réponses</a:t>
            </a:r>
            <a:endParaRPr lang="fr-FR" sz="2800" dirty="0">
              <a:solidFill>
                <a:schemeClr val="accent3">
                  <a:lumMod val="50000"/>
                </a:schemeClr>
              </a:solidFill>
            </a:endParaRPr>
          </a:p>
        </p:txBody>
      </p:sp>
      <p:grpSp>
        <p:nvGrpSpPr>
          <p:cNvPr id="19" name="Groupe 18"/>
          <p:cNvGrpSpPr/>
          <p:nvPr/>
        </p:nvGrpSpPr>
        <p:grpSpPr>
          <a:xfrm>
            <a:off x="467544" y="692696"/>
            <a:ext cx="8640452" cy="801380"/>
            <a:chOff x="503548" y="692696"/>
            <a:chExt cx="8640452" cy="801380"/>
          </a:xfrm>
        </p:grpSpPr>
        <p:grpSp>
          <p:nvGrpSpPr>
            <p:cNvPr id="14" name="Groupe 13"/>
            <p:cNvGrpSpPr/>
            <p:nvPr/>
          </p:nvGrpSpPr>
          <p:grpSpPr>
            <a:xfrm>
              <a:off x="576263" y="692696"/>
              <a:ext cx="8567737" cy="801380"/>
              <a:chOff x="899592" y="5229200"/>
              <a:chExt cx="8567737" cy="801380"/>
            </a:xfrm>
          </p:grpSpPr>
          <p:sp>
            <p:nvSpPr>
              <p:cNvPr id="10" name="ZoneTexte 8"/>
              <p:cNvSpPr txBox="1">
                <a:spLocks noChangeArrowheads="1"/>
              </p:cNvSpPr>
              <p:nvPr/>
            </p:nvSpPr>
            <p:spPr bwMode="auto">
              <a:xfrm>
                <a:off x="1020763" y="5661248"/>
                <a:ext cx="8123237" cy="369332"/>
              </a:xfrm>
              <a:prstGeom prst="rect">
                <a:avLst/>
              </a:prstGeom>
              <a:noFill/>
              <a:ln w="9525">
                <a:noFill/>
                <a:miter lim="800000"/>
                <a:headEnd/>
                <a:tailEnd/>
              </a:ln>
            </p:spPr>
            <p:txBody>
              <a:bodyPr>
                <a:spAutoFit/>
              </a:bodyPr>
              <a:lstStyle/>
              <a:p>
                <a:pPr>
                  <a:buFont typeface="Arial" charset="0"/>
                  <a:buChar char="•"/>
                </a:pPr>
                <a:r>
                  <a:rPr lang="fr-FR" sz="1800" dirty="0"/>
                  <a:t> </a:t>
                </a:r>
                <a:r>
                  <a:rPr lang="fr-FR" sz="1600" dirty="0"/>
                  <a:t>ISO, OCDE</a:t>
                </a:r>
              </a:p>
            </p:txBody>
          </p:sp>
          <p:sp>
            <p:nvSpPr>
              <p:cNvPr id="12" name="ZoneTexte 7"/>
              <p:cNvSpPr txBox="1">
                <a:spLocks noChangeArrowheads="1"/>
              </p:cNvSpPr>
              <p:nvPr/>
            </p:nvSpPr>
            <p:spPr bwMode="auto">
              <a:xfrm>
                <a:off x="899592" y="5229200"/>
                <a:ext cx="8567737" cy="369332"/>
              </a:xfrm>
              <a:prstGeom prst="rect">
                <a:avLst/>
              </a:prstGeom>
              <a:noFill/>
              <a:ln w="9525">
                <a:noFill/>
                <a:miter lim="800000"/>
                <a:headEnd/>
                <a:tailEnd/>
              </a:ln>
            </p:spPr>
            <p:txBody>
              <a:bodyPr>
                <a:spAutoFit/>
              </a:bodyPr>
              <a:lstStyle/>
              <a:p>
                <a:r>
                  <a:rPr lang="fr-FR" sz="1800" dirty="0"/>
                  <a:t> </a:t>
                </a:r>
                <a:r>
                  <a:rPr lang="fr-FR" sz="1800" dirty="0">
                    <a:uFill>
                      <a:solidFill>
                        <a:schemeClr val="bg2"/>
                      </a:solidFill>
                    </a:uFill>
                  </a:rPr>
                  <a:t>Standards/Normes</a:t>
                </a:r>
                <a:r>
                  <a:rPr lang="fr-FR" sz="1800" dirty="0"/>
                  <a:t> </a:t>
                </a:r>
              </a:p>
            </p:txBody>
          </p:sp>
        </p:grpSp>
        <p:cxnSp>
          <p:nvCxnSpPr>
            <p:cNvPr id="13" name="Connecteur droit 12"/>
            <p:cNvCxnSpPr/>
            <p:nvPr/>
          </p:nvCxnSpPr>
          <p:spPr bwMode="auto">
            <a:xfrm>
              <a:off x="503548" y="1052736"/>
              <a:ext cx="8136904" cy="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p:spPr>
        </p:cxnSp>
      </p:grpSp>
      <p:grpSp>
        <p:nvGrpSpPr>
          <p:cNvPr id="18" name="Groupe 17"/>
          <p:cNvGrpSpPr/>
          <p:nvPr/>
        </p:nvGrpSpPr>
        <p:grpSpPr>
          <a:xfrm>
            <a:off x="467544" y="1556792"/>
            <a:ext cx="8136904" cy="3858821"/>
            <a:chOff x="503548" y="1484784"/>
            <a:chExt cx="8136904" cy="3858821"/>
          </a:xfrm>
        </p:grpSpPr>
        <p:grpSp>
          <p:nvGrpSpPr>
            <p:cNvPr id="2" name="Groupe 9"/>
            <p:cNvGrpSpPr>
              <a:grpSpLocks/>
            </p:cNvGrpSpPr>
            <p:nvPr/>
          </p:nvGrpSpPr>
          <p:grpSpPr bwMode="auto">
            <a:xfrm>
              <a:off x="611560" y="1484784"/>
              <a:ext cx="7920880" cy="3858821"/>
              <a:chOff x="862879" y="620739"/>
              <a:chExt cx="7920440" cy="3856079"/>
            </a:xfrm>
          </p:grpSpPr>
          <p:sp>
            <p:nvSpPr>
              <p:cNvPr id="6150" name="ZoneTexte 2"/>
              <p:cNvSpPr txBox="1">
                <a:spLocks noChangeArrowheads="1"/>
              </p:cNvSpPr>
              <p:nvPr/>
            </p:nvSpPr>
            <p:spPr bwMode="auto">
              <a:xfrm>
                <a:off x="862879" y="620739"/>
                <a:ext cx="2044035" cy="369069"/>
              </a:xfrm>
              <a:prstGeom prst="rect">
                <a:avLst/>
              </a:prstGeom>
              <a:noFill/>
              <a:ln w="9525">
                <a:noFill/>
                <a:miter lim="800000"/>
                <a:headEnd/>
                <a:tailEnd/>
              </a:ln>
            </p:spPr>
            <p:txBody>
              <a:bodyPr wrap="none">
                <a:spAutoFit/>
              </a:bodyPr>
              <a:lstStyle/>
              <a:p>
                <a:r>
                  <a:rPr lang="fr-FR" sz="1800" dirty="0" smtClean="0"/>
                  <a:t>Réglementation  </a:t>
                </a:r>
                <a:endParaRPr lang="fr-FR" sz="1800" dirty="0"/>
              </a:p>
            </p:txBody>
          </p:sp>
          <p:sp>
            <p:nvSpPr>
              <p:cNvPr id="6151" name="ZoneTexte 5"/>
              <p:cNvSpPr txBox="1">
                <a:spLocks noChangeArrowheads="1"/>
              </p:cNvSpPr>
              <p:nvPr/>
            </p:nvSpPr>
            <p:spPr bwMode="auto">
              <a:xfrm>
                <a:off x="934883" y="1124437"/>
                <a:ext cx="7848436" cy="3352381"/>
              </a:xfrm>
              <a:prstGeom prst="rect">
                <a:avLst/>
              </a:prstGeom>
              <a:noFill/>
              <a:ln w="9525">
                <a:noFill/>
                <a:miter lim="800000"/>
                <a:headEnd/>
                <a:tailEnd/>
              </a:ln>
            </p:spPr>
            <p:txBody>
              <a:bodyPr wrap="square">
                <a:spAutoFit/>
              </a:bodyPr>
              <a:lstStyle/>
              <a:p>
                <a:pPr>
                  <a:buFont typeface="Arial" charset="0"/>
                  <a:buChar char="•"/>
                </a:pPr>
                <a:r>
                  <a:rPr lang="fr-FR" sz="1800" dirty="0"/>
                  <a:t> </a:t>
                </a:r>
                <a:r>
                  <a:rPr lang="fr-FR" sz="1600" dirty="0" smtClean="0">
                    <a:solidFill>
                      <a:srgbClr val="009EE0"/>
                    </a:solidFill>
                  </a:rPr>
                  <a:t>Commission Européenne : </a:t>
                </a:r>
              </a:p>
              <a:p>
                <a:pPr lvl="1">
                  <a:buFont typeface="Arial" charset="0"/>
                  <a:buChar char="•"/>
                </a:pPr>
                <a:r>
                  <a:rPr lang="fr-FR" sz="1600" dirty="0" smtClean="0">
                    <a:solidFill>
                      <a:srgbClr val="009EE0"/>
                    </a:solidFill>
                  </a:rPr>
                  <a:t> </a:t>
                </a:r>
                <a:r>
                  <a:rPr lang="fr-FR" sz="1600" i="1" dirty="0" smtClean="0">
                    <a:solidFill>
                      <a:schemeClr val="tx2">
                        <a:lumMod val="65000"/>
                        <a:lumOff val="35000"/>
                      </a:schemeClr>
                    </a:solidFill>
                  </a:rPr>
                  <a:t>Adaptation sectorielle</a:t>
                </a:r>
              </a:p>
              <a:p>
                <a:pPr lvl="3" indent="-457200">
                  <a:buFont typeface="Arial" charset="0"/>
                  <a:buChar char="•"/>
                </a:pPr>
                <a:r>
                  <a:rPr lang="fr-FR" sz="1600" b="0" u="sng" dirty="0" smtClean="0"/>
                  <a:t>REACH</a:t>
                </a:r>
                <a:r>
                  <a:rPr lang="fr-FR" sz="1600" b="0" dirty="0" smtClean="0"/>
                  <a:t>, réflexion sur adaptation de règlement  CE 1907/2006</a:t>
                </a:r>
              </a:p>
              <a:p>
                <a:pPr lvl="3" indent="-457200">
                  <a:buFont typeface="Arial" charset="0"/>
                  <a:buChar char="•"/>
                </a:pPr>
                <a:r>
                  <a:rPr lang="fr-FR" sz="1600" b="0" u="sng" dirty="0" err="1" smtClean="0"/>
                  <a:t>Novel</a:t>
                </a:r>
                <a:r>
                  <a:rPr lang="fr-FR" sz="1600" b="0" u="sng" dirty="0" smtClean="0"/>
                  <a:t> Food</a:t>
                </a:r>
                <a:r>
                  <a:rPr lang="fr-FR" sz="1600" b="0" dirty="0" smtClean="0"/>
                  <a:t>, réflexion adaptation du règlement CE   258/97</a:t>
                </a:r>
              </a:p>
              <a:p>
                <a:pPr lvl="3" indent="-457200">
                  <a:buFont typeface="Arial" charset="0"/>
                  <a:buChar char="•"/>
                </a:pPr>
                <a:r>
                  <a:rPr lang="fr-FR" sz="1600" b="0" u="sng" dirty="0" smtClean="0"/>
                  <a:t>Cosmétique</a:t>
                </a:r>
                <a:r>
                  <a:rPr lang="fr-FR" sz="1600" b="0" dirty="0" smtClean="0"/>
                  <a:t>, règlement CE 1223/2009</a:t>
                </a:r>
              </a:p>
              <a:p>
                <a:pPr lvl="3" indent="-457200">
                  <a:buFont typeface="Arial" charset="0"/>
                  <a:buChar char="•"/>
                </a:pPr>
                <a:r>
                  <a:rPr lang="fr-FR" sz="1600" b="0" dirty="0" smtClean="0"/>
                  <a:t> </a:t>
                </a:r>
                <a:r>
                  <a:rPr lang="fr-FR" sz="1600" b="0" u="sng" dirty="0" smtClean="0"/>
                  <a:t>Additifs alimentaires</a:t>
                </a:r>
                <a:r>
                  <a:rPr lang="fr-FR" sz="1600" b="0" dirty="0" smtClean="0"/>
                  <a:t>, règlement CE 1333/2008</a:t>
                </a:r>
              </a:p>
              <a:p>
                <a:pPr lvl="3" indent="-457200">
                  <a:buFont typeface="Arial" charset="0"/>
                  <a:buChar char="•"/>
                </a:pPr>
                <a:r>
                  <a:rPr lang="fr-FR" sz="1600" b="0" u="sng" dirty="0" smtClean="0"/>
                  <a:t>Matériaux et objets au contact des denrées alimentaires</a:t>
                </a:r>
                <a:r>
                  <a:rPr lang="fr-FR" sz="1600" b="0" dirty="0" smtClean="0"/>
                  <a:t>: règlement CE 450/2009</a:t>
                </a:r>
              </a:p>
              <a:p>
                <a:pPr lvl="1">
                  <a:buFont typeface="Arial" charset="0"/>
                  <a:buChar char="•"/>
                </a:pPr>
                <a:r>
                  <a:rPr lang="fr-FR" sz="1600" dirty="0" smtClean="0">
                    <a:solidFill>
                      <a:srgbClr val="009EE0"/>
                    </a:solidFill>
                  </a:rPr>
                  <a:t> </a:t>
                </a:r>
                <a:r>
                  <a:rPr lang="fr-FR" sz="1600" i="1" dirty="0" smtClean="0">
                    <a:solidFill>
                      <a:schemeClr val="tx2">
                        <a:lumMod val="65000"/>
                        <a:lumOff val="35000"/>
                      </a:schemeClr>
                    </a:solidFill>
                  </a:rPr>
                  <a:t>Définition</a:t>
                </a:r>
                <a:r>
                  <a:rPr lang="fr-FR" sz="1600" dirty="0" smtClean="0">
                    <a:solidFill>
                      <a:schemeClr val="tx2">
                        <a:lumMod val="65000"/>
                        <a:lumOff val="35000"/>
                      </a:schemeClr>
                    </a:solidFill>
                  </a:rPr>
                  <a:t>  : </a:t>
                </a:r>
                <a:r>
                  <a:rPr lang="fr-FR" sz="1600" b="0" dirty="0" smtClean="0">
                    <a:solidFill>
                      <a:schemeClr val="tx2">
                        <a:lumMod val="65000"/>
                        <a:lumOff val="35000"/>
                      </a:schemeClr>
                    </a:solidFill>
                  </a:rPr>
                  <a:t> </a:t>
                </a:r>
                <a:r>
                  <a:rPr lang="fr-FR" sz="1600" dirty="0" smtClean="0"/>
                  <a:t>Recommandation du 18 octobre 2011 </a:t>
                </a:r>
                <a:r>
                  <a:rPr lang="fr-FR" sz="1600" b="0" dirty="0" smtClean="0"/>
                  <a:t>(2011/696/UE)</a:t>
                </a:r>
              </a:p>
              <a:p>
                <a:pPr>
                  <a:buFont typeface="Arial" charset="0"/>
                  <a:buChar char="•"/>
                </a:pPr>
                <a:endParaRPr lang="fr-FR" sz="1600" dirty="0"/>
              </a:p>
              <a:p>
                <a:pPr>
                  <a:buFont typeface="Arial" charset="0"/>
                  <a:buChar char="•"/>
                </a:pPr>
                <a:r>
                  <a:rPr lang="fr-FR" sz="1600" dirty="0"/>
                  <a:t> </a:t>
                </a:r>
                <a:r>
                  <a:rPr lang="fr-FR" sz="1600" dirty="0" smtClean="0">
                    <a:solidFill>
                      <a:srgbClr val="009EE0"/>
                    </a:solidFill>
                  </a:rPr>
                  <a:t>France  :</a:t>
                </a:r>
                <a:r>
                  <a:rPr lang="fr-FR" sz="1600" dirty="0" smtClean="0"/>
                  <a:t> loi du 12 juillet 2010 , </a:t>
                </a:r>
                <a:r>
                  <a:rPr lang="fr-FR" sz="1600" b="0" dirty="0" smtClean="0"/>
                  <a:t>déclaration des substances à l’état </a:t>
                </a:r>
                <a:r>
                  <a:rPr lang="fr-FR" sz="1600" b="0" dirty="0" err="1" smtClean="0"/>
                  <a:t>nanoparticulaire</a:t>
                </a:r>
                <a:endParaRPr lang="fr-FR" sz="1600" b="0" dirty="0" smtClean="0"/>
              </a:p>
              <a:p>
                <a:pPr lvl="1">
                  <a:buFont typeface="Arial" charset="0"/>
                  <a:buChar char="•"/>
                </a:pPr>
                <a:endParaRPr lang="fr-FR" sz="1800" b="0" dirty="0"/>
              </a:p>
            </p:txBody>
          </p:sp>
        </p:grpSp>
        <p:cxnSp>
          <p:nvCxnSpPr>
            <p:cNvPr id="15" name="Connecteur droit 14"/>
            <p:cNvCxnSpPr/>
            <p:nvPr/>
          </p:nvCxnSpPr>
          <p:spPr bwMode="auto">
            <a:xfrm>
              <a:off x="503548" y="1844824"/>
              <a:ext cx="8136904" cy="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p:spPr>
        </p:cxnSp>
      </p:grpSp>
      <p:grpSp>
        <p:nvGrpSpPr>
          <p:cNvPr id="20" name="Groupe 19"/>
          <p:cNvGrpSpPr/>
          <p:nvPr/>
        </p:nvGrpSpPr>
        <p:grpSpPr>
          <a:xfrm>
            <a:off x="467544" y="5301208"/>
            <a:ext cx="8136904" cy="873388"/>
            <a:chOff x="503548" y="5373216"/>
            <a:chExt cx="8136904" cy="873388"/>
          </a:xfrm>
        </p:grpSpPr>
        <p:grpSp>
          <p:nvGrpSpPr>
            <p:cNvPr id="16" name="Groupe 15"/>
            <p:cNvGrpSpPr/>
            <p:nvPr/>
          </p:nvGrpSpPr>
          <p:grpSpPr>
            <a:xfrm>
              <a:off x="611560" y="5373216"/>
              <a:ext cx="5725517" cy="873388"/>
              <a:chOff x="880413" y="4005064"/>
              <a:chExt cx="8569325" cy="873388"/>
            </a:xfrm>
          </p:grpSpPr>
          <p:sp>
            <p:nvSpPr>
              <p:cNvPr id="8" name="ZoneTexte 7"/>
              <p:cNvSpPr txBox="1">
                <a:spLocks noChangeArrowheads="1"/>
              </p:cNvSpPr>
              <p:nvPr/>
            </p:nvSpPr>
            <p:spPr bwMode="auto">
              <a:xfrm>
                <a:off x="880413" y="4005064"/>
                <a:ext cx="8569325" cy="400050"/>
              </a:xfrm>
              <a:prstGeom prst="rect">
                <a:avLst/>
              </a:prstGeom>
              <a:noFill/>
              <a:ln w="9525">
                <a:noFill/>
                <a:miter lim="800000"/>
                <a:headEnd/>
                <a:tailEnd/>
              </a:ln>
            </p:spPr>
            <p:txBody>
              <a:bodyPr>
                <a:spAutoFit/>
              </a:bodyPr>
              <a:lstStyle/>
              <a:p>
                <a:r>
                  <a:rPr lang="fr-FR" sz="2000" dirty="0"/>
                  <a:t> </a:t>
                </a:r>
                <a:r>
                  <a:rPr lang="fr-FR" sz="1800" dirty="0"/>
                  <a:t>Recherche</a:t>
                </a:r>
              </a:p>
            </p:txBody>
          </p:sp>
          <p:sp>
            <p:nvSpPr>
              <p:cNvPr id="11" name="ZoneTexte 10"/>
              <p:cNvSpPr txBox="1">
                <a:spLocks noChangeArrowheads="1"/>
              </p:cNvSpPr>
              <p:nvPr/>
            </p:nvSpPr>
            <p:spPr bwMode="auto">
              <a:xfrm>
                <a:off x="1095960" y="4509120"/>
                <a:ext cx="7899400" cy="369332"/>
              </a:xfrm>
              <a:prstGeom prst="rect">
                <a:avLst/>
              </a:prstGeom>
              <a:noFill/>
              <a:ln w="9525">
                <a:noFill/>
                <a:miter lim="800000"/>
                <a:headEnd/>
                <a:tailEnd/>
              </a:ln>
            </p:spPr>
            <p:txBody>
              <a:bodyPr>
                <a:spAutoFit/>
              </a:bodyPr>
              <a:lstStyle/>
              <a:p>
                <a:pPr>
                  <a:buFont typeface="Arial" charset="0"/>
                  <a:buChar char="•"/>
                </a:pPr>
                <a:r>
                  <a:rPr lang="fr-FR" sz="1800" dirty="0"/>
                  <a:t> </a:t>
                </a:r>
                <a:r>
                  <a:rPr lang="fr-FR" sz="1600" dirty="0"/>
                  <a:t>PCRD , ANR, </a:t>
                </a:r>
                <a:r>
                  <a:rPr lang="fr-FR" sz="1600" dirty="0" smtClean="0"/>
                  <a:t>Instituts …</a:t>
                </a:r>
                <a:endParaRPr lang="fr-FR" sz="1600" dirty="0"/>
              </a:p>
            </p:txBody>
          </p:sp>
        </p:grpSp>
        <p:cxnSp>
          <p:nvCxnSpPr>
            <p:cNvPr id="17" name="Connecteur droit 16"/>
            <p:cNvCxnSpPr/>
            <p:nvPr/>
          </p:nvCxnSpPr>
          <p:spPr bwMode="auto">
            <a:xfrm>
              <a:off x="503548" y="5733256"/>
              <a:ext cx="8136904" cy="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p:spPr>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lstStyle/>
          <a:p>
            <a:r>
              <a:rPr lang="fr-FR" dirty="0" smtClean="0"/>
              <a:t>Organisation de la présentation</a:t>
            </a:r>
            <a:endParaRPr lang="fr-FR" dirty="0"/>
          </a:p>
        </p:txBody>
      </p:sp>
      <p:sp>
        <p:nvSpPr>
          <p:cNvPr id="3" name="Espace réservé du contenu 2"/>
          <p:cNvSpPr>
            <a:spLocks noGrp="1"/>
          </p:cNvSpPr>
          <p:nvPr>
            <p:ph idx="1"/>
          </p:nvPr>
        </p:nvSpPr>
        <p:spPr>
          <a:xfrm>
            <a:off x="323528" y="1196752"/>
            <a:ext cx="8229600" cy="4896544"/>
          </a:xfrm>
        </p:spPr>
        <p:txBody>
          <a:bodyPr/>
          <a:lstStyle/>
          <a:p>
            <a:r>
              <a:rPr lang="fr-FR" sz="2400" dirty="0" smtClean="0"/>
              <a:t>L’Anses et ses missions</a:t>
            </a:r>
          </a:p>
          <a:p>
            <a:r>
              <a:rPr lang="fr-FR" sz="2400" dirty="0" smtClean="0"/>
              <a:t>Organisation des travaux sur les </a:t>
            </a:r>
            <a:r>
              <a:rPr lang="fr-FR" sz="2400" dirty="0" err="1" smtClean="0"/>
              <a:t>nanos</a:t>
            </a:r>
            <a:endParaRPr lang="fr-FR" sz="2400" dirty="0" smtClean="0"/>
          </a:p>
          <a:p>
            <a:r>
              <a:rPr lang="fr-FR" sz="2400" dirty="0" smtClean="0"/>
              <a:t>La déclaration et son premier bilan</a:t>
            </a:r>
          </a:p>
          <a:p>
            <a:endParaRPr lang="fr-FR" sz="2400" dirty="0" smtClean="0"/>
          </a:p>
          <a:p>
            <a:r>
              <a:rPr lang="fr-FR" sz="2400" dirty="0" smtClean="0"/>
              <a:t>Risques sanitaires et environnementaux des </a:t>
            </a:r>
            <a:r>
              <a:rPr lang="fr-FR" sz="2400" dirty="0" err="1" smtClean="0"/>
              <a:t>nanos</a:t>
            </a:r>
            <a:r>
              <a:rPr lang="fr-FR" sz="2400" dirty="0" smtClean="0"/>
              <a:t> / questions / enjeux scientifiques</a:t>
            </a:r>
          </a:p>
          <a:p>
            <a:pPr lvl="1"/>
            <a:r>
              <a:rPr lang="fr-FR" sz="2400" dirty="0" smtClean="0"/>
              <a:t> exemple du nano-Ag</a:t>
            </a:r>
          </a:p>
          <a:p>
            <a:pPr lvl="1"/>
            <a:r>
              <a:rPr lang="fr-FR" sz="2400" dirty="0" smtClean="0"/>
              <a:t> exemple des nanotubes de carbone</a:t>
            </a:r>
          </a:p>
          <a:p>
            <a:r>
              <a:rPr lang="fr-FR" sz="2400" dirty="0" smtClean="0"/>
              <a:t>Expertises en cours</a:t>
            </a:r>
          </a:p>
          <a:p>
            <a:r>
              <a:rPr lang="fr-FR" sz="2400" dirty="0" smtClean="0">
                <a:sym typeface="Wingdings" pitchFamily="2" charset="2"/>
              </a:rPr>
              <a:t>Principes de sécurité au travail</a:t>
            </a:r>
          </a:p>
          <a:p>
            <a:r>
              <a:rPr lang="fr-FR" sz="2400" dirty="0" smtClean="0">
                <a:sym typeface="Wingdings" pitchFamily="2" charset="2"/>
              </a:rPr>
              <a:t> Control </a:t>
            </a:r>
            <a:r>
              <a:rPr lang="fr-FR" sz="2400" dirty="0" err="1" smtClean="0">
                <a:sym typeface="Wingdings" pitchFamily="2" charset="2"/>
              </a:rPr>
              <a:t>Banding</a:t>
            </a:r>
            <a:endParaRPr lang="fr-FR" sz="2400" dirty="0" smtClean="0">
              <a:sym typeface="Wingdings" pitchFamily="2" charset="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title"/>
          </p:nvPr>
        </p:nvSpPr>
        <p:spPr bwMode="auto">
          <a:xfrm>
            <a:off x="468313" y="0"/>
            <a:ext cx="8229600" cy="549275"/>
          </a:xfrm>
          <a:ln>
            <a:miter lim="800000"/>
            <a:headEnd/>
            <a:tailEnd/>
          </a:ln>
        </p:spPr>
        <p:txBody>
          <a:bodyPr anchor="ctr"/>
          <a:lstStyle/>
          <a:p>
            <a:pPr eaLnBrk="1" hangingPunct="1">
              <a:defRPr/>
            </a:pPr>
            <a:r>
              <a:rPr lang="fr-FR" sz="2800" dirty="0" smtClean="0">
                <a:solidFill>
                  <a:schemeClr val="accent3">
                    <a:lumMod val="50000"/>
                  </a:schemeClr>
                </a:solidFill>
              </a:rPr>
              <a:t>Anses – Prochaines Expertises</a:t>
            </a:r>
          </a:p>
        </p:txBody>
      </p:sp>
      <p:sp>
        <p:nvSpPr>
          <p:cNvPr id="16387" name="Rectangle 5"/>
          <p:cNvSpPr>
            <a:spLocks noChangeArrowheads="1"/>
          </p:cNvSpPr>
          <p:nvPr/>
        </p:nvSpPr>
        <p:spPr bwMode="auto">
          <a:xfrm>
            <a:off x="755650" y="1628775"/>
            <a:ext cx="7835900" cy="396875"/>
          </a:xfrm>
          <a:prstGeom prst="rect">
            <a:avLst/>
          </a:prstGeom>
          <a:noFill/>
          <a:ln w="9525">
            <a:noFill/>
            <a:miter lim="800000"/>
            <a:headEnd/>
            <a:tailEnd/>
          </a:ln>
        </p:spPr>
        <p:txBody>
          <a:bodyPr>
            <a:spAutoFit/>
          </a:bodyPr>
          <a:lstStyle/>
          <a:p>
            <a:pPr>
              <a:buFont typeface="Wingdings" pitchFamily="2" charset="2"/>
              <a:buChar char="Ø"/>
            </a:pPr>
            <a:endParaRPr lang="fr-FR" sz="2000"/>
          </a:p>
        </p:txBody>
      </p:sp>
      <p:sp>
        <p:nvSpPr>
          <p:cNvPr id="16388" name="Rectangle 8"/>
          <p:cNvSpPr>
            <a:spLocks noChangeArrowheads="1"/>
          </p:cNvSpPr>
          <p:nvPr/>
        </p:nvSpPr>
        <p:spPr bwMode="auto">
          <a:xfrm>
            <a:off x="827584" y="980728"/>
            <a:ext cx="7488832" cy="5184229"/>
          </a:xfrm>
          <a:prstGeom prst="rect">
            <a:avLst/>
          </a:prstGeom>
          <a:noFill/>
          <a:ln w="9525">
            <a:noFill/>
            <a:miter lim="800000"/>
            <a:headEnd/>
            <a:tailEnd/>
          </a:ln>
        </p:spPr>
        <p:txBody>
          <a:bodyPr/>
          <a:lstStyle/>
          <a:p>
            <a:pPr marL="342900" indent="-342900">
              <a:spcBef>
                <a:spcPct val="50000"/>
              </a:spcBef>
              <a:buFont typeface="Wingdings" pitchFamily="2" charset="2"/>
              <a:buChar char="Ø"/>
              <a:defRPr/>
            </a:pPr>
            <a:r>
              <a:rPr lang="fr-FR" sz="2000" dirty="0" smtClean="0"/>
              <a:t> Synthèse annuelle sur les enjeux en matières d’évaluation des risques  -  </a:t>
            </a:r>
            <a:r>
              <a:rPr lang="fr-FR" sz="2000" dirty="0" smtClean="0">
                <a:solidFill>
                  <a:srgbClr val="009EE0"/>
                </a:solidFill>
              </a:rPr>
              <a:t> mars 2014</a:t>
            </a:r>
          </a:p>
          <a:p>
            <a:pPr marL="342900" indent="-342900">
              <a:spcBef>
                <a:spcPct val="50000"/>
              </a:spcBef>
              <a:buFont typeface="Wingdings" pitchFamily="2" charset="2"/>
              <a:buChar char="Ø"/>
              <a:defRPr/>
            </a:pPr>
            <a:endParaRPr lang="fr-FR" sz="2000" b="0" dirty="0" smtClean="0"/>
          </a:p>
          <a:p>
            <a:pPr marL="342900" indent="-342900">
              <a:spcBef>
                <a:spcPct val="50000"/>
              </a:spcBef>
              <a:buFont typeface="Wingdings" pitchFamily="2" charset="2"/>
              <a:buChar char="Ø"/>
              <a:defRPr/>
            </a:pPr>
            <a:r>
              <a:rPr lang="fr-FR" sz="2000" dirty="0" smtClean="0"/>
              <a:t>Saisine Nano-argent- mise à jour des connaissances (DGS/DGT/DGPR/DGAL/DGCCRF) – </a:t>
            </a:r>
            <a:r>
              <a:rPr lang="fr-FR" sz="2000" dirty="0" smtClean="0">
                <a:solidFill>
                  <a:srgbClr val="009EE0"/>
                </a:solidFill>
              </a:rPr>
              <a:t>mars 2014</a:t>
            </a:r>
          </a:p>
          <a:p>
            <a:pPr marL="342900" indent="-342900">
              <a:spcBef>
                <a:spcPct val="50000"/>
              </a:spcBef>
              <a:buFont typeface="Wingdings" pitchFamily="2" charset="2"/>
              <a:buChar char="Ø"/>
              <a:defRPr/>
            </a:pPr>
            <a:endParaRPr lang="fr-FR" sz="2000" dirty="0" smtClean="0"/>
          </a:p>
          <a:p>
            <a:pPr marL="342900" indent="-342900">
              <a:spcBef>
                <a:spcPct val="50000"/>
              </a:spcBef>
              <a:buFont typeface="Wingdings" pitchFamily="2" charset="2"/>
              <a:buChar char="Ø"/>
              <a:defRPr/>
            </a:pPr>
            <a:r>
              <a:rPr lang="fr-FR" sz="2000" dirty="0" smtClean="0"/>
              <a:t>ERS Nanos- outil d’évaluation simplifiée des risques sanitaires et environnementaux pour les produits contenant des nanomatériaux manufacturés – </a:t>
            </a:r>
            <a:r>
              <a:rPr lang="fr-FR" sz="2000" dirty="0" smtClean="0">
                <a:solidFill>
                  <a:srgbClr val="009EE0"/>
                </a:solidFill>
              </a:rPr>
              <a:t>mars 2014</a:t>
            </a:r>
          </a:p>
          <a:p>
            <a:pPr marL="342900" indent="-342900">
              <a:spcBef>
                <a:spcPct val="50000"/>
              </a:spcBef>
              <a:defRPr/>
            </a:pPr>
            <a:endParaRPr lang="fr-FR" sz="2000" dirty="0" smtClean="0"/>
          </a:p>
          <a:p>
            <a:pPr marL="342900" indent="-342900">
              <a:spcBef>
                <a:spcPct val="50000"/>
              </a:spcBef>
              <a:defRPr/>
            </a:pPr>
            <a:endParaRPr lang="fr-FR"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title"/>
          </p:nvPr>
        </p:nvSpPr>
        <p:spPr bwMode="auto">
          <a:xfrm>
            <a:off x="468313" y="0"/>
            <a:ext cx="8229600" cy="549275"/>
          </a:xfrm>
          <a:ln>
            <a:miter lim="800000"/>
            <a:headEnd/>
            <a:tailEnd/>
          </a:ln>
        </p:spPr>
        <p:txBody>
          <a:bodyPr anchor="ctr"/>
          <a:lstStyle/>
          <a:p>
            <a:pPr eaLnBrk="1" hangingPunct="1">
              <a:defRPr/>
            </a:pPr>
            <a:r>
              <a:rPr lang="fr-FR" sz="2800" dirty="0" err="1" smtClean="0">
                <a:solidFill>
                  <a:schemeClr val="accent3">
                    <a:lumMod val="50000"/>
                  </a:schemeClr>
                </a:solidFill>
              </a:rPr>
              <a:t>Nanogenotox</a:t>
            </a:r>
            <a:r>
              <a:rPr lang="fr-FR" sz="2800" dirty="0" smtClean="0">
                <a:solidFill>
                  <a:schemeClr val="accent3">
                    <a:lumMod val="50000"/>
                  </a:schemeClr>
                </a:solidFill>
              </a:rPr>
              <a:t> – Action Conjointe Européenne</a:t>
            </a:r>
          </a:p>
        </p:txBody>
      </p:sp>
      <p:sp>
        <p:nvSpPr>
          <p:cNvPr id="16387" name="Rectangle 5"/>
          <p:cNvSpPr>
            <a:spLocks noChangeArrowheads="1"/>
          </p:cNvSpPr>
          <p:nvPr/>
        </p:nvSpPr>
        <p:spPr bwMode="auto">
          <a:xfrm>
            <a:off x="755650" y="1628775"/>
            <a:ext cx="7835900" cy="396875"/>
          </a:xfrm>
          <a:prstGeom prst="rect">
            <a:avLst/>
          </a:prstGeom>
          <a:noFill/>
          <a:ln w="9525">
            <a:noFill/>
            <a:miter lim="800000"/>
            <a:headEnd/>
            <a:tailEnd/>
          </a:ln>
        </p:spPr>
        <p:txBody>
          <a:bodyPr>
            <a:spAutoFit/>
          </a:bodyPr>
          <a:lstStyle/>
          <a:p>
            <a:pPr>
              <a:buFont typeface="Wingdings" pitchFamily="2" charset="2"/>
              <a:buChar char="Ø"/>
            </a:pPr>
            <a:endParaRPr lang="fr-FR" sz="2000"/>
          </a:p>
        </p:txBody>
      </p:sp>
      <p:sp>
        <p:nvSpPr>
          <p:cNvPr id="16388" name="Rectangle 8"/>
          <p:cNvSpPr>
            <a:spLocks noChangeArrowheads="1"/>
          </p:cNvSpPr>
          <p:nvPr/>
        </p:nvSpPr>
        <p:spPr bwMode="auto">
          <a:xfrm>
            <a:off x="395536" y="692696"/>
            <a:ext cx="8208714" cy="5184229"/>
          </a:xfrm>
          <a:prstGeom prst="rect">
            <a:avLst/>
          </a:prstGeom>
          <a:noFill/>
          <a:ln w="9525">
            <a:noFill/>
            <a:miter lim="800000"/>
            <a:headEnd/>
            <a:tailEnd/>
          </a:ln>
        </p:spPr>
        <p:txBody>
          <a:bodyPr/>
          <a:lstStyle/>
          <a:p>
            <a:pPr marL="342900" indent="-342900">
              <a:spcBef>
                <a:spcPct val="50000"/>
              </a:spcBef>
              <a:buFont typeface="Wingdings" pitchFamily="2" charset="2"/>
              <a:buChar char="Ø"/>
              <a:defRPr/>
            </a:pPr>
            <a:r>
              <a:rPr lang="fr-FR" sz="1800" b="0" dirty="0" smtClean="0"/>
              <a:t>15 </a:t>
            </a:r>
            <a:r>
              <a:rPr lang="fr-FR" sz="1800" b="0" dirty="0"/>
              <a:t>nanomatériaux déjà présents sur le marché: TiO2 (4), SiO2(4), NTC (7)</a:t>
            </a:r>
          </a:p>
          <a:p>
            <a:pPr marL="3543300" lvl="7" indent="-342900">
              <a:spcBef>
                <a:spcPct val="50000"/>
              </a:spcBef>
              <a:buFont typeface="Wingdings" pitchFamily="2" charset="2"/>
              <a:buChar char="Ø"/>
              <a:defRPr/>
            </a:pPr>
            <a:endParaRPr lang="fr-FR" sz="1800" b="0" dirty="0"/>
          </a:p>
          <a:p>
            <a:pPr marL="342900" indent="-342900">
              <a:spcBef>
                <a:spcPct val="50000"/>
              </a:spcBef>
              <a:defRPr/>
            </a:pPr>
            <a:endParaRPr lang="fr-FR" sz="2000" dirty="0"/>
          </a:p>
        </p:txBody>
      </p:sp>
      <p:sp>
        <p:nvSpPr>
          <p:cNvPr id="16389" name="ZoneTexte 4"/>
          <p:cNvSpPr txBox="1">
            <a:spLocks noChangeArrowheads="1"/>
          </p:cNvSpPr>
          <p:nvPr/>
        </p:nvSpPr>
        <p:spPr bwMode="auto">
          <a:xfrm>
            <a:off x="1331640" y="5445224"/>
            <a:ext cx="4286250" cy="460375"/>
          </a:xfrm>
          <a:prstGeom prst="rect">
            <a:avLst/>
          </a:prstGeom>
          <a:noFill/>
          <a:ln w="9525">
            <a:noFill/>
            <a:miter lim="800000"/>
            <a:headEnd/>
            <a:tailEnd/>
          </a:ln>
        </p:spPr>
        <p:txBody>
          <a:bodyPr wrap="none">
            <a:spAutoFit/>
          </a:bodyPr>
          <a:lstStyle/>
          <a:p>
            <a:r>
              <a:rPr lang="fr-FR" dirty="0">
                <a:solidFill>
                  <a:srgbClr val="009EE0"/>
                </a:solidFill>
              </a:rPr>
              <a:t>http ://www.nanogenotox.eu</a:t>
            </a:r>
          </a:p>
        </p:txBody>
      </p:sp>
      <p:pic>
        <p:nvPicPr>
          <p:cNvPr id="16390" name="Picture 5"/>
          <p:cNvPicPr>
            <a:picLocks noChangeAspect="1" noChangeArrowheads="1"/>
          </p:cNvPicPr>
          <p:nvPr/>
        </p:nvPicPr>
        <p:blipFill>
          <a:blip r:embed="rId3" cstate="print"/>
          <a:srcRect/>
          <a:stretch>
            <a:fillRect/>
          </a:stretch>
        </p:blipFill>
        <p:spPr bwMode="auto">
          <a:xfrm>
            <a:off x="611560" y="1556792"/>
            <a:ext cx="1511300" cy="3194050"/>
          </a:xfrm>
          <a:prstGeom prst="rect">
            <a:avLst/>
          </a:prstGeom>
          <a:noFill/>
          <a:ln w="9525">
            <a:solidFill>
              <a:schemeClr val="bg2"/>
            </a:solidFill>
            <a:miter lim="800000"/>
            <a:headEnd/>
            <a:tailEnd/>
          </a:ln>
        </p:spPr>
      </p:pic>
      <p:sp>
        <p:nvSpPr>
          <p:cNvPr id="8" name="Text Box 7"/>
          <p:cNvSpPr txBox="1">
            <a:spLocks noChangeArrowheads="1"/>
          </p:cNvSpPr>
          <p:nvPr/>
        </p:nvSpPr>
        <p:spPr bwMode="auto">
          <a:xfrm>
            <a:off x="2843808" y="1412776"/>
            <a:ext cx="5544616" cy="4248472"/>
          </a:xfrm>
          <a:prstGeom prst="rect">
            <a:avLst/>
          </a:prstGeom>
          <a:noFill/>
          <a:ln w="9525">
            <a:noFill/>
            <a:round/>
            <a:headEnd/>
            <a:tailEnd/>
          </a:ln>
          <a:effectLst/>
        </p:spPr>
        <p:txBody>
          <a:bodyPr lIns="90000" tIns="45000" rIns="90000" bIns="45000"/>
          <a:lstStyle/>
          <a:p>
            <a:pPr marL="339725" indent="-339725" defTabSz="449263" eaLnBrk="1">
              <a:lnSpc>
                <a:spcPct val="101000"/>
              </a:lnSpc>
              <a:spcBef>
                <a:spcPts val="800"/>
              </a:spcBef>
              <a:buClr>
                <a:srgbClr val="E37824"/>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r>
              <a:rPr lang="fr-FR" sz="1400" dirty="0">
                <a:solidFill>
                  <a:srgbClr val="E37824"/>
                </a:solidFill>
              </a:rPr>
              <a:t>Les nanomateriaux d’une même famille ne peuvent être considérés comme une mono-substance (différence en caractérisions, in vivo et in vitro)</a:t>
            </a:r>
          </a:p>
          <a:p>
            <a:pPr marL="339725" indent="-339725" defTabSz="449263" eaLnBrk="1">
              <a:lnSpc>
                <a:spcPct val="101000"/>
              </a:lnSpc>
              <a:spcBef>
                <a:spcPts val="800"/>
              </a:spcBef>
              <a:buClr>
                <a:srgbClr val="E37824"/>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1400" dirty="0">
              <a:solidFill>
                <a:srgbClr val="E37824"/>
              </a:solidFill>
            </a:endParaRPr>
          </a:p>
          <a:p>
            <a:pPr marL="339725" indent="-339725" defTabSz="449263" eaLnBrk="1">
              <a:lnSpc>
                <a:spcPct val="101000"/>
              </a:lnSpc>
              <a:spcBef>
                <a:spcPts val="800"/>
              </a:spcBef>
              <a:buClr>
                <a:srgbClr val="E37824"/>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r>
              <a:rPr lang="fr-FR" sz="1400" dirty="0">
                <a:solidFill>
                  <a:srgbClr val="E37824"/>
                </a:solidFill>
              </a:rPr>
              <a:t>Pour identifier le danger de ces NMs, les lignes directrices de l’OCDE existantes sont à adapter en fonction des routes d’expositions (lignée cellulaire) et il est également nécessaire d’intégrer de la </a:t>
            </a:r>
            <a:r>
              <a:rPr lang="fr-FR" sz="1400" dirty="0" err="1">
                <a:solidFill>
                  <a:srgbClr val="E37824"/>
                </a:solidFill>
              </a:rPr>
              <a:t>toxicocinétique</a:t>
            </a:r>
            <a:r>
              <a:rPr lang="fr-FR" sz="1400" dirty="0">
                <a:solidFill>
                  <a:srgbClr val="E37824"/>
                </a:solidFill>
              </a:rPr>
              <a:t> pour choisir les organes cibles.</a:t>
            </a:r>
          </a:p>
          <a:p>
            <a:pPr marL="339725" indent="-339725" defTabSz="449263" eaLnBrk="1">
              <a:lnSpc>
                <a:spcPct val="101000"/>
              </a:lnSpc>
              <a:spcBef>
                <a:spcPts val="800"/>
              </a:spcBef>
              <a:buClr>
                <a:srgbClr val="E37824"/>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1400" dirty="0">
              <a:solidFill>
                <a:srgbClr val="E37824"/>
              </a:solidFill>
            </a:endParaRPr>
          </a:p>
          <a:p>
            <a:pPr marL="339725" indent="-339725" defTabSz="449263" eaLnBrk="1">
              <a:lnSpc>
                <a:spcPct val="101000"/>
              </a:lnSpc>
              <a:spcBef>
                <a:spcPts val="800"/>
              </a:spcBef>
              <a:buClr>
                <a:srgbClr val="E37824"/>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r>
              <a:rPr lang="fr-FR" sz="1400" dirty="0">
                <a:solidFill>
                  <a:srgbClr val="E37824"/>
                </a:solidFill>
              </a:rPr>
              <a:t>Les </a:t>
            </a:r>
            <a:r>
              <a:rPr lang="fr-FR" sz="1400" dirty="0" err="1">
                <a:solidFill>
                  <a:srgbClr val="E37824"/>
                </a:solidFill>
              </a:rPr>
              <a:t>NMs</a:t>
            </a:r>
            <a:r>
              <a:rPr lang="fr-FR" sz="1400" dirty="0">
                <a:solidFill>
                  <a:srgbClr val="E37824"/>
                </a:solidFill>
              </a:rPr>
              <a:t> étudiés n’ont pas montré une </a:t>
            </a:r>
            <a:r>
              <a:rPr lang="fr-FR" sz="1400" dirty="0" err="1">
                <a:solidFill>
                  <a:srgbClr val="E37824"/>
                </a:solidFill>
              </a:rPr>
              <a:t>génotoxicité</a:t>
            </a:r>
            <a:r>
              <a:rPr lang="fr-FR" sz="1400" dirty="0">
                <a:solidFill>
                  <a:srgbClr val="E37824"/>
                </a:solidFill>
              </a:rPr>
              <a:t> forte </a:t>
            </a:r>
            <a:r>
              <a:rPr lang="fr-FR" sz="1400" i="1" dirty="0">
                <a:solidFill>
                  <a:srgbClr val="E37824"/>
                </a:solidFill>
              </a:rPr>
              <a:t>in vivo </a:t>
            </a:r>
            <a:r>
              <a:rPr lang="fr-FR" sz="1400" dirty="0">
                <a:solidFill>
                  <a:srgbClr val="E37824"/>
                </a:solidFill>
              </a:rPr>
              <a:t>et </a:t>
            </a:r>
            <a:r>
              <a:rPr lang="fr-FR" sz="1400" i="1" dirty="0">
                <a:solidFill>
                  <a:srgbClr val="E37824"/>
                </a:solidFill>
              </a:rPr>
              <a:t>in vitro</a:t>
            </a:r>
            <a:r>
              <a:rPr lang="fr-FR" sz="1400" dirty="0">
                <a:solidFill>
                  <a:srgbClr val="E37824"/>
                </a:solidFill>
              </a:rPr>
              <a:t>, néanmoins des effets </a:t>
            </a:r>
            <a:r>
              <a:rPr lang="fr-FR" sz="1400" dirty="0" err="1">
                <a:solidFill>
                  <a:srgbClr val="E37824"/>
                </a:solidFill>
              </a:rPr>
              <a:t>génotoxiques</a:t>
            </a:r>
            <a:r>
              <a:rPr lang="fr-FR" sz="1400" dirty="0">
                <a:solidFill>
                  <a:srgbClr val="E37824"/>
                </a:solidFill>
              </a:rPr>
              <a:t> ont été détectés même à faible dose.</a:t>
            </a:r>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sz="2000" dirty="0"/>
          </a:p>
          <a:p>
            <a:pPr marL="339725" indent="-339725" defTabSz="449263" eaLnBrk="1">
              <a:lnSpc>
                <a:spcPct val="101000"/>
              </a:lnSpc>
              <a:spcBef>
                <a:spcPts val="800"/>
              </a:spcBef>
              <a:buClr>
                <a:schemeClr val="tx1"/>
              </a:buClr>
              <a:buFont typeface="Wingdings" pitchFamily="2" charset="2"/>
              <a:buChar char="Ø"/>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dirty="0"/>
          </a:p>
          <a:p>
            <a:pPr marL="3940175" lvl="8" indent="-282575" algn="r" defTabSz="449263">
              <a:lnSpc>
                <a:spcPct val="101000"/>
              </a:lnSpc>
              <a:spcBef>
                <a:spcPts val="700"/>
              </a:spcBef>
              <a:buClr>
                <a:schemeClr val="tx1"/>
              </a:buClr>
              <a:tabLst>
                <a:tab pos="1249363" algn="l"/>
                <a:tab pos="2163763" algn="l"/>
                <a:tab pos="3078163" algn="l"/>
                <a:tab pos="3992563" algn="l"/>
                <a:tab pos="4906963" algn="l"/>
                <a:tab pos="5821363" algn="l"/>
                <a:tab pos="6735763" algn="l"/>
                <a:tab pos="7650163" algn="l"/>
                <a:tab pos="8564563" algn="l"/>
                <a:tab pos="9478963" algn="l"/>
                <a:tab pos="10393363" algn="l"/>
              </a:tabLst>
              <a:defRPr/>
            </a:pP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e 16"/>
          <p:cNvGrpSpPr/>
          <p:nvPr/>
        </p:nvGrpSpPr>
        <p:grpSpPr>
          <a:xfrm>
            <a:off x="467544" y="1628800"/>
            <a:ext cx="8207375" cy="3779837"/>
            <a:chOff x="468313" y="1557338"/>
            <a:chExt cx="8207375" cy="3779837"/>
          </a:xfrm>
        </p:grpSpPr>
        <p:sp>
          <p:nvSpPr>
            <p:cNvPr id="28713" name="Arc 41"/>
            <p:cNvSpPr>
              <a:spLocks/>
            </p:cNvSpPr>
            <p:nvPr/>
          </p:nvSpPr>
          <p:spPr bwMode="auto">
            <a:xfrm flipH="1">
              <a:off x="2195513" y="1844675"/>
              <a:ext cx="1223962" cy="7921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tx1"/>
              </a:solidFill>
              <a:round/>
              <a:headEnd/>
              <a:tailEnd/>
            </a:ln>
            <a:effectLst/>
          </p:spPr>
          <p:txBody>
            <a:bodyPr wrap="none" anchor="ctr"/>
            <a:lstStyle/>
            <a:p>
              <a:endParaRPr lang="fr-FR"/>
            </a:p>
          </p:txBody>
        </p:sp>
        <p:sp>
          <p:nvSpPr>
            <p:cNvPr id="28712" name="Arc 40"/>
            <p:cNvSpPr>
              <a:spLocks/>
            </p:cNvSpPr>
            <p:nvPr/>
          </p:nvSpPr>
          <p:spPr bwMode="auto">
            <a:xfrm>
              <a:off x="5508625" y="1844675"/>
              <a:ext cx="1223963" cy="7921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chemeClr val="tx1"/>
              </a:solidFill>
              <a:round/>
              <a:headEnd/>
              <a:tailEnd/>
            </a:ln>
            <a:effectLst/>
          </p:spPr>
          <p:txBody>
            <a:bodyPr wrap="none" anchor="ctr"/>
            <a:lstStyle/>
            <a:p>
              <a:endParaRPr lang="fr-FR"/>
            </a:p>
          </p:txBody>
        </p:sp>
        <p:sp>
          <p:nvSpPr>
            <p:cNvPr id="28705" name="AutoShape 33"/>
            <p:cNvSpPr>
              <a:spLocks noChangeArrowheads="1"/>
            </p:cNvSpPr>
            <p:nvPr/>
          </p:nvSpPr>
          <p:spPr bwMode="auto">
            <a:xfrm>
              <a:off x="3419475" y="1557338"/>
              <a:ext cx="2089150" cy="574675"/>
            </a:xfrm>
            <a:prstGeom prst="roundRect">
              <a:avLst>
                <a:gd name="adj" fmla="val 16667"/>
              </a:avLst>
            </a:prstGeom>
            <a:solidFill>
              <a:srgbClr val="FFCC00"/>
            </a:solidFill>
            <a:ln w="9525">
              <a:solidFill>
                <a:schemeClr val="tx1"/>
              </a:solidFill>
              <a:round/>
              <a:headEnd/>
              <a:tailEnd/>
            </a:ln>
            <a:effectLst/>
          </p:spPr>
          <p:txBody>
            <a:bodyPr wrap="none" anchor="ctr"/>
            <a:lstStyle/>
            <a:p>
              <a:endParaRPr lang="fr-FR"/>
            </a:p>
          </p:txBody>
        </p:sp>
        <p:sp>
          <p:nvSpPr>
            <p:cNvPr id="28704" name="Text Box 32"/>
            <p:cNvSpPr txBox="1">
              <a:spLocks noChangeArrowheads="1"/>
            </p:cNvSpPr>
            <p:nvPr/>
          </p:nvSpPr>
          <p:spPr bwMode="auto">
            <a:xfrm>
              <a:off x="3419872" y="1628800"/>
              <a:ext cx="2159620" cy="457200"/>
            </a:xfrm>
            <a:prstGeom prst="rect">
              <a:avLst/>
            </a:prstGeom>
            <a:noFill/>
            <a:ln w="9525">
              <a:noFill/>
              <a:miter lim="800000"/>
              <a:headEnd/>
              <a:tailEnd/>
            </a:ln>
            <a:effectLst/>
          </p:spPr>
          <p:txBody>
            <a:bodyPr wrap="square">
              <a:spAutoFit/>
            </a:bodyPr>
            <a:lstStyle/>
            <a:p>
              <a:pPr marL="269875" indent="-269875" algn="ctr">
                <a:lnSpc>
                  <a:spcPct val="120000"/>
                </a:lnSpc>
                <a:spcBef>
                  <a:spcPct val="50000"/>
                </a:spcBef>
                <a:buSzPct val="140000"/>
              </a:pPr>
              <a:r>
                <a:rPr lang="fr-FR" sz="2000" dirty="0"/>
                <a:t>Nanomatériaux</a:t>
              </a:r>
            </a:p>
          </p:txBody>
        </p:sp>
        <p:sp>
          <p:nvSpPr>
            <p:cNvPr id="28706" name="Rectangle 34"/>
            <p:cNvSpPr>
              <a:spLocks noChangeArrowheads="1"/>
            </p:cNvSpPr>
            <p:nvPr/>
          </p:nvSpPr>
          <p:spPr bwMode="auto">
            <a:xfrm>
              <a:off x="683568" y="2564904"/>
              <a:ext cx="3095625" cy="791592"/>
            </a:xfrm>
            <a:prstGeom prst="rect">
              <a:avLst/>
            </a:prstGeom>
            <a:solidFill>
              <a:srgbClr val="B2B2B2"/>
            </a:solidFill>
            <a:ln w="9525">
              <a:noFill/>
              <a:miter lim="800000"/>
              <a:headEnd/>
              <a:tailEnd/>
            </a:ln>
            <a:effectLst/>
          </p:spPr>
          <p:txBody>
            <a:bodyPr wrap="none" anchor="ctr"/>
            <a:lstStyle/>
            <a:p>
              <a:endParaRPr lang="fr-FR"/>
            </a:p>
          </p:txBody>
        </p:sp>
        <p:sp>
          <p:nvSpPr>
            <p:cNvPr id="28707" name="Text Box 35"/>
            <p:cNvSpPr txBox="1">
              <a:spLocks noChangeArrowheads="1"/>
            </p:cNvSpPr>
            <p:nvPr/>
          </p:nvSpPr>
          <p:spPr bwMode="auto">
            <a:xfrm>
              <a:off x="611188" y="2543175"/>
              <a:ext cx="3240087" cy="457200"/>
            </a:xfrm>
            <a:prstGeom prst="rect">
              <a:avLst/>
            </a:prstGeom>
            <a:noFill/>
            <a:ln w="9525">
              <a:noFill/>
              <a:miter lim="800000"/>
              <a:headEnd/>
              <a:tailEnd/>
            </a:ln>
            <a:effectLst/>
          </p:spPr>
          <p:txBody>
            <a:bodyPr>
              <a:spAutoFit/>
            </a:bodyPr>
            <a:lstStyle/>
            <a:p>
              <a:pPr marL="269875" indent="-269875" algn="ctr">
                <a:lnSpc>
                  <a:spcPct val="120000"/>
                </a:lnSpc>
                <a:spcBef>
                  <a:spcPct val="50000"/>
                </a:spcBef>
                <a:buSzPct val="140000"/>
              </a:pPr>
              <a:r>
                <a:rPr lang="fr-FR" sz="2000" dirty="0"/>
                <a:t>Incertitudes sur la toxicité</a:t>
              </a:r>
            </a:p>
          </p:txBody>
        </p:sp>
        <p:sp>
          <p:nvSpPr>
            <p:cNvPr id="28708" name="Rectangle 36"/>
            <p:cNvSpPr>
              <a:spLocks noChangeArrowheads="1"/>
            </p:cNvSpPr>
            <p:nvPr/>
          </p:nvSpPr>
          <p:spPr bwMode="auto">
            <a:xfrm>
              <a:off x="5149850" y="2587625"/>
              <a:ext cx="3095625" cy="431800"/>
            </a:xfrm>
            <a:prstGeom prst="rect">
              <a:avLst/>
            </a:prstGeom>
            <a:solidFill>
              <a:srgbClr val="B2B2B2"/>
            </a:solidFill>
            <a:ln w="9525">
              <a:noFill/>
              <a:miter lim="800000"/>
              <a:headEnd/>
              <a:tailEnd/>
            </a:ln>
            <a:effectLst/>
          </p:spPr>
          <p:txBody>
            <a:bodyPr wrap="none" anchor="ctr"/>
            <a:lstStyle/>
            <a:p>
              <a:endParaRPr lang="fr-FR"/>
            </a:p>
          </p:txBody>
        </p:sp>
        <p:sp>
          <p:nvSpPr>
            <p:cNvPr id="28709" name="Text Box 37"/>
            <p:cNvSpPr txBox="1">
              <a:spLocks noChangeArrowheads="1"/>
            </p:cNvSpPr>
            <p:nvPr/>
          </p:nvSpPr>
          <p:spPr bwMode="auto">
            <a:xfrm>
              <a:off x="5076825" y="2565400"/>
              <a:ext cx="3240088" cy="457200"/>
            </a:xfrm>
            <a:prstGeom prst="rect">
              <a:avLst/>
            </a:prstGeom>
            <a:noFill/>
            <a:ln w="9525">
              <a:noFill/>
              <a:miter lim="800000"/>
              <a:headEnd/>
              <a:tailEnd/>
            </a:ln>
            <a:effectLst/>
          </p:spPr>
          <p:txBody>
            <a:bodyPr>
              <a:spAutoFit/>
            </a:bodyPr>
            <a:lstStyle/>
            <a:p>
              <a:pPr marL="269875" indent="-269875" algn="ctr">
                <a:lnSpc>
                  <a:spcPct val="120000"/>
                </a:lnSpc>
                <a:spcBef>
                  <a:spcPct val="50000"/>
                </a:spcBef>
                <a:buSzPct val="140000"/>
              </a:pPr>
              <a:r>
                <a:rPr lang="fr-FR" sz="2000" dirty="0"/>
                <a:t>Difficultés de mesurage</a:t>
              </a:r>
            </a:p>
          </p:txBody>
        </p:sp>
        <p:sp>
          <p:nvSpPr>
            <p:cNvPr id="28715" name="Text Box 43"/>
            <p:cNvSpPr txBox="1">
              <a:spLocks noChangeArrowheads="1"/>
            </p:cNvSpPr>
            <p:nvPr/>
          </p:nvSpPr>
          <p:spPr bwMode="auto">
            <a:xfrm>
              <a:off x="468313" y="4149725"/>
              <a:ext cx="8207375" cy="1187450"/>
            </a:xfrm>
            <a:prstGeom prst="rect">
              <a:avLst/>
            </a:prstGeom>
            <a:solidFill>
              <a:srgbClr val="FFCC00"/>
            </a:solidFill>
            <a:ln w="9525">
              <a:noFill/>
              <a:miter lim="800000"/>
              <a:headEnd/>
              <a:tailEnd/>
            </a:ln>
            <a:effectLst/>
          </p:spPr>
          <p:txBody>
            <a:bodyPr>
              <a:spAutoFit/>
            </a:bodyPr>
            <a:lstStyle/>
            <a:p>
              <a:pPr marL="269875" indent="-269875" algn="ctr">
                <a:lnSpc>
                  <a:spcPct val="120000"/>
                </a:lnSpc>
                <a:spcBef>
                  <a:spcPct val="50000"/>
                </a:spcBef>
                <a:buSzPct val="140000"/>
              </a:pPr>
              <a:r>
                <a:rPr lang="fr-FR" sz="2000" i="1"/>
                <a:t>Nécessité d’appliquer le principe de précaution en soumettant les nanomatériaux aux procédures de sécurité sanitaire appliquées à la manipulation et au transport des matières dangereuses</a:t>
              </a:r>
            </a:p>
          </p:txBody>
        </p:sp>
        <p:sp>
          <p:nvSpPr>
            <p:cNvPr id="28716" name="AutoShape 44"/>
            <p:cNvSpPr>
              <a:spLocks noChangeArrowheads="1"/>
            </p:cNvSpPr>
            <p:nvPr/>
          </p:nvSpPr>
          <p:spPr bwMode="auto">
            <a:xfrm>
              <a:off x="4140200" y="3284538"/>
              <a:ext cx="647700" cy="720725"/>
            </a:xfrm>
            <a:prstGeom prst="downArrow">
              <a:avLst>
                <a:gd name="adj1" fmla="val 50000"/>
                <a:gd name="adj2" fmla="val 27819"/>
              </a:avLst>
            </a:prstGeom>
            <a:solidFill>
              <a:srgbClr val="00499A"/>
            </a:solidFill>
            <a:ln w="9525">
              <a:solidFill>
                <a:srgbClr val="00499A"/>
              </a:solidFill>
              <a:miter lim="800000"/>
              <a:headEnd/>
              <a:tailEnd/>
            </a:ln>
            <a:effectLst/>
          </p:spPr>
          <p:txBody>
            <a:bodyPr wrap="none" anchor="ctr"/>
            <a:lstStyle/>
            <a:p>
              <a:endParaRPr lang="fr-FR"/>
            </a:p>
          </p:txBody>
        </p:sp>
      </p:grpSp>
      <p:sp>
        <p:nvSpPr>
          <p:cNvPr id="18" name="Rectangle 17"/>
          <p:cNvSpPr/>
          <p:nvPr/>
        </p:nvSpPr>
        <p:spPr>
          <a:xfrm>
            <a:off x="539552" y="980728"/>
            <a:ext cx="7704856" cy="369332"/>
          </a:xfrm>
          <a:prstGeom prst="rect">
            <a:avLst/>
          </a:prstGeom>
        </p:spPr>
        <p:txBody>
          <a:bodyPr wrap="square">
            <a:spAutoFit/>
          </a:bodyPr>
          <a:lstStyle/>
          <a:p>
            <a:pPr algn="ctr">
              <a:spcBef>
                <a:spcPct val="50000"/>
              </a:spcBef>
            </a:pPr>
            <a:r>
              <a:rPr lang="fr-FR" sz="1800" i="1" u="sng" dirty="0" smtClean="0"/>
              <a:t>Rapport Nanomatériaux et sécurité au travail, </a:t>
            </a:r>
            <a:r>
              <a:rPr lang="fr-FR" sz="1800" i="1" u="sng" dirty="0" err="1" smtClean="0"/>
              <a:t>Afsset</a:t>
            </a:r>
            <a:r>
              <a:rPr lang="fr-FR" sz="1800" i="1" u="sng" dirty="0" smtClean="0"/>
              <a:t>, 2008</a:t>
            </a:r>
            <a:endParaRPr lang="fr-FR" sz="1800" i="1" u="sng" dirty="0"/>
          </a:p>
        </p:txBody>
      </p:sp>
      <p:sp>
        <p:nvSpPr>
          <p:cNvPr id="19"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Nanomatériaux et sécurité au travail</a:t>
            </a:r>
            <a:endParaRPr lang="fr-FR" sz="2800" b="0" dirty="0">
              <a:solidFill>
                <a:schemeClr val="accent3">
                  <a:lumMod val="5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1" name="AutoShape 9"/>
          <p:cNvSpPr>
            <a:spLocks noChangeArrowheads="1"/>
          </p:cNvSpPr>
          <p:nvPr/>
        </p:nvSpPr>
        <p:spPr bwMode="auto">
          <a:xfrm>
            <a:off x="3687763" y="2732088"/>
            <a:ext cx="1800225" cy="1512887"/>
          </a:xfrm>
          <a:prstGeom prst="hexagon">
            <a:avLst>
              <a:gd name="adj" fmla="val 29748"/>
              <a:gd name="vf" fmla="val 115470"/>
            </a:avLst>
          </a:prstGeom>
          <a:solidFill>
            <a:srgbClr val="FFCC00"/>
          </a:solidFill>
          <a:ln w="57150">
            <a:solidFill>
              <a:schemeClr val="tx1"/>
            </a:solidFill>
            <a:miter lim="800000"/>
            <a:headEnd/>
            <a:tailEnd/>
          </a:ln>
          <a:effectLst/>
        </p:spPr>
        <p:txBody>
          <a:bodyPr wrap="none" anchor="ctr"/>
          <a:lstStyle/>
          <a:p>
            <a:endParaRPr lang="fr-FR"/>
          </a:p>
        </p:txBody>
      </p:sp>
      <p:sp>
        <p:nvSpPr>
          <p:cNvPr id="8202" name="Text Box 10"/>
          <p:cNvSpPr txBox="1">
            <a:spLocks noChangeArrowheads="1"/>
          </p:cNvSpPr>
          <p:nvPr/>
        </p:nvSpPr>
        <p:spPr bwMode="auto">
          <a:xfrm>
            <a:off x="3775075" y="3040063"/>
            <a:ext cx="1612900" cy="822325"/>
          </a:xfrm>
          <a:prstGeom prst="rect">
            <a:avLst/>
          </a:prstGeom>
          <a:noFill/>
          <a:ln w="9525">
            <a:noFill/>
            <a:miter lim="800000"/>
            <a:headEnd/>
            <a:tailEnd/>
          </a:ln>
          <a:effectLst/>
        </p:spPr>
        <p:txBody>
          <a:bodyPr>
            <a:spAutoFit/>
          </a:bodyPr>
          <a:lstStyle/>
          <a:p>
            <a:pPr algn="ctr">
              <a:spcBef>
                <a:spcPct val="50000"/>
              </a:spcBef>
            </a:pPr>
            <a:r>
              <a:rPr lang="fr-FR"/>
              <a:t>Nano-Sécurité</a:t>
            </a:r>
          </a:p>
        </p:txBody>
      </p:sp>
      <p:sp>
        <p:nvSpPr>
          <p:cNvPr id="8204" name="Text Box 12"/>
          <p:cNvSpPr txBox="1">
            <a:spLocks noChangeArrowheads="1"/>
          </p:cNvSpPr>
          <p:nvPr/>
        </p:nvSpPr>
        <p:spPr bwMode="auto">
          <a:xfrm>
            <a:off x="395288" y="1820863"/>
            <a:ext cx="3455987" cy="336550"/>
          </a:xfrm>
          <a:prstGeom prst="rect">
            <a:avLst/>
          </a:prstGeom>
          <a:noFill/>
          <a:ln w="9525">
            <a:noFill/>
            <a:miter lim="800000"/>
            <a:headEnd/>
            <a:tailEnd/>
          </a:ln>
          <a:effectLst/>
        </p:spPr>
        <p:txBody>
          <a:bodyPr>
            <a:spAutoFit/>
          </a:bodyPr>
          <a:lstStyle/>
          <a:p>
            <a:pPr>
              <a:spcBef>
                <a:spcPct val="50000"/>
              </a:spcBef>
            </a:pPr>
            <a:r>
              <a:rPr lang="fr-FR" sz="1600"/>
              <a:t>Stratégie de sécurité (STOP)</a:t>
            </a:r>
          </a:p>
        </p:txBody>
      </p:sp>
      <p:sp>
        <p:nvSpPr>
          <p:cNvPr id="8205" name="Line 13"/>
          <p:cNvSpPr>
            <a:spLocks noChangeShapeType="1"/>
          </p:cNvSpPr>
          <p:nvPr/>
        </p:nvSpPr>
        <p:spPr bwMode="auto">
          <a:xfrm>
            <a:off x="3851275" y="2171700"/>
            <a:ext cx="288925" cy="561975"/>
          </a:xfrm>
          <a:prstGeom prst="line">
            <a:avLst/>
          </a:prstGeom>
          <a:noFill/>
          <a:ln w="28575">
            <a:solidFill>
              <a:schemeClr val="tx1"/>
            </a:solidFill>
            <a:round/>
            <a:headEnd/>
            <a:tailEnd/>
          </a:ln>
          <a:effectLst/>
        </p:spPr>
        <p:txBody>
          <a:bodyPr/>
          <a:lstStyle/>
          <a:p>
            <a:endParaRPr lang="fr-FR"/>
          </a:p>
        </p:txBody>
      </p:sp>
      <p:sp>
        <p:nvSpPr>
          <p:cNvPr id="8206" name="Line 14"/>
          <p:cNvSpPr>
            <a:spLocks noChangeShapeType="1"/>
          </p:cNvSpPr>
          <p:nvPr/>
        </p:nvSpPr>
        <p:spPr bwMode="auto">
          <a:xfrm>
            <a:off x="488950" y="2176463"/>
            <a:ext cx="3371850" cy="0"/>
          </a:xfrm>
          <a:prstGeom prst="line">
            <a:avLst/>
          </a:prstGeom>
          <a:noFill/>
          <a:ln w="28575">
            <a:solidFill>
              <a:schemeClr val="tx1"/>
            </a:solidFill>
            <a:round/>
            <a:headEnd/>
            <a:tailEnd/>
          </a:ln>
          <a:effectLst/>
        </p:spPr>
        <p:txBody>
          <a:bodyPr/>
          <a:lstStyle/>
          <a:p>
            <a:endParaRPr lang="fr-FR"/>
          </a:p>
        </p:txBody>
      </p:sp>
      <p:sp>
        <p:nvSpPr>
          <p:cNvPr id="8208" name="Text Box 16"/>
          <p:cNvSpPr txBox="1">
            <a:spLocks noChangeArrowheads="1"/>
          </p:cNvSpPr>
          <p:nvPr/>
        </p:nvSpPr>
        <p:spPr bwMode="auto">
          <a:xfrm>
            <a:off x="5408613" y="4475163"/>
            <a:ext cx="3748087" cy="336550"/>
          </a:xfrm>
          <a:prstGeom prst="rect">
            <a:avLst/>
          </a:prstGeom>
          <a:noFill/>
          <a:ln w="9525">
            <a:noFill/>
            <a:miter lim="800000"/>
            <a:headEnd/>
            <a:tailEnd/>
          </a:ln>
          <a:effectLst/>
        </p:spPr>
        <p:txBody>
          <a:bodyPr>
            <a:spAutoFit/>
          </a:bodyPr>
          <a:lstStyle/>
          <a:p>
            <a:pPr>
              <a:spcBef>
                <a:spcPct val="50000"/>
              </a:spcBef>
            </a:pPr>
            <a:r>
              <a:rPr lang="fr-FR" sz="1600"/>
              <a:t>Signalisation du risque « Nano-objet »</a:t>
            </a:r>
          </a:p>
        </p:txBody>
      </p:sp>
      <p:sp>
        <p:nvSpPr>
          <p:cNvPr id="8209" name="Line 17"/>
          <p:cNvSpPr>
            <a:spLocks noChangeShapeType="1"/>
          </p:cNvSpPr>
          <p:nvPr/>
        </p:nvSpPr>
        <p:spPr bwMode="auto">
          <a:xfrm flipV="1">
            <a:off x="5038725" y="2171700"/>
            <a:ext cx="254000" cy="550863"/>
          </a:xfrm>
          <a:prstGeom prst="line">
            <a:avLst/>
          </a:prstGeom>
          <a:noFill/>
          <a:ln w="28575">
            <a:solidFill>
              <a:schemeClr val="tx1"/>
            </a:solidFill>
            <a:round/>
            <a:headEnd/>
            <a:tailEnd/>
          </a:ln>
          <a:effectLst/>
        </p:spPr>
        <p:txBody>
          <a:bodyPr/>
          <a:lstStyle/>
          <a:p>
            <a:endParaRPr lang="fr-FR"/>
          </a:p>
        </p:txBody>
      </p:sp>
      <p:sp>
        <p:nvSpPr>
          <p:cNvPr id="8210" name="Line 18"/>
          <p:cNvSpPr>
            <a:spLocks noChangeShapeType="1"/>
          </p:cNvSpPr>
          <p:nvPr/>
        </p:nvSpPr>
        <p:spPr bwMode="auto">
          <a:xfrm>
            <a:off x="5292725" y="2181225"/>
            <a:ext cx="3536950" cy="0"/>
          </a:xfrm>
          <a:prstGeom prst="line">
            <a:avLst/>
          </a:prstGeom>
          <a:noFill/>
          <a:ln w="28575">
            <a:solidFill>
              <a:schemeClr val="tx1"/>
            </a:solidFill>
            <a:round/>
            <a:headEnd/>
            <a:tailEnd/>
          </a:ln>
          <a:effectLst/>
        </p:spPr>
        <p:txBody>
          <a:bodyPr/>
          <a:lstStyle/>
          <a:p>
            <a:endParaRPr lang="fr-FR"/>
          </a:p>
        </p:txBody>
      </p:sp>
      <p:sp>
        <p:nvSpPr>
          <p:cNvPr id="8212" name="Text Box 20"/>
          <p:cNvSpPr txBox="1">
            <a:spLocks noChangeArrowheads="1"/>
          </p:cNvSpPr>
          <p:nvPr/>
        </p:nvSpPr>
        <p:spPr bwMode="auto">
          <a:xfrm>
            <a:off x="376238" y="4484688"/>
            <a:ext cx="3527425" cy="336550"/>
          </a:xfrm>
          <a:prstGeom prst="rect">
            <a:avLst/>
          </a:prstGeom>
          <a:noFill/>
          <a:ln w="9525">
            <a:noFill/>
            <a:miter lim="800000"/>
            <a:headEnd/>
            <a:tailEnd/>
          </a:ln>
          <a:effectLst/>
        </p:spPr>
        <p:txBody>
          <a:bodyPr>
            <a:spAutoFit/>
          </a:bodyPr>
          <a:lstStyle/>
          <a:p>
            <a:pPr>
              <a:spcBef>
                <a:spcPct val="50000"/>
              </a:spcBef>
            </a:pPr>
            <a:r>
              <a:rPr lang="fr-FR" sz="1600"/>
              <a:t>Recensement, archivage , traçabilité</a:t>
            </a:r>
          </a:p>
        </p:txBody>
      </p:sp>
      <p:sp>
        <p:nvSpPr>
          <p:cNvPr id="8213" name="Line 21"/>
          <p:cNvSpPr>
            <a:spLocks noChangeShapeType="1"/>
          </p:cNvSpPr>
          <p:nvPr/>
        </p:nvSpPr>
        <p:spPr bwMode="auto">
          <a:xfrm>
            <a:off x="450850" y="3490913"/>
            <a:ext cx="3257550" cy="0"/>
          </a:xfrm>
          <a:prstGeom prst="line">
            <a:avLst/>
          </a:prstGeom>
          <a:noFill/>
          <a:ln w="28575">
            <a:solidFill>
              <a:schemeClr val="tx1"/>
            </a:solidFill>
            <a:round/>
            <a:headEnd/>
            <a:tailEnd/>
          </a:ln>
          <a:effectLst/>
        </p:spPr>
        <p:txBody>
          <a:bodyPr/>
          <a:lstStyle/>
          <a:p>
            <a:endParaRPr lang="fr-FR"/>
          </a:p>
        </p:txBody>
      </p:sp>
      <p:sp>
        <p:nvSpPr>
          <p:cNvPr id="8215" name="Text Box 23"/>
          <p:cNvSpPr txBox="1">
            <a:spLocks noChangeArrowheads="1"/>
          </p:cNvSpPr>
          <p:nvPr/>
        </p:nvSpPr>
        <p:spPr bwMode="auto">
          <a:xfrm>
            <a:off x="6191250" y="1820863"/>
            <a:ext cx="2736850" cy="336550"/>
          </a:xfrm>
          <a:prstGeom prst="rect">
            <a:avLst/>
          </a:prstGeom>
          <a:noFill/>
          <a:ln w="9525">
            <a:noFill/>
            <a:miter lim="800000"/>
            <a:headEnd/>
            <a:tailEnd/>
          </a:ln>
          <a:effectLst/>
        </p:spPr>
        <p:txBody>
          <a:bodyPr>
            <a:spAutoFit/>
          </a:bodyPr>
          <a:lstStyle/>
          <a:p>
            <a:pPr algn="r">
              <a:spcBef>
                <a:spcPct val="50000"/>
              </a:spcBef>
            </a:pPr>
            <a:r>
              <a:rPr lang="fr-FR" sz="1600"/>
              <a:t>Mesurage de l’exposition</a:t>
            </a:r>
          </a:p>
        </p:txBody>
      </p:sp>
      <p:sp>
        <p:nvSpPr>
          <p:cNvPr id="8216" name="Line 24"/>
          <p:cNvSpPr>
            <a:spLocks noChangeShapeType="1"/>
          </p:cNvSpPr>
          <p:nvPr/>
        </p:nvSpPr>
        <p:spPr bwMode="auto">
          <a:xfrm>
            <a:off x="5497513" y="3490913"/>
            <a:ext cx="3429000" cy="0"/>
          </a:xfrm>
          <a:prstGeom prst="line">
            <a:avLst/>
          </a:prstGeom>
          <a:noFill/>
          <a:ln w="28575">
            <a:solidFill>
              <a:schemeClr val="tx1"/>
            </a:solidFill>
            <a:round/>
            <a:headEnd/>
            <a:tailEnd/>
          </a:ln>
          <a:effectLst/>
        </p:spPr>
        <p:txBody>
          <a:bodyPr/>
          <a:lstStyle/>
          <a:p>
            <a:endParaRPr lang="fr-FR"/>
          </a:p>
        </p:txBody>
      </p:sp>
      <p:sp>
        <p:nvSpPr>
          <p:cNvPr id="8218" name="Text Box 26"/>
          <p:cNvSpPr txBox="1">
            <a:spLocks noChangeArrowheads="1"/>
          </p:cNvSpPr>
          <p:nvPr/>
        </p:nvSpPr>
        <p:spPr bwMode="auto">
          <a:xfrm>
            <a:off x="395288" y="3151188"/>
            <a:ext cx="2736850" cy="336550"/>
          </a:xfrm>
          <a:prstGeom prst="rect">
            <a:avLst/>
          </a:prstGeom>
          <a:noFill/>
          <a:ln w="9525">
            <a:noFill/>
            <a:miter lim="800000"/>
            <a:headEnd/>
            <a:tailEnd/>
          </a:ln>
          <a:effectLst/>
        </p:spPr>
        <p:txBody>
          <a:bodyPr>
            <a:spAutoFit/>
          </a:bodyPr>
          <a:lstStyle/>
          <a:p>
            <a:pPr>
              <a:spcBef>
                <a:spcPct val="50000"/>
              </a:spcBef>
            </a:pPr>
            <a:r>
              <a:rPr lang="fr-FR" sz="1600"/>
              <a:t>Suivi médical et formation</a:t>
            </a:r>
          </a:p>
        </p:txBody>
      </p:sp>
      <p:sp>
        <p:nvSpPr>
          <p:cNvPr id="8219" name="Line 27"/>
          <p:cNvSpPr>
            <a:spLocks noChangeShapeType="1"/>
          </p:cNvSpPr>
          <p:nvPr/>
        </p:nvSpPr>
        <p:spPr bwMode="auto">
          <a:xfrm flipV="1">
            <a:off x="3851275" y="4264025"/>
            <a:ext cx="279400" cy="571500"/>
          </a:xfrm>
          <a:prstGeom prst="line">
            <a:avLst/>
          </a:prstGeom>
          <a:noFill/>
          <a:ln w="28575">
            <a:solidFill>
              <a:schemeClr val="tx1"/>
            </a:solidFill>
            <a:round/>
            <a:headEnd/>
            <a:tailEnd/>
          </a:ln>
          <a:effectLst/>
        </p:spPr>
        <p:txBody>
          <a:bodyPr/>
          <a:lstStyle/>
          <a:p>
            <a:endParaRPr lang="fr-FR"/>
          </a:p>
        </p:txBody>
      </p:sp>
      <p:sp>
        <p:nvSpPr>
          <p:cNvPr id="8220" name="Line 28"/>
          <p:cNvSpPr>
            <a:spLocks noChangeShapeType="1"/>
          </p:cNvSpPr>
          <p:nvPr/>
        </p:nvSpPr>
        <p:spPr bwMode="auto">
          <a:xfrm>
            <a:off x="469900" y="4830763"/>
            <a:ext cx="3381375" cy="0"/>
          </a:xfrm>
          <a:prstGeom prst="line">
            <a:avLst/>
          </a:prstGeom>
          <a:noFill/>
          <a:ln w="28575">
            <a:solidFill>
              <a:schemeClr val="tx1"/>
            </a:solidFill>
            <a:round/>
            <a:headEnd/>
            <a:tailEnd/>
          </a:ln>
          <a:effectLst/>
        </p:spPr>
        <p:txBody>
          <a:bodyPr/>
          <a:lstStyle/>
          <a:p>
            <a:endParaRPr lang="fr-FR"/>
          </a:p>
        </p:txBody>
      </p:sp>
      <p:sp>
        <p:nvSpPr>
          <p:cNvPr id="8222" name="Text Box 30"/>
          <p:cNvSpPr txBox="1">
            <a:spLocks noChangeArrowheads="1"/>
          </p:cNvSpPr>
          <p:nvPr/>
        </p:nvSpPr>
        <p:spPr bwMode="auto">
          <a:xfrm>
            <a:off x="5292725" y="3151188"/>
            <a:ext cx="3887788" cy="336550"/>
          </a:xfrm>
          <a:prstGeom prst="rect">
            <a:avLst/>
          </a:prstGeom>
          <a:noFill/>
          <a:ln w="9525">
            <a:noFill/>
            <a:miter lim="800000"/>
            <a:headEnd/>
            <a:tailEnd/>
          </a:ln>
          <a:effectLst/>
        </p:spPr>
        <p:txBody>
          <a:bodyPr>
            <a:spAutoFit/>
          </a:bodyPr>
          <a:lstStyle/>
          <a:p>
            <a:pPr algn="ctr">
              <a:spcBef>
                <a:spcPct val="50000"/>
              </a:spcBef>
            </a:pPr>
            <a:r>
              <a:rPr lang="fr-FR" sz="1600"/>
              <a:t>Transport marchandises dangereuses</a:t>
            </a:r>
          </a:p>
        </p:txBody>
      </p:sp>
      <p:sp>
        <p:nvSpPr>
          <p:cNvPr id="8223" name="Line 31"/>
          <p:cNvSpPr>
            <a:spLocks noChangeShapeType="1"/>
          </p:cNvSpPr>
          <p:nvPr/>
        </p:nvSpPr>
        <p:spPr bwMode="auto">
          <a:xfrm>
            <a:off x="5041900" y="4254500"/>
            <a:ext cx="250825" cy="581025"/>
          </a:xfrm>
          <a:prstGeom prst="line">
            <a:avLst/>
          </a:prstGeom>
          <a:noFill/>
          <a:ln w="28575">
            <a:solidFill>
              <a:schemeClr val="tx1"/>
            </a:solidFill>
            <a:round/>
            <a:headEnd/>
            <a:tailEnd/>
          </a:ln>
          <a:effectLst/>
        </p:spPr>
        <p:txBody>
          <a:bodyPr/>
          <a:lstStyle/>
          <a:p>
            <a:endParaRPr lang="fr-FR"/>
          </a:p>
        </p:txBody>
      </p:sp>
      <p:sp>
        <p:nvSpPr>
          <p:cNvPr id="8224" name="Line 32"/>
          <p:cNvSpPr>
            <a:spLocks noChangeShapeType="1"/>
          </p:cNvSpPr>
          <p:nvPr/>
        </p:nvSpPr>
        <p:spPr bwMode="auto">
          <a:xfrm>
            <a:off x="5292725" y="4821238"/>
            <a:ext cx="3633788" cy="0"/>
          </a:xfrm>
          <a:prstGeom prst="line">
            <a:avLst/>
          </a:prstGeom>
          <a:noFill/>
          <a:ln w="28575">
            <a:solidFill>
              <a:schemeClr val="tx1"/>
            </a:solidFill>
            <a:round/>
            <a:headEnd/>
            <a:tailEnd/>
          </a:ln>
          <a:effectLst/>
        </p:spPr>
        <p:txBody>
          <a:bodyPr/>
          <a:lstStyle/>
          <a:p>
            <a:endParaRPr lang="fr-FR"/>
          </a:p>
        </p:txBody>
      </p:sp>
      <p:sp>
        <p:nvSpPr>
          <p:cNvPr id="8225" name="Text Box 33"/>
          <p:cNvSpPr txBox="1">
            <a:spLocks noChangeArrowheads="1"/>
          </p:cNvSpPr>
          <p:nvPr/>
        </p:nvSpPr>
        <p:spPr bwMode="auto">
          <a:xfrm>
            <a:off x="5543550" y="5051425"/>
            <a:ext cx="935038" cy="320675"/>
          </a:xfrm>
          <a:prstGeom prst="rect">
            <a:avLst/>
          </a:prstGeom>
          <a:noFill/>
          <a:ln w="9525">
            <a:noFill/>
            <a:miter lim="800000"/>
            <a:headEnd/>
            <a:tailEnd/>
          </a:ln>
          <a:effectLst/>
        </p:spPr>
        <p:txBody>
          <a:bodyPr>
            <a:spAutoFit/>
          </a:bodyPr>
          <a:lstStyle/>
          <a:p>
            <a:pPr>
              <a:spcBef>
                <a:spcPct val="50000"/>
              </a:spcBef>
              <a:buFontTx/>
              <a:buChar char="•"/>
            </a:pPr>
            <a:r>
              <a:rPr lang="fr-FR" sz="1500"/>
              <a:t> Fort</a:t>
            </a:r>
          </a:p>
        </p:txBody>
      </p:sp>
      <p:sp>
        <p:nvSpPr>
          <p:cNvPr id="8226" name="Text Box 34"/>
          <p:cNvSpPr txBox="1">
            <a:spLocks noChangeArrowheads="1"/>
          </p:cNvSpPr>
          <p:nvPr/>
        </p:nvSpPr>
        <p:spPr bwMode="auto">
          <a:xfrm>
            <a:off x="6623050" y="5095875"/>
            <a:ext cx="2160588" cy="549275"/>
          </a:xfrm>
          <a:prstGeom prst="rect">
            <a:avLst/>
          </a:prstGeom>
          <a:noFill/>
          <a:ln w="9525">
            <a:noFill/>
            <a:miter lim="800000"/>
            <a:headEnd/>
            <a:tailEnd/>
          </a:ln>
          <a:effectLst/>
        </p:spPr>
        <p:txBody>
          <a:bodyPr>
            <a:spAutoFit/>
          </a:bodyPr>
          <a:lstStyle/>
          <a:p>
            <a:pPr>
              <a:spcBef>
                <a:spcPct val="50000"/>
              </a:spcBef>
            </a:pPr>
            <a:r>
              <a:rPr lang="fr-FR" sz="1500"/>
              <a:t>Risque d’aérosolisation et/ou dispersion</a:t>
            </a:r>
          </a:p>
        </p:txBody>
      </p:sp>
      <p:sp>
        <p:nvSpPr>
          <p:cNvPr id="8227" name="AutoShape 35"/>
          <p:cNvSpPr>
            <a:spLocks/>
          </p:cNvSpPr>
          <p:nvPr/>
        </p:nvSpPr>
        <p:spPr bwMode="auto">
          <a:xfrm>
            <a:off x="6407150" y="5124450"/>
            <a:ext cx="133350" cy="508000"/>
          </a:xfrm>
          <a:prstGeom prst="rightBrace">
            <a:avLst>
              <a:gd name="adj1" fmla="val 31746"/>
              <a:gd name="adj2" fmla="val 50000"/>
            </a:avLst>
          </a:prstGeom>
          <a:noFill/>
          <a:ln w="19050">
            <a:solidFill>
              <a:srgbClr val="4D4D4D"/>
            </a:solidFill>
            <a:round/>
            <a:headEnd/>
            <a:tailEnd/>
          </a:ln>
          <a:effectLst/>
        </p:spPr>
        <p:txBody>
          <a:bodyPr wrap="none" anchor="ctr"/>
          <a:lstStyle/>
          <a:p>
            <a:endParaRPr lang="fr-FR"/>
          </a:p>
        </p:txBody>
      </p:sp>
      <p:sp>
        <p:nvSpPr>
          <p:cNvPr id="8228" name="Line 36"/>
          <p:cNvSpPr>
            <a:spLocks noChangeShapeType="1"/>
          </p:cNvSpPr>
          <p:nvPr/>
        </p:nvSpPr>
        <p:spPr bwMode="auto">
          <a:xfrm>
            <a:off x="5580112" y="5085184"/>
            <a:ext cx="0" cy="785813"/>
          </a:xfrm>
          <a:prstGeom prst="line">
            <a:avLst/>
          </a:prstGeom>
          <a:noFill/>
          <a:ln w="25400">
            <a:solidFill>
              <a:schemeClr val="tx1"/>
            </a:solidFill>
            <a:round/>
            <a:headEnd/>
            <a:tailEnd/>
          </a:ln>
          <a:effectLst/>
        </p:spPr>
        <p:txBody>
          <a:bodyPr/>
          <a:lstStyle/>
          <a:p>
            <a:endParaRPr lang="fr-FR"/>
          </a:p>
        </p:txBody>
      </p:sp>
      <p:sp>
        <p:nvSpPr>
          <p:cNvPr id="8232" name="Text Box 40"/>
          <p:cNvSpPr txBox="1">
            <a:spLocks noChangeArrowheads="1"/>
          </p:cNvSpPr>
          <p:nvPr/>
        </p:nvSpPr>
        <p:spPr bwMode="auto">
          <a:xfrm>
            <a:off x="5543550" y="5340350"/>
            <a:ext cx="935038" cy="320675"/>
          </a:xfrm>
          <a:prstGeom prst="rect">
            <a:avLst/>
          </a:prstGeom>
          <a:noFill/>
          <a:ln w="9525">
            <a:noFill/>
            <a:miter lim="800000"/>
            <a:headEnd/>
            <a:tailEnd/>
          </a:ln>
          <a:effectLst/>
        </p:spPr>
        <p:txBody>
          <a:bodyPr>
            <a:spAutoFit/>
          </a:bodyPr>
          <a:lstStyle/>
          <a:p>
            <a:pPr>
              <a:spcBef>
                <a:spcPct val="50000"/>
              </a:spcBef>
              <a:buFontTx/>
              <a:buChar char="•"/>
            </a:pPr>
            <a:r>
              <a:rPr lang="fr-FR" sz="1500"/>
              <a:t> Faible</a:t>
            </a:r>
          </a:p>
        </p:txBody>
      </p:sp>
      <p:sp>
        <p:nvSpPr>
          <p:cNvPr id="8233" name="Text Box 41"/>
          <p:cNvSpPr txBox="1">
            <a:spLocks noChangeArrowheads="1"/>
          </p:cNvSpPr>
          <p:nvPr/>
        </p:nvSpPr>
        <p:spPr bwMode="auto">
          <a:xfrm>
            <a:off x="1370013" y="938213"/>
            <a:ext cx="6408737" cy="366712"/>
          </a:xfrm>
          <a:prstGeom prst="rect">
            <a:avLst/>
          </a:prstGeom>
          <a:noFill/>
          <a:ln w="9525">
            <a:noFill/>
            <a:miter lim="800000"/>
            <a:headEnd/>
            <a:tailEnd/>
          </a:ln>
          <a:effectLst/>
        </p:spPr>
        <p:txBody>
          <a:bodyPr>
            <a:spAutoFit/>
          </a:bodyPr>
          <a:lstStyle/>
          <a:p>
            <a:pPr algn="ctr">
              <a:spcBef>
                <a:spcPct val="50000"/>
              </a:spcBef>
            </a:pPr>
            <a:r>
              <a:rPr lang="fr-FR" sz="1800" i="1" u="sng" dirty="0"/>
              <a:t>Rapport Nanomatériaux et sécurité au travail, </a:t>
            </a:r>
            <a:r>
              <a:rPr lang="fr-FR" sz="1800" i="1" u="sng" dirty="0" err="1"/>
              <a:t>Afsset</a:t>
            </a:r>
            <a:r>
              <a:rPr lang="fr-FR" sz="1800" i="1" u="sng" dirty="0"/>
              <a:t>, 2008</a:t>
            </a:r>
          </a:p>
        </p:txBody>
      </p:sp>
      <p:sp>
        <p:nvSpPr>
          <p:cNvPr id="8234" name="Text Box 42"/>
          <p:cNvSpPr txBox="1">
            <a:spLocks noChangeArrowheads="1"/>
          </p:cNvSpPr>
          <p:nvPr/>
        </p:nvSpPr>
        <p:spPr bwMode="auto">
          <a:xfrm>
            <a:off x="684213" y="5124450"/>
            <a:ext cx="3527425" cy="320675"/>
          </a:xfrm>
          <a:prstGeom prst="rect">
            <a:avLst/>
          </a:prstGeom>
          <a:noFill/>
          <a:ln w="9525">
            <a:noFill/>
            <a:miter lim="800000"/>
            <a:headEnd/>
            <a:tailEnd/>
          </a:ln>
          <a:effectLst/>
        </p:spPr>
        <p:txBody>
          <a:bodyPr>
            <a:spAutoFit/>
          </a:bodyPr>
          <a:lstStyle/>
          <a:p>
            <a:pPr>
              <a:spcBef>
                <a:spcPct val="50000"/>
              </a:spcBef>
              <a:buFontTx/>
              <a:buChar char="•"/>
            </a:pPr>
            <a:r>
              <a:rPr lang="fr-FR" sz="1500" dirty="0"/>
              <a:t> Chaîne de valorisation, normalisation</a:t>
            </a:r>
          </a:p>
        </p:txBody>
      </p:sp>
      <p:sp>
        <p:nvSpPr>
          <p:cNvPr id="8235" name="Line 43"/>
          <p:cNvSpPr>
            <a:spLocks noChangeShapeType="1"/>
          </p:cNvSpPr>
          <p:nvPr/>
        </p:nvSpPr>
        <p:spPr bwMode="auto">
          <a:xfrm>
            <a:off x="755576" y="5085184"/>
            <a:ext cx="0" cy="785813"/>
          </a:xfrm>
          <a:prstGeom prst="line">
            <a:avLst/>
          </a:prstGeom>
          <a:noFill/>
          <a:ln w="25400">
            <a:solidFill>
              <a:schemeClr val="tx1"/>
            </a:solidFill>
            <a:round/>
            <a:headEnd/>
            <a:tailEnd/>
          </a:ln>
          <a:effectLst/>
        </p:spPr>
        <p:txBody>
          <a:bodyPr/>
          <a:lstStyle/>
          <a:p>
            <a:endParaRPr lang="fr-FR"/>
          </a:p>
        </p:txBody>
      </p:sp>
      <p:sp>
        <p:nvSpPr>
          <p:cNvPr id="35"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Principes de « Nano-Sécurité »</a:t>
            </a:r>
            <a:endParaRPr lang="fr-FR" sz="2800" b="0" dirty="0">
              <a:solidFill>
                <a:schemeClr val="accent3">
                  <a:lumMod val="5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9939" y="6239946"/>
            <a:ext cx="9144000" cy="400050"/>
          </a:xfrm>
          <a:prstGeom prst="rect">
            <a:avLst/>
          </a:prstGeom>
          <a:noFill/>
          <a:ln w="9525">
            <a:noFill/>
            <a:miter lim="800000"/>
            <a:headEnd/>
            <a:tailEnd/>
          </a:ln>
        </p:spPr>
      </p:pic>
      <p:sp>
        <p:nvSpPr>
          <p:cNvPr id="55" name="Rectangle 54"/>
          <p:cNvSpPr/>
          <p:nvPr/>
        </p:nvSpPr>
        <p:spPr bwMode="auto">
          <a:xfrm>
            <a:off x="971600" y="0"/>
            <a:ext cx="1187624" cy="76470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1" i="0" u="none" strike="noStrike" cap="none" normalizeH="0" baseline="0" smtClean="0">
              <a:ln>
                <a:noFill/>
              </a:ln>
              <a:solidFill>
                <a:schemeClr val="tx1"/>
              </a:solidFill>
              <a:effectLst/>
              <a:latin typeface="Arial" charset="0"/>
              <a:ea typeface="ＭＳ Ｐゴシック" pitchFamily="-96" charset="-128"/>
            </a:endParaRPr>
          </a:p>
        </p:txBody>
      </p:sp>
      <p:sp>
        <p:nvSpPr>
          <p:cNvPr id="61" name="Rectangle 60"/>
          <p:cNvSpPr/>
          <p:nvPr/>
        </p:nvSpPr>
        <p:spPr>
          <a:xfrm>
            <a:off x="755576" y="908720"/>
            <a:ext cx="7344816" cy="4832092"/>
          </a:xfrm>
          <a:prstGeom prst="rect">
            <a:avLst/>
          </a:prstGeom>
        </p:spPr>
        <p:txBody>
          <a:bodyPr wrap="square">
            <a:spAutoFit/>
          </a:bodyPr>
          <a:lstStyle/>
          <a:p>
            <a:pPr marL="457200" lvl="0" indent="-457200">
              <a:spcBef>
                <a:spcPts val="1200"/>
              </a:spcBef>
              <a:buSzPct val="130000"/>
              <a:buFont typeface="Wingdings" pitchFamily="2" charset="2"/>
              <a:buChar char="Ø"/>
            </a:pPr>
            <a:r>
              <a:rPr lang="fr-FR" sz="1800" b="0" spc="-50" dirty="0" smtClean="0">
                <a:solidFill>
                  <a:srgbClr val="000000"/>
                </a:solidFill>
                <a:latin typeface="Arial" pitchFamily="34" charset="0"/>
                <a:cs typeface="Arial" pitchFamily="34" charset="0"/>
              </a:rPr>
              <a:t>Démarche semi-quantitative combinant évaluation et gestion du risque:</a:t>
            </a:r>
          </a:p>
          <a:p>
            <a:pPr lvl="3" indent="-457200">
              <a:spcBef>
                <a:spcPts val="0"/>
              </a:spcBef>
              <a:buSzPct val="130000"/>
              <a:buFont typeface="Arial" pitchFamily="34" charset="0"/>
              <a:buChar char="•"/>
            </a:pPr>
            <a:r>
              <a:rPr lang="fr-FR" sz="1800" b="0" spc="-40" dirty="0" smtClean="0">
                <a:solidFill>
                  <a:srgbClr val="000000"/>
                </a:solidFill>
                <a:latin typeface="Arial" pitchFamily="34" charset="0"/>
                <a:cs typeface="Arial" pitchFamily="34" charset="0"/>
              </a:rPr>
              <a:t>tient compte des informations existantes</a:t>
            </a:r>
          </a:p>
          <a:p>
            <a:pPr lvl="3" indent="-457200">
              <a:spcBef>
                <a:spcPts val="0"/>
              </a:spcBef>
              <a:buSzPct val="130000"/>
              <a:buFont typeface="Arial" pitchFamily="34" charset="0"/>
              <a:buChar char="•"/>
            </a:pPr>
            <a:r>
              <a:rPr lang="fr-FR" sz="1800" b="0" spc="-40" dirty="0" smtClean="0">
                <a:solidFill>
                  <a:srgbClr val="000000"/>
                </a:solidFill>
                <a:latin typeface="Arial" pitchFamily="34" charset="0"/>
                <a:cs typeface="Arial" pitchFamily="34" charset="0"/>
              </a:rPr>
              <a:t>analogie avec des situations pour lesquelles on connaît les méthodes préventives les plus appropriées</a:t>
            </a:r>
          </a:p>
          <a:p>
            <a:pPr lvl="3" indent="-457200">
              <a:spcBef>
                <a:spcPts val="0"/>
              </a:spcBef>
              <a:buSzPct val="130000"/>
              <a:buFont typeface="Arial" pitchFamily="34" charset="0"/>
              <a:buChar char="•"/>
            </a:pPr>
            <a:r>
              <a:rPr lang="fr-FR" sz="1800" b="0" spc="-30" dirty="0" smtClean="0">
                <a:solidFill>
                  <a:srgbClr val="000000"/>
                </a:solidFill>
                <a:latin typeface="Arial" pitchFamily="34" charset="0"/>
                <a:cs typeface="Arial" pitchFamily="34" charset="0"/>
              </a:rPr>
              <a:t>classement par « bandes»</a:t>
            </a:r>
          </a:p>
          <a:p>
            <a:pPr lvl="3" indent="-457200">
              <a:spcBef>
                <a:spcPts val="0"/>
              </a:spcBef>
              <a:buSzPct val="130000"/>
              <a:buFont typeface="Arial" pitchFamily="34" charset="0"/>
              <a:buChar char="•"/>
            </a:pPr>
            <a:r>
              <a:rPr lang="fr-FR" sz="1800" b="0" spc="-40" dirty="0" smtClean="0">
                <a:solidFill>
                  <a:srgbClr val="000000"/>
                </a:solidFill>
                <a:latin typeface="Arial" pitchFamily="34" charset="0"/>
                <a:cs typeface="Arial" pitchFamily="34" charset="0"/>
              </a:rPr>
              <a:t>peut être utilisée en l’absence de données (toxicologiques, </a:t>
            </a:r>
            <a:r>
              <a:rPr lang="fr-FR" sz="1800" b="0" spc="-50" dirty="0" smtClean="0">
                <a:solidFill>
                  <a:srgbClr val="000000"/>
                </a:solidFill>
                <a:latin typeface="Arial" pitchFamily="34" charset="0"/>
                <a:cs typeface="Arial" pitchFamily="34" charset="0"/>
              </a:rPr>
              <a:t>métrologiques) ou d’opinion d’expert</a:t>
            </a:r>
          </a:p>
          <a:p>
            <a:pPr lvl="2">
              <a:spcBef>
                <a:spcPts val="1200"/>
              </a:spcBef>
              <a:buClr>
                <a:srgbClr val="E37824"/>
              </a:buClr>
              <a:buSzPct val="130000"/>
              <a:buFont typeface="Wingdings" pitchFamily="2" charset="2"/>
              <a:buChar char="ð"/>
            </a:pPr>
            <a:endParaRPr lang="fr-FR" sz="1800" b="0" i="1" spc="-50" dirty="0" smtClean="0">
              <a:solidFill>
                <a:srgbClr val="000000"/>
              </a:solidFill>
              <a:latin typeface="Arial" pitchFamily="34" charset="0"/>
              <a:cs typeface="Arial" pitchFamily="34" charset="0"/>
            </a:endParaRPr>
          </a:p>
          <a:p>
            <a:pPr lvl="2">
              <a:spcBef>
                <a:spcPts val="1200"/>
              </a:spcBef>
              <a:buClr>
                <a:srgbClr val="E37824"/>
              </a:buClr>
              <a:buSzPct val="130000"/>
              <a:buFont typeface="Wingdings" pitchFamily="2" charset="2"/>
              <a:buChar char="ð"/>
            </a:pPr>
            <a:r>
              <a:rPr lang="fr-FR" b="0" i="1" spc="-30" dirty="0" smtClean="0">
                <a:solidFill>
                  <a:srgbClr val="E37824"/>
                </a:solidFill>
                <a:latin typeface="Arial" pitchFamily="34" charset="0"/>
                <a:cs typeface="Arial" pitchFamily="34" charset="0"/>
              </a:rPr>
              <a:t>  outil</a:t>
            </a:r>
            <a:r>
              <a:rPr lang="fr-FR" sz="1800" b="0" i="1" spc="-30" dirty="0" smtClean="0">
                <a:solidFill>
                  <a:srgbClr val="E37824"/>
                </a:solidFill>
                <a:latin typeface="Arial" pitchFamily="34" charset="0"/>
                <a:cs typeface="Arial" pitchFamily="34" charset="0"/>
              </a:rPr>
              <a:t> de maîtrise du risque de première instance</a:t>
            </a:r>
          </a:p>
          <a:p>
            <a:pPr>
              <a:spcBef>
                <a:spcPts val="1200"/>
              </a:spcBef>
              <a:buSzPct val="130000"/>
              <a:buFont typeface="Wingdings" pitchFamily="2" charset="2"/>
              <a:buChar char="Ø"/>
            </a:pPr>
            <a:endParaRPr lang="fr-FR" sz="1800" b="0" i="1" spc="-30" dirty="0" smtClean="0">
              <a:solidFill>
                <a:srgbClr val="E37824"/>
              </a:solidFill>
              <a:latin typeface="Calibri" panose="22635452340000000000" pitchFamily="1"/>
            </a:endParaRPr>
          </a:p>
          <a:p>
            <a:pPr marL="457200" indent="-457200">
              <a:spcBef>
                <a:spcPts val="1200"/>
              </a:spcBef>
              <a:buSzPct val="130000"/>
              <a:buFont typeface="Wingdings" pitchFamily="2" charset="2"/>
              <a:buChar char="Ø"/>
            </a:pPr>
            <a:r>
              <a:rPr lang="fr-FR" sz="1800" b="0" dirty="0" smtClean="0"/>
              <a:t>Développement des nanomatériaux : Plusieurs publications théoriques et conceptuelles sur le CB</a:t>
            </a:r>
          </a:p>
          <a:p>
            <a:pPr lvl="0">
              <a:spcBef>
                <a:spcPts val="1200"/>
              </a:spcBef>
              <a:buSzPct val="130000"/>
              <a:buFont typeface="Wingdings" pitchFamily="2" charset="2"/>
              <a:buChar char="Ø"/>
            </a:pPr>
            <a:endParaRPr lang="en-GB" sz="1800" b="0" dirty="0" smtClean="0"/>
          </a:p>
        </p:txBody>
      </p:sp>
      <p:sp>
        <p:nvSpPr>
          <p:cNvPr id="17"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Principe de « Control </a:t>
            </a:r>
            <a:r>
              <a:rPr lang="fr-FR" sz="2800" b="0" dirty="0" err="1" smtClean="0">
                <a:solidFill>
                  <a:schemeClr val="accent3">
                    <a:lumMod val="50000"/>
                  </a:schemeClr>
                </a:solidFill>
                <a:latin typeface="+mj-lt"/>
                <a:ea typeface="+mj-ea"/>
                <a:cs typeface="+mj-cs"/>
              </a:rPr>
              <a:t>banding</a:t>
            </a:r>
            <a:r>
              <a:rPr lang="fr-FR" sz="2800" b="0" dirty="0" smtClean="0">
                <a:solidFill>
                  <a:schemeClr val="accent3">
                    <a:lumMod val="50000"/>
                  </a:schemeClr>
                </a:solidFill>
                <a:latin typeface="+mj-lt"/>
                <a:ea typeface="+mj-ea"/>
                <a:cs typeface="+mj-cs"/>
              </a:rPr>
              <a:t> »</a:t>
            </a:r>
            <a:endParaRPr lang="fr-FR" sz="2800" b="0" dirty="0">
              <a:solidFill>
                <a:schemeClr val="accent3">
                  <a:lumMod val="5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Principe de « Control </a:t>
            </a:r>
            <a:r>
              <a:rPr lang="fr-FR" sz="2800" b="0" dirty="0" err="1" smtClean="0">
                <a:solidFill>
                  <a:schemeClr val="accent3">
                    <a:lumMod val="50000"/>
                  </a:schemeClr>
                </a:solidFill>
                <a:latin typeface="+mj-lt"/>
                <a:ea typeface="+mj-ea"/>
                <a:cs typeface="+mj-cs"/>
              </a:rPr>
              <a:t>banding</a:t>
            </a:r>
            <a:r>
              <a:rPr lang="fr-FR" sz="2800" b="0" dirty="0" smtClean="0">
                <a:solidFill>
                  <a:schemeClr val="accent3">
                    <a:lumMod val="50000"/>
                  </a:schemeClr>
                </a:solidFill>
                <a:latin typeface="+mj-lt"/>
                <a:ea typeface="+mj-ea"/>
                <a:cs typeface="+mj-cs"/>
              </a:rPr>
              <a:t> »</a:t>
            </a:r>
            <a:endParaRPr lang="fr-FR" sz="2800" b="0" dirty="0">
              <a:solidFill>
                <a:schemeClr val="accent3">
                  <a:lumMod val="50000"/>
                </a:schemeClr>
              </a:solidFill>
              <a:latin typeface="+mj-lt"/>
              <a:ea typeface="+mj-ea"/>
              <a:cs typeface="+mj-cs"/>
            </a:endParaRPr>
          </a:p>
        </p:txBody>
      </p:sp>
      <p:pic>
        <p:nvPicPr>
          <p:cNvPr id="34" name="Image.jpg"/>
          <p:cNvPicPr/>
          <p:nvPr/>
        </p:nvPicPr>
        <p:blipFill>
          <a:blip r:embed="rId3" cstate="print"/>
          <a:stretch>
            <a:fillRect/>
          </a:stretch>
        </p:blipFill>
        <p:spPr>
          <a:xfrm>
            <a:off x="539552" y="1484784"/>
            <a:ext cx="8001000" cy="4244340"/>
          </a:xfrm>
          <a:prstGeom prst="rect">
            <a:avLst/>
          </a:prstGeom>
        </p:spPr>
      </p:pic>
      <p:sp>
        <p:nvSpPr>
          <p:cNvPr id="35" name="Espace réservé du texte 21"/>
          <p:cNvSpPr>
            <a:spLocks noGrp="1"/>
          </p:cNvSpPr>
          <p:nvPr>
            <p:ph type="body" idx="10"/>
          </p:nvPr>
        </p:nvSpPr>
        <p:spPr>
          <a:xfrm>
            <a:off x="3069392" y="1164744"/>
            <a:ext cx="2892425" cy="225425"/>
          </a:xfrm>
          <a:prstGeom prst="rect">
            <a:avLst/>
          </a:prstGeom>
          <a:solidFill>
            <a:srgbClr val="FFC000"/>
          </a:solidFill>
          <a:ln w="0" cmpd="sng">
            <a:noFill/>
            <a:prstDash val="solid"/>
          </a:ln>
        </p:spPr>
        <p:txBody>
          <a:bodyPr lIns="0" tIns="0" rIns="0" bIns="0" anchor="t"/>
          <a:lstStyle/>
          <a:p>
            <a:pPr marL="0" marR="0" indent="0" algn="ctr">
              <a:lnSpc>
                <a:spcPts val="2000"/>
              </a:lnSpc>
              <a:spcAft>
                <a:spcPts val="0"/>
              </a:spcAft>
            </a:pPr>
            <a:r>
              <a:rPr lang="fr-FR" sz="2000" spc="-70" dirty="0" smtClean="0">
                <a:solidFill>
                  <a:srgbClr val="000000"/>
                </a:solidFill>
                <a:latin typeface="Calibri" panose="22635452340000000000" pitchFamily="1"/>
              </a:rPr>
              <a:t>Gestion </a:t>
            </a:r>
            <a:r>
              <a:rPr lang="fr-FR" sz="2000" spc="-70" dirty="0">
                <a:solidFill>
                  <a:srgbClr val="000000"/>
                </a:solidFill>
                <a:latin typeface="Calibri" panose="22635452340000000000" pitchFamily="1"/>
              </a:rPr>
              <a:t>graduée des risques</a:t>
            </a:r>
          </a:p>
        </p:txBody>
      </p:sp>
      <p:sp>
        <p:nvSpPr>
          <p:cNvPr id="36" name="Espace réservé du texte 24"/>
          <p:cNvSpPr>
            <a:spLocks noGrp="1"/>
          </p:cNvSpPr>
          <p:nvPr>
            <p:ph type="body" idx="10"/>
          </p:nvPr>
        </p:nvSpPr>
        <p:spPr>
          <a:xfrm>
            <a:off x="3621207" y="3744114"/>
            <a:ext cx="1786255" cy="269240"/>
          </a:xfrm>
          <a:prstGeom prst="rect">
            <a:avLst/>
          </a:prstGeom>
          <a:noFill/>
          <a:ln w="0" cmpd="sng">
            <a:noFill/>
            <a:prstDash val="solid"/>
          </a:ln>
        </p:spPr>
        <p:txBody>
          <a:bodyPr lIns="0" tIns="0" rIns="0" bIns="0" anchor="t"/>
          <a:lstStyle/>
          <a:p>
            <a:pPr marL="0" marR="0" indent="0" algn="l">
              <a:lnSpc>
                <a:spcPct val="95999"/>
              </a:lnSpc>
              <a:spcAft>
                <a:spcPts val="0"/>
              </a:spcAft>
            </a:pPr>
            <a:r>
              <a:rPr lang="fr-FR" sz="1600" spc="-65">
                <a:solidFill>
                  <a:srgbClr val="404040"/>
                </a:solidFill>
                <a:latin typeface="Calibri" panose="22635452340000000000" pitchFamily="1"/>
              </a:rPr>
              <a:t>Transition progressive</a:t>
            </a:r>
          </a:p>
        </p:txBody>
      </p:sp>
      <p:sp>
        <p:nvSpPr>
          <p:cNvPr id="37" name="Espace réservé du texte 25"/>
          <p:cNvSpPr>
            <a:spLocks noGrp="1"/>
          </p:cNvSpPr>
          <p:nvPr>
            <p:ph type="body" idx="10"/>
          </p:nvPr>
        </p:nvSpPr>
        <p:spPr>
          <a:xfrm>
            <a:off x="1057712" y="2193444"/>
            <a:ext cx="1762125" cy="884555"/>
          </a:xfrm>
          <a:prstGeom prst="rect">
            <a:avLst/>
          </a:prstGeom>
          <a:noFill/>
          <a:ln w="0" cmpd="sng">
            <a:noFill/>
            <a:prstDash val="solid"/>
          </a:ln>
        </p:spPr>
        <p:txBody>
          <a:bodyPr lIns="0" tIns="0" rIns="0" bIns="0" anchor="t"/>
          <a:lstStyle/>
          <a:p>
            <a:pPr marL="0" marR="0" indent="0" algn="ctr">
              <a:lnSpc>
                <a:spcPts val="2000"/>
              </a:lnSpc>
              <a:spcAft>
                <a:spcPts val="0"/>
              </a:spcAft>
              <a:buNone/>
            </a:pPr>
            <a:r>
              <a:rPr lang="fr-FR" sz="1800" b="1" spc="0" dirty="0">
                <a:solidFill>
                  <a:srgbClr val="404040"/>
                </a:solidFill>
                <a:latin typeface="Calibri" panose="22635452340000000000" pitchFamily="1"/>
              </a:rPr>
              <a:t>Evaluation</a:t>
            </a:r>
          </a:p>
          <a:p>
            <a:pPr marL="0" marR="0" indent="0" algn="ctr">
              <a:lnSpc>
                <a:spcPts val="2400"/>
              </a:lnSpc>
              <a:spcBef>
                <a:spcPts val="540"/>
              </a:spcBef>
              <a:spcAft>
                <a:spcPts val="0"/>
              </a:spcAft>
              <a:buNone/>
            </a:pPr>
            <a:r>
              <a:rPr lang="fr-FR" sz="2000" b="1" spc="0" dirty="0">
                <a:solidFill>
                  <a:srgbClr val="006FC0"/>
                </a:solidFill>
                <a:latin typeface="Calibri" panose="22635452340000000000" pitchFamily="1"/>
              </a:rPr>
              <a:t>qualitative</a:t>
            </a:r>
          </a:p>
          <a:p>
            <a:pPr marL="0" marR="0" indent="0" algn="ctr">
              <a:lnSpc>
                <a:spcPct val="98879"/>
              </a:lnSpc>
              <a:spcBef>
                <a:spcPts val="0"/>
              </a:spcBef>
              <a:spcAft>
                <a:spcPts val="0"/>
              </a:spcAft>
              <a:buNone/>
            </a:pPr>
            <a:r>
              <a:rPr lang="fr-FR" sz="1800" b="1" spc="-65" dirty="0">
                <a:solidFill>
                  <a:srgbClr val="404040"/>
                </a:solidFill>
                <a:latin typeface="Calibri" panose="22635452340000000000" pitchFamily="1"/>
              </a:rPr>
              <a:t>du risque chimique</a:t>
            </a:r>
          </a:p>
        </p:txBody>
      </p:sp>
      <p:sp>
        <p:nvSpPr>
          <p:cNvPr id="38" name="Espace réservé du texte 26"/>
          <p:cNvSpPr>
            <a:spLocks noGrp="1"/>
          </p:cNvSpPr>
          <p:nvPr>
            <p:ph type="body" idx="10"/>
          </p:nvPr>
        </p:nvSpPr>
        <p:spPr>
          <a:xfrm>
            <a:off x="835462" y="3370099"/>
            <a:ext cx="2325370" cy="2069465"/>
          </a:xfrm>
          <a:prstGeom prst="rect">
            <a:avLst/>
          </a:prstGeom>
          <a:noFill/>
          <a:ln w="0" cmpd="sng">
            <a:noFill/>
            <a:prstDash val="solid"/>
          </a:ln>
        </p:spPr>
        <p:txBody>
          <a:bodyPr lIns="0" tIns="0" rIns="0" bIns="0" anchor="t"/>
          <a:lstStyle/>
          <a:p>
            <a:pPr marL="0" marR="0" indent="0" algn="ctr">
              <a:lnSpc>
                <a:spcPts val="2400"/>
              </a:lnSpc>
              <a:spcAft>
                <a:spcPts val="0"/>
              </a:spcAft>
              <a:buNone/>
            </a:pPr>
            <a:r>
              <a:rPr lang="fr-FR" sz="1800" b="1" spc="0" dirty="0">
                <a:solidFill>
                  <a:srgbClr val="0D0D0D"/>
                </a:solidFill>
                <a:latin typeface="Calibri" panose="22635452340000000000" pitchFamily="1"/>
              </a:rPr>
              <a:t>Incertitudes</a:t>
            </a:r>
            <a:r>
              <a:rPr b="1" dirty="0"/>
              <a:t/>
            </a:r>
            <a:br>
              <a:rPr b="1" dirty="0"/>
            </a:br>
            <a:r>
              <a:rPr lang="fr-FR" sz="1600" spc="-40" dirty="0">
                <a:solidFill>
                  <a:srgbClr val="404040"/>
                </a:solidFill>
                <a:latin typeface="Calibri" panose="22635452340000000000" pitchFamily="1"/>
              </a:rPr>
              <a:t>Matériaux nouveaux</a:t>
            </a:r>
            <a:r>
              <a:rPr dirty="0"/>
              <a:t/>
            </a:r>
            <a:br>
              <a:rPr dirty="0"/>
            </a:br>
            <a:r>
              <a:rPr lang="fr-FR" sz="1600" spc="-40" dirty="0">
                <a:solidFill>
                  <a:srgbClr val="404040"/>
                </a:solidFill>
                <a:latin typeface="Calibri" panose="22635452340000000000" pitchFamily="1"/>
              </a:rPr>
              <a:t>Mécanismes toxicologiques</a:t>
            </a:r>
          </a:p>
          <a:p>
            <a:pPr marL="0" marR="0" indent="0" algn="ctr">
              <a:lnSpc>
                <a:spcPts val="1800"/>
              </a:lnSpc>
              <a:spcBef>
                <a:spcPts val="540"/>
              </a:spcBef>
              <a:spcAft>
                <a:spcPts val="0"/>
              </a:spcAft>
              <a:buNone/>
            </a:pPr>
            <a:r>
              <a:rPr lang="fr-FR" sz="1600" spc="-40" dirty="0">
                <a:solidFill>
                  <a:srgbClr val="404040"/>
                </a:solidFill>
                <a:latin typeface="Calibri" panose="22635452340000000000" pitchFamily="1"/>
              </a:rPr>
              <a:t>Effets sanitaires et</a:t>
            </a:r>
            <a:r>
              <a:rPr dirty="0"/>
              <a:t/>
            </a:r>
            <a:br>
              <a:rPr dirty="0"/>
            </a:br>
            <a:r>
              <a:rPr lang="fr-FR" sz="1600" spc="-40" dirty="0">
                <a:solidFill>
                  <a:srgbClr val="404040"/>
                </a:solidFill>
                <a:latin typeface="Calibri" panose="22635452340000000000" pitchFamily="1"/>
              </a:rPr>
              <a:t>environnementaux</a:t>
            </a:r>
          </a:p>
          <a:p>
            <a:pPr marL="0" marR="0" indent="0" algn="ctr">
              <a:lnSpc>
                <a:spcPts val="1900"/>
              </a:lnSpc>
              <a:spcBef>
                <a:spcPts val="900"/>
              </a:spcBef>
              <a:spcAft>
                <a:spcPts val="0"/>
              </a:spcAft>
              <a:buNone/>
            </a:pPr>
            <a:r>
              <a:rPr lang="fr-FR" sz="1600" spc="-60" dirty="0">
                <a:solidFill>
                  <a:srgbClr val="404040"/>
                </a:solidFill>
                <a:latin typeface="Calibri" panose="22635452340000000000" pitchFamily="1"/>
              </a:rPr>
              <a:t>Caractérisation du danger et</a:t>
            </a:r>
            <a:r>
              <a:rPr dirty="0"/>
              <a:t/>
            </a:r>
            <a:br>
              <a:rPr dirty="0"/>
            </a:br>
            <a:r>
              <a:rPr lang="fr-FR" sz="1600" spc="0" dirty="0">
                <a:solidFill>
                  <a:srgbClr val="404040"/>
                </a:solidFill>
                <a:latin typeface="Calibri" panose="22635452340000000000" pitchFamily="1"/>
              </a:rPr>
              <a:t>de l’exposition</a:t>
            </a:r>
          </a:p>
        </p:txBody>
      </p:sp>
      <p:sp>
        <p:nvSpPr>
          <p:cNvPr id="39" name="Espace réservé du texte 27"/>
          <p:cNvSpPr>
            <a:spLocks noGrp="1"/>
          </p:cNvSpPr>
          <p:nvPr>
            <p:ph type="body" idx="10"/>
          </p:nvPr>
        </p:nvSpPr>
        <p:spPr>
          <a:xfrm>
            <a:off x="1938457" y="5600219"/>
            <a:ext cx="116205" cy="123190"/>
          </a:xfrm>
          <a:prstGeom prst="rect">
            <a:avLst/>
          </a:prstGeom>
          <a:noFill/>
          <a:ln w="0" cmpd="sng">
            <a:noFill/>
            <a:prstDash val="solid"/>
          </a:ln>
        </p:spPr>
        <p:txBody>
          <a:bodyPr lIns="0" tIns="0" rIns="0" bIns="0" anchor="t"/>
          <a:lstStyle/>
          <a:p>
            <a:pPr marL="0" marR="0" indent="0" algn="l">
              <a:lnSpc>
                <a:spcPts val="1100"/>
              </a:lnSpc>
              <a:spcAft>
                <a:spcPts val="0"/>
              </a:spcAft>
              <a:buNone/>
            </a:pPr>
            <a:r>
              <a:rPr lang="fr-FR" sz="1600" spc="0" dirty="0">
                <a:solidFill>
                  <a:srgbClr val="404040"/>
                </a:solidFill>
                <a:latin typeface="Calibri" panose="22635452340000000000" pitchFamily="1"/>
              </a:rPr>
              <a:t>~</a:t>
            </a:r>
          </a:p>
        </p:txBody>
      </p:sp>
      <p:sp>
        <p:nvSpPr>
          <p:cNvPr id="40" name="Espace réservé du texte 28"/>
          <p:cNvSpPr>
            <a:spLocks noGrp="1"/>
          </p:cNvSpPr>
          <p:nvPr>
            <p:ph type="body" idx="10"/>
          </p:nvPr>
        </p:nvSpPr>
        <p:spPr>
          <a:xfrm>
            <a:off x="6111677" y="3412009"/>
            <a:ext cx="1983740" cy="1570990"/>
          </a:xfrm>
          <a:prstGeom prst="rect">
            <a:avLst/>
          </a:prstGeom>
          <a:noFill/>
          <a:ln w="0" cmpd="sng">
            <a:noFill/>
            <a:prstDash val="solid"/>
          </a:ln>
        </p:spPr>
        <p:txBody>
          <a:bodyPr lIns="0" tIns="0" rIns="0" bIns="0" anchor="t"/>
          <a:lstStyle/>
          <a:p>
            <a:pPr marL="0" marR="0" indent="0" algn="ctr">
              <a:lnSpc>
                <a:spcPts val="2400"/>
              </a:lnSpc>
              <a:spcAft>
                <a:spcPts val="0"/>
              </a:spcAft>
              <a:buNone/>
            </a:pPr>
            <a:r>
              <a:rPr lang="fr-FR" sz="1800" b="1" spc="-50" dirty="0">
                <a:solidFill>
                  <a:srgbClr val="0D0D0D"/>
                </a:solidFill>
                <a:latin typeface="Calibri" panose="22635452340000000000" pitchFamily="1"/>
              </a:rPr>
              <a:t>Facteurs connus</a:t>
            </a:r>
            <a:r>
              <a:rPr dirty="0"/>
              <a:t/>
            </a:r>
            <a:br>
              <a:rPr dirty="0"/>
            </a:br>
            <a:r>
              <a:rPr lang="fr-FR" sz="1600" spc="-30" dirty="0">
                <a:solidFill>
                  <a:srgbClr val="404040"/>
                </a:solidFill>
                <a:latin typeface="Calibri" panose="22635452340000000000" pitchFamily="1"/>
              </a:rPr>
              <a:t>Type(s) de danger</a:t>
            </a:r>
            <a:r>
              <a:rPr dirty="0"/>
              <a:t/>
            </a:r>
            <a:br>
              <a:rPr dirty="0"/>
            </a:br>
            <a:r>
              <a:rPr lang="fr-FR" sz="1600" spc="-70" dirty="0">
                <a:solidFill>
                  <a:srgbClr val="404040"/>
                </a:solidFill>
                <a:latin typeface="Calibri" panose="22635452340000000000" pitchFamily="1"/>
              </a:rPr>
              <a:t>Relations dose-réponses</a:t>
            </a:r>
            <a:r>
              <a:rPr dirty="0"/>
              <a:t/>
            </a:r>
            <a:br>
              <a:rPr dirty="0"/>
            </a:br>
            <a:r>
              <a:rPr lang="fr-FR" sz="1600" spc="-40" dirty="0">
                <a:solidFill>
                  <a:srgbClr val="404040"/>
                </a:solidFill>
                <a:latin typeface="Calibri" panose="22635452340000000000" pitchFamily="1"/>
              </a:rPr>
              <a:t>Quantités manipulées</a:t>
            </a:r>
            <a:r>
              <a:rPr dirty="0"/>
              <a:t/>
            </a:r>
            <a:br>
              <a:rPr dirty="0"/>
            </a:br>
            <a:r>
              <a:rPr lang="fr-FR" sz="1600" spc="-50" dirty="0">
                <a:solidFill>
                  <a:srgbClr val="404040"/>
                </a:solidFill>
                <a:latin typeface="Calibri" panose="22635452340000000000" pitchFamily="1"/>
              </a:rPr>
              <a:t>Voies d’exposition</a:t>
            </a:r>
          </a:p>
        </p:txBody>
      </p:sp>
      <p:sp>
        <p:nvSpPr>
          <p:cNvPr id="41" name="Espace réservé du texte 29"/>
          <p:cNvSpPr>
            <a:spLocks noGrp="1"/>
          </p:cNvSpPr>
          <p:nvPr>
            <p:ph type="body" idx="10"/>
          </p:nvPr>
        </p:nvSpPr>
        <p:spPr>
          <a:xfrm>
            <a:off x="7041317" y="5143019"/>
            <a:ext cx="115570" cy="127000"/>
          </a:xfrm>
          <a:prstGeom prst="rect">
            <a:avLst/>
          </a:prstGeom>
          <a:noFill/>
          <a:ln w="0" cmpd="sng">
            <a:noFill/>
            <a:prstDash val="solid"/>
          </a:ln>
        </p:spPr>
        <p:txBody>
          <a:bodyPr lIns="0" tIns="0" rIns="0" bIns="0" anchor="t"/>
          <a:lstStyle/>
          <a:p>
            <a:pPr marL="0" marR="0" indent="0" algn="l">
              <a:lnSpc>
                <a:spcPts val="1100"/>
              </a:lnSpc>
              <a:spcAft>
                <a:spcPts val="0"/>
              </a:spcAft>
            </a:pPr>
            <a:r>
              <a:rPr lang="fr-FR" sz="1600" spc="0">
                <a:solidFill>
                  <a:srgbClr val="404040"/>
                </a:solidFill>
                <a:latin typeface="Calibri" panose="22635452340000000000" pitchFamily="1"/>
              </a:rPr>
              <a:t>~</a:t>
            </a:r>
          </a:p>
        </p:txBody>
      </p:sp>
      <p:sp>
        <p:nvSpPr>
          <p:cNvPr id="42" name="Espace réservé du texte 30"/>
          <p:cNvSpPr>
            <a:spLocks noGrp="1"/>
          </p:cNvSpPr>
          <p:nvPr>
            <p:ph type="body" idx="10"/>
          </p:nvPr>
        </p:nvSpPr>
        <p:spPr>
          <a:xfrm>
            <a:off x="6190417" y="2205509"/>
            <a:ext cx="1762125" cy="881380"/>
          </a:xfrm>
          <a:prstGeom prst="rect">
            <a:avLst/>
          </a:prstGeom>
          <a:noFill/>
          <a:ln w="0" cmpd="sng">
            <a:noFill/>
            <a:prstDash val="solid"/>
          </a:ln>
        </p:spPr>
        <p:txBody>
          <a:bodyPr lIns="0" tIns="0" rIns="0" bIns="0" anchor="t"/>
          <a:lstStyle/>
          <a:p>
            <a:pPr marL="0" marR="0" indent="0" algn="ctr">
              <a:lnSpc>
                <a:spcPts val="2000"/>
              </a:lnSpc>
              <a:spcAft>
                <a:spcPts val="0"/>
              </a:spcAft>
              <a:buNone/>
            </a:pPr>
            <a:r>
              <a:rPr lang="fr-FR" sz="1800" b="1" spc="0" dirty="0">
                <a:solidFill>
                  <a:srgbClr val="404040"/>
                </a:solidFill>
                <a:latin typeface="Calibri" panose="22635452340000000000" pitchFamily="1"/>
              </a:rPr>
              <a:t>Evaluation</a:t>
            </a:r>
          </a:p>
          <a:p>
            <a:pPr marL="0" marR="0" indent="0" algn="ctr">
              <a:lnSpc>
                <a:spcPts val="2400"/>
              </a:lnSpc>
              <a:spcBef>
                <a:spcPts val="540"/>
              </a:spcBef>
              <a:spcAft>
                <a:spcPts val="0"/>
              </a:spcAft>
              <a:buNone/>
            </a:pPr>
            <a:r>
              <a:rPr lang="fr-FR" sz="2000" b="1" spc="0" dirty="0">
                <a:solidFill>
                  <a:srgbClr val="006FC0"/>
                </a:solidFill>
                <a:latin typeface="Calibri" panose="22635452340000000000" pitchFamily="1"/>
              </a:rPr>
              <a:t>quantitative</a:t>
            </a:r>
          </a:p>
          <a:p>
            <a:pPr marL="0" marR="0" indent="0" algn="ctr">
              <a:lnSpc>
                <a:spcPct val="97919"/>
              </a:lnSpc>
              <a:spcBef>
                <a:spcPts val="0"/>
              </a:spcBef>
              <a:spcAft>
                <a:spcPts val="0"/>
              </a:spcAft>
              <a:buNone/>
            </a:pPr>
            <a:r>
              <a:rPr lang="fr-FR" sz="1800" b="1" spc="-65" dirty="0">
                <a:solidFill>
                  <a:srgbClr val="404040"/>
                </a:solidFill>
                <a:latin typeface="Calibri" panose="22635452340000000000" pitchFamily="1"/>
              </a:rPr>
              <a:t>du risque chimique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Collecte d’informations</a:t>
            </a:r>
          </a:p>
        </p:txBody>
      </p:sp>
      <p:sp>
        <p:nvSpPr>
          <p:cNvPr id="22" name="Espace réservé du texte 67"/>
          <p:cNvSpPr>
            <a:spLocks noGrp="1"/>
          </p:cNvSpPr>
          <p:nvPr>
            <p:ph type="body" idx="10"/>
          </p:nvPr>
        </p:nvSpPr>
        <p:spPr>
          <a:xfrm>
            <a:off x="755576" y="980728"/>
            <a:ext cx="7049770" cy="575945"/>
          </a:xfrm>
          <a:prstGeom prst="rect">
            <a:avLst/>
          </a:prstGeom>
          <a:noFill/>
          <a:ln w="0" cmpd="sng">
            <a:noFill/>
            <a:prstDash val="solid"/>
          </a:ln>
        </p:spPr>
        <p:txBody>
          <a:bodyPr lIns="0" tIns="0" rIns="0" bIns="0" anchor="t"/>
          <a:lstStyle/>
          <a:p>
            <a:pPr marL="0" marR="0" indent="0" algn="l">
              <a:lnSpc>
                <a:spcPct val="95999"/>
              </a:lnSpc>
              <a:spcAft>
                <a:spcPts val="1080"/>
              </a:spcAft>
            </a:pPr>
            <a:r>
              <a:rPr lang="fr-FR" sz="2400" spc="-50" dirty="0">
                <a:solidFill>
                  <a:srgbClr val="000000"/>
                </a:solidFill>
                <a:latin typeface="Calibri" panose="22635452340000000000" pitchFamily="1"/>
              </a:rPr>
              <a:t>Utilisation de paramètres largement accessibles:</a:t>
            </a:r>
          </a:p>
        </p:txBody>
      </p:sp>
      <p:sp>
        <p:nvSpPr>
          <p:cNvPr id="23" name="Espace réservé du texte 68"/>
          <p:cNvSpPr>
            <a:spLocks noGrp="1"/>
          </p:cNvSpPr>
          <p:nvPr>
            <p:ph type="body" idx="10"/>
          </p:nvPr>
        </p:nvSpPr>
        <p:spPr>
          <a:xfrm>
            <a:off x="579865" y="1556673"/>
            <a:ext cx="3528392" cy="3522980"/>
          </a:xfrm>
          <a:prstGeom prst="rect">
            <a:avLst/>
          </a:prstGeom>
          <a:noFill/>
          <a:ln w="0" cmpd="sng">
            <a:noFill/>
            <a:prstDash val="solid"/>
          </a:ln>
        </p:spPr>
        <p:txBody>
          <a:bodyPr lIns="0" tIns="0" rIns="0" bIns="0" anchor="t"/>
          <a:lstStyle/>
          <a:p>
            <a:pPr marL="457200" marR="0" indent="-457200">
              <a:lnSpc>
                <a:spcPts val="3100"/>
              </a:lnSpc>
              <a:spcBef>
                <a:spcPts val="1200"/>
              </a:spcBef>
              <a:spcAft>
                <a:spcPts val="0"/>
              </a:spcAft>
              <a:buNone/>
            </a:pPr>
            <a:r>
              <a:rPr lang="fr-FR" sz="2400" b="1" spc="-35" dirty="0">
                <a:solidFill>
                  <a:srgbClr val="E37824"/>
                </a:solidFill>
                <a:latin typeface="Calibri" panose="22635452340000000000" pitchFamily="1"/>
              </a:rPr>
              <a:t>Estimation du danger</a:t>
            </a:r>
            <a:r>
              <a:rPr lang="fr-FR" sz="2400" b="1" spc="-35" dirty="0" smtClean="0">
                <a:solidFill>
                  <a:srgbClr val="E37824"/>
                </a:solidFill>
                <a:latin typeface="Calibri" panose="22635452340000000000" pitchFamily="1"/>
              </a:rPr>
              <a:t>:</a:t>
            </a:r>
            <a:endParaRPr lang="fr-FR" sz="2400" b="1" spc="-35" dirty="0">
              <a:solidFill>
                <a:srgbClr val="E37824"/>
              </a:solidFill>
              <a:latin typeface="Calibri" panose="22635452340000000000" pitchFamily="1"/>
            </a:endParaRPr>
          </a:p>
          <a:p>
            <a:pPr marL="857250" lvl="1" indent="-457200">
              <a:lnSpc>
                <a:spcPts val="2500"/>
              </a:lnSpc>
              <a:spcBef>
                <a:spcPts val="600"/>
              </a:spcBef>
              <a:spcAft>
                <a:spcPts val="0"/>
              </a:spcAft>
              <a:buClr>
                <a:srgbClr val="E37824"/>
              </a:buClr>
              <a:buFont typeface="Symbol"/>
              <a:buChar char="·"/>
            </a:pPr>
            <a:r>
              <a:rPr lang="fr-FR" sz="2000" spc="0" dirty="0" smtClean="0">
                <a:solidFill>
                  <a:srgbClr val="000000"/>
                </a:solidFill>
                <a:latin typeface="Calibri" panose="22635452340000000000" pitchFamily="1"/>
              </a:rPr>
              <a:t>Classifications existantes</a:t>
            </a:r>
            <a:endParaRPr lang="fr-FR" sz="2000" spc="0" dirty="0">
              <a:solidFill>
                <a:srgbClr val="000000"/>
              </a:solidFill>
              <a:latin typeface="Calibri" panose="22635452340000000000" pitchFamily="1"/>
            </a:endParaRPr>
          </a:p>
          <a:p>
            <a:pPr marL="857250" lvl="1" indent="-457200">
              <a:lnSpc>
                <a:spcPts val="2500"/>
              </a:lnSpc>
              <a:spcBef>
                <a:spcPts val="600"/>
              </a:spcBef>
              <a:spcAft>
                <a:spcPts val="0"/>
              </a:spcAft>
              <a:buClr>
                <a:srgbClr val="E37824"/>
              </a:buClr>
              <a:buFont typeface="Symbol"/>
              <a:buChar char="·"/>
            </a:pPr>
            <a:r>
              <a:rPr lang="fr-FR" sz="2000" spc="0" dirty="0">
                <a:solidFill>
                  <a:srgbClr val="000000"/>
                </a:solidFill>
                <a:latin typeface="Calibri" panose="22635452340000000000" pitchFamily="1"/>
              </a:rPr>
              <a:t>forme</a:t>
            </a:r>
          </a:p>
          <a:p>
            <a:pPr marL="857250" lvl="1" indent="-457200">
              <a:lnSpc>
                <a:spcPts val="2500"/>
              </a:lnSpc>
              <a:spcBef>
                <a:spcPts val="600"/>
              </a:spcBef>
              <a:spcAft>
                <a:spcPts val="0"/>
              </a:spcAft>
              <a:buClr>
                <a:srgbClr val="E37824"/>
              </a:buClr>
              <a:buFont typeface="Symbol"/>
              <a:buChar char="·"/>
            </a:pPr>
            <a:r>
              <a:rPr lang="fr-FR" sz="2000" spc="-10" dirty="0">
                <a:solidFill>
                  <a:srgbClr val="000000"/>
                </a:solidFill>
                <a:latin typeface="Calibri" panose="22635452340000000000" pitchFamily="1"/>
              </a:rPr>
              <a:t>réactivité de surface</a:t>
            </a:r>
          </a:p>
          <a:p>
            <a:pPr marL="857250" lvl="1" indent="-457200">
              <a:lnSpc>
                <a:spcPts val="2500"/>
              </a:lnSpc>
              <a:spcBef>
                <a:spcPts val="600"/>
              </a:spcBef>
              <a:spcAft>
                <a:spcPts val="0"/>
              </a:spcAft>
              <a:buClr>
                <a:srgbClr val="E37824"/>
              </a:buClr>
              <a:buFont typeface="Symbol"/>
              <a:buChar char="·"/>
            </a:pPr>
            <a:r>
              <a:rPr lang="fr-FR" sz="2000" spc="0" dirty="0">
                <a:solidFill>
                  <a:srgbClr val="000000"/>
                </a:solidFill>
                <a:latin typeface="Calibri" panose="22635452340000000000" pitchFamily="1"/>
              </a:rPr>
              <a:t>Solubilité</a:t>
            </a:r>
          </a:p>
          <a:p>
            <a:pPr marL="0" marR="182880" indent="0" algn="l">
              <a:lnSpc>
                <a:spcPts val="1900"/>
              </a:lnSpc>
              <a:spcBef>
                <a:spcPts val="0"/>
              </a:spcBef>
              <a:spcAft>
                <a:spcPts val="0"/>
              </a:spcAft>
              <a:buClr>
                <a:srgbClr val="E37824"/>
              </a:buClr>
              <a:buNone/>
            </a:pPr>
            <a:endParaRPr lang="fr-FR" sz="1600" spc="-45" dirty="0" smtClean="0">
              <a:solidFill>
                <a:srgbClr val="7E7E7E"/>
              </a:solidFill>
              <a:latin typeface="Calibri" panose="22635452340000000000" pitchFamily="1"/>
            </a:endParaRPr>
          </a:p>
          <a:p>
            <a:pPr marL="0" marR="182880" indent="0" algn="l">
              <a:lnSpc>
                <a:spcPts val="1900"/>
              </a:lnSpc>
              <a:spcBef>
                <a:spcPts val="0"/>
              </a:spcBef>
              <a:spcAft>
                <a:spcPts val="0"/>
              </a:spcAft>
              <a:buNone/>
            </a:pPr>
            <a:endParaRPr lang="fr-FR" sz="1600" spc="-45" dirty="0" smtClean="0">
              <a:solidFill>
                <a:srgbClr val="7E7E7E"/>
              </a:solidFill>
              <a:latin typeface="Calibri" panose="22635452340000000000" pitchFamily="1"/>
            </a:endParaRPr>
          </a:p>
          <a:p>
            <a:pPr marL="0" marR="182880" indent="0" algn="l">
              <a:lnSpc>
                <a:spcPts val="1900"/>
              </a:lnSpc>
              <a:spcBef>
                <a:spcPts val="0"/>
              </a:spcBef>
              <a:spcAft>
                <a:spcPts val="0"/>
              </a:spcAft>
              <a:buNone/>
            </a:pPr>
            <a:r>
              <a:rPr lang="fr-FR" sz="1600" spc="-45" dirty="0" smtClean="0">
                <a:solidFill>
                  <a:srgbClr val="7E7E7E"/>
                </a:solidFill>
                <a:latin typeface="Calibri" panose="22635452340000000000" pitchFamily="1"/>
              </a:rPr>
              <a:t>Key </a:t>
            </a:r>
            <a:r>
              <a:rPr lang="fr-FR" sz="1600" spc="-45" dirty="0" err="1">
                <a:solidFill>
                  <a:srgbClr val="7E7E7E"/>
                </a:solidFill>
                <a:latin typeface="Calibri" panose="22635452340000000000" pitchFamily="1"/>
              </a:rPr>
              <a:t>findings</a:t>
            </a:r>
            <a:r>
              <a:rPr lang="fr-FR" sz="1600" spc="-45" dirty="0">
                <a:solidFill>
                  <a:srgbClr val="7E7E7E"/>
                </a:solidFill>
                <a:latin typeface="Calibri" panose="22635452340000000000" pitchFamily="1"/>
              </a:rPr>
              <a:t> of 2008 Nano-</a:t>
            </a:r>
            <a:r>
              <a:rPr lang="fr-FR" sz="1600" spc="0" dirty="0" err="1">
                <a:solidFill>
                  <a:srgbClr val="7E7E7E"/>
                </a:solidFill>
                <a:latin typeface="Calibri" panose="22635452340000000000" pitchFamily="1"/>
              </a:rPr>
              <a:t>ImpactNet</a:t>
            </a:r>
            <a:r>
              <a:rPr lang="fr-FR" sz="1600" spc="0" dirty="0">
                <a:solidFill>
                  <a:srgbClr val="7E7E7E"/>
                </a:solidFill>
                <a:latin typeface="Calibri" panose="22635452340000000000" pitchFamily="1"/>
              </a:rPr>
              <a:t> workshop, </a:t>
            </a:r>
            <a:r>
              <a:rPr lang="fr-FR" sz="1600" spc="0" dirty="0" err="1">
                <a:solidFill>
                  <a:srgbClr val="7E7E7E"/>
                </a:solidFill>
                <a:latin typeface="Calibri" panose="22635452340000000000" pitchFamily="1"/>
              </a:rPr>
              <a:t>Bouwmeester</a:t>
            </a:r>
            <a:r>
              <a:rPr lang="fr-FR" sz="1600" spc="0" dirty="0">
                <a:solidFill>
                  <a:srgbClr val="7E7E7E"/>
                </a:solidFill>
                <a:latin typeface="Calibri" panose="22635452340000000000" pitchFamily="1"/>
              </a:rPr>
              <a:t> H et al., </a:t>
            </a:r>
            <a:r>
              <a:rPr lang="fr-FR" sz="1600" spc="-40" dirty="0" err="1">
                <a:solidFill>
                  <a:srgbClr val="7E7E7E"/>
                </a:solidFill>
                <a:latin typeface="Calibri" panose="22635452340000000000" pitchFamily="1"/>
              </a:rPr>
              <a:t>Nanotoxicology</a:t>
            </a:r>
            <a:r>
              <a:rPr lang="fr-FR" sz="1600" spc="-40" dirty="0">
                <a:solidFill>
                  <a:srgbClr val="7E7E7E"/>
                </a:solidFill>
                <a:latin typeface="Calibri" panose="22635452340000000000" pitchFamily="1"/>
              </a:rPr>
              <a:t> 2010</a:t>
            </a:r>
          </a:p>
        </p:txBody>
      </p:sp>
      <p:sp>
        <p:nvSpPr>
          <p:cNvPr id="24" name="Espace réservé du texte 69"/>
          <p:cNvSpPr>
            <a:spLocks noGrp="1"/>
          </p:cNvSpPr>
          <p:nvPr>
            <p:ph type="body" idx="10"/>
          </p:nvPr>
        </p:nvSpPr>
        <p:spPr>
          <a:xfrm>
            <a:off x="4644951" y="1556673"/>
            <a:ext cx="3999810" cy="3205480"/>
          </a:xfrm>
          <a:prstGeom prst="rect">
            <a:avLst/>
          </a:prstGeom>
          <a:noFill/>
          <a:ln w="0" cmpd="sng">
            <a:noFill/>
            <a:prstDash val="solid"/>
          </a:ln>
        </p:spPr>
        <p:txBody>
          <a:bodyPr lIns="0" tIns="0" rIns="0" bIns="0" anchor="t"/>
          <a:lstStyle/>
          <a:p>
            <a:pPr marL="0" marR="0" indent="0" algn="l">
              <a:lnSpc>
                <a:spcPts val="2900"/>
              </a:lnSpc>
              <a:spcBef>
                <a:spcPts val="1200"/>
              </a:spcBef>
              <a:spcAft>
                <a:spcPts val="0"/>
              </a:spcAft>
              <a:buNone/>
            </a:pPr>
            <a:r>
              <a:rPr lang="fr-FR" sz="2400" b="1" spc="-20" dirty="0">
                <a:solidFill>
                  <a:srgbClr val="1F487C"/>
                </a:solidFill>
                <a:latin typeface="Calibri" panose="22635452340000000000" pitchFamily="1"/>
              </a:rPr>
              <a:t>Estimation du </a:t>
            </a:r>
            <a:r>
              <a:rPr lang="fr-FR" sz="2400" b="1" spc="-20" dirty="0" smtClean="0">
                <a:solidFill>
                  <a:srgbClr val="1F487C"/>
                </a:solidFill>
                <a:latin typeface="Calibri" panose="22635452340000000000" pitchFamily="1"/>
              </a:rPr>
              <a:t>potentiel </a:t>
            </a:r>
            <a:r>
              <a:rPr lang="fr-FR" sz="2400" b="1" spc="0" dirty="0" smtClean="0">
                <a:solidFill>
                  <a:srgbClr val="1F487C"/>
                </a:solidFill>
                <a:latin typeface="Calibri" panose="22635452340000000000" pitchFamily="1"/>
              </a:rPr>
              <a:t>d’émission</a:t>
            </a:r>
            <a:r>
              <a:rPr lang="fr-FR" sz="2400" b="1" spc="0" dirty="0">
                <a:solidFill>
                  <a:srgbClr val="1F487C"/>
                </a:solidFill>
                <a:latin typeface="Calibri" panose="22635452340000000000" pitchFamily="1"/>
              </a:rPr>
              <a:t>:</a:t>
            </a:r>
          </a:p>
          <a:p>
            <a:pPr marL="857250" lvl="1" indent="-457200">
              <a:lnSpc>
                <a:spcPts val="2800"/>
              </a:lnSpc>
              <a:spcBef>
                <a:spcPts val="0"/>
              </a:spcBef>
              <a:spcAft>
                <a:spcPts val="0"/>
              </a:spcAft>
              <a:buClr>
                <a:srgbClr val="00499A"/>
              </a:buClr>
              <a:buFont typeface="Symbol"/>
              <a:buChar char="·"/>
            </a:pPr>
            <a:r>
              <a:rPr lang="fr-FR" sz="1800" spc="0" dirty="0">
                <a:solidFill>
                  <a:srgbClr val="000000"/>
                </a:solidFill>
                <a:latin typeface="Calibri" panose="22635452340000000000" pitchFamily="1"/>
              </a:rPr>
              <a:t>phase</a:t>
            </a:r>
          </a:p>
          <a:p>
            <a:pPr marL="857250" lvl="1" indent="-457200">
              <a:lnSpc>
                <a:spcPts val="2900"/>
              </a:lnSpc>
              <a:spcBef>
                <a:spcPts val="0"/>
              </a:spcBef>
              <a:spcAft>
                <a:spcPts val="0"/>
              </a:spcAft>
              <a:buClr>
                <a:srgbClr val="00499A"/>
              </a:buClr>
              <a:buFont typeface="Symbol"/>
              <a:buChar char="·"/>
            </a:pPr>
            <a:r>
              <a:rPr lang="fr-FR" sz="1800" spc="0" dirty="0">
                <a:solidFill>
                  <a:srgbClr val="000000"/>
                </a:solidFill>
                <a:latin typeface="Calibri" panose="22635452340000000000" pitchFamily="1"/>
              </a:rPr>
              <a:t>volatilité/pulvérulence</a:t>
            </a:r>
          </a:p>
          <a:p>
            <a:pPr marL="857250" lvl="1" indent="-457200">
              <a:lnSpc>
                <a:spcPts val="2700"/>
              </a:lnSpc>
              <a:spcBef>
                <a:spcPts val="0"/>
              </a:spcBef>
              <a:spcAft>
                <a:spcPts val="0"/>
              </a:spcAft>
              <a:buClr>
                <a:srgbClr val="00499A"/>
              </a:buClr>
              <a:buFont typeface="Symbol"/>
              <a:buChar char="·"/>
            </a:pPr>
            <a:r>
              <a:rPr lang="fr-FR" sz="1800" spc="0" dirty="0">
                <a:solidFill>
                  <a:srgbClr val="000000"/>
                </a:solidFill>
                <a:latin typeface="Calibri" panose="22635452340000000000" pitchFamily="1"/>
              </a:rPr>
              <a:t>caractéristiques </a:t>
            </a:r>
            <a:r>
              <a:rPr lang="fr-FR" sz="1800" spc="0" dirty="0" smtClean="0">
                <a:solidFill>
                  <a:srgbClr val="000000"/>
                </a:solidFill>
                <a:latin typeface="Calibri" panose="22635452340000000000" pitchFamily="1"/>
              </a:rPr>
              <a:t>du procédé </a:t>
            </a:r>
            <a:r>
              <a:rPr lang="fr-FR" sz="1800" spc="0" dirty="0">
                <a:solidFill>
                  <a:srgbClr val="000000"/>
                </a:solidFill>
                <a:latin typeface="Calibri" panose="22635452340000000000" pitchFamily="1"/>
              </a:rPr>
              <a:t>de production</a:t>
            </a:r>
          </a:p>
          <a:p>
            <a:pPr marL="0" marR="0" indent="0">
              <a:lnSpc>
                <a:spcPts val="1900"/>
              </a:lnSpc>
              <a:spcBef>
                <a:spcPts val="0"/>
              </a:spcBef>
              <a:spcAft>
                <a:spcPts val="0"/>
              </a:spcAft>
              <a:buNone/>
            </a:pPr>
            <a:endParaRPr lang="fr-FR" sz="1600" spc="-60" dirty="0" smtClean="0">
              <a:solidFill>
                <a:srgbClr val="7E7E7E"/>
              </a:solidFill>
              <a:latin typeface="Calibri" panose="22635452340000000000" pitchFamily="1"/>
            </a:endParaRPr>
          </a:p>
          <a:p>
            <a:pPr marL="0" marR="0" indent="0">
              <a:lnSpc>
                <a:spcPts val="1900"/>
              </a:lnSpc>
              <a:spcBef>
                <a:spcPts val="0"/>
              </a:spcBef>
              <a:spcAft>
                <a:spcPts val="0"/>
              </a:spcAft>
              <a:buNone/>
            </a:pPr>
            <a:r>
              <a:rPr lang="fr-FR" sz="1600" spc="-60" dirty="0" smtClean="0">
                <a:solidFill>
                  <a:srgbClr val="7E7E7E"/>
                </a:solidFill>
                <a:latin typeface="Calibri" panose="22635452340000000000" pitchFamily="1"/>
              </a:rPr>
              <a:t>anses </a:t>
            </a:r>
            <a:r>
              <a:rPr lang="fr-FR" sz="1600" spc="-60" dirty="0">
                <a:solidFill>
                  <a:srgbClr val="7E7E7E"/>
                </a:solidFill>
                <a:latin typeface="Calibri" panose="22635452340000000000" pitchFamily="1"/>
              </a:rPr>
              <a:t>expert group opinion </a:t>
            </a:r>
            <a:r>
              <a:rPr lang="fr-FR" sz="1600" spc="-60" dirty="0" err="1">
                <a:solidFill>
                  <a:srgbClr val="7E7E7E"/>
                </a:solidFill>
                <a:latin typeface="Calibri" panose="22635452340000000000" pitchFamily="1"/>
              </a:rPr>
              <a:t>based</a:t>
            </a:r>
            <a:r>
              <a:rPr lang="fr-FR" sz="1600" spc="-60" dirty="0">
                <a:solidFill>
                  <a:srgbClr val="7E7E7E"/>
                </a:solidFill>
                <a:latin typeface="Calibri" panose="22635452340000000000" pitchFamily="1"/>
              </a:rPr>
              <a:t> on </a:t>
            </a:r>
            <a:r>
              <a:rPr lang="fr-FR" sz="1600" spc="-40" dirty="0" err="1">
                <a:solidFill>
                  <a:srgbClr val="7E7E7E"/>
                </a:solidFill>
                <a:latin typeface="Calibri" panose="22635452340000000000" pitchFamily="1"/>
              </a:rPr>
              <a:t>analogy</a:t>
            </a:r>
            <a:r>
              <a:rPr lang="fr-FR" sz="1600" spc="-40" dirty="0">
                <a:solidFill>
                  <a:srgbClr val="7E7E7E"/>
                </a:solidFill>
                <a:latin typeface="Calibri" panose="22635452340000000000" pitchFamily="1"/>
              </a:rPr>
              <a:t> </a:t>
            </a:r>
            <a:r>
              <a:rPr lang="fr-FR" sz="1600" spc="-40" dirty="0" err="1">
                <a:solidFill>
                  <a:srgbClr val="7E7E7E"/>
                </a:solidFill>
                <a:latin typeface="Calibri" panose="22635452340000000000" pitchFamily="1"/>
              </a:rPr>
              <a:t>considerations</a:t>
            </a:r>
            <a:r>
              <a:rPr lang="fr-FR" sz="1600" spc="-40" dirty="0">
                <a:solidFill>
                  <a:srgbClr val="7E7E7E"/>
                </a:solidFill>
                <a:latin typeface="Calibri" panose="22635452340000000000" pitchFamily="1"/>
              </a:rPr>
              <a:t> </a:t>
            </a:r>
            <a:r>
              <a:rPr lang="fr-FR" sz="1600" spc="-40" dirty="0" err="1" smtClean="0">
                <a:solidFill>
                  <a:srgbClr val="7E7E7E"/>
                </a:solidFill>
                <a:latin typeface="Calibri" panose="22635452340000000000" pitchFamily="1"/>
              </a:rPr>
              <a:t>from</a:t>
            </a:r>
            <a:r>
              <a:rPr lang="fr-FR" sz="1600" spc="-40" dirty="0">
                <a:solidFill>
                  <a:srgbClr val="7E7E7E"/>
                </a:solidFill>
                <a:latin typeface="Calibri" panose="22635452340000000000" pitchFamily="1"/>
              </a:rPr>
              <a:t> </a:t>
            </a:r>
            <a:r>
              <a:rPr lang="fr-FR" sz="1600" spc="-40" dirty="0" err="1" smtClean="0">
                <a:solidFill>
                  <a:srgbClr val="7E7E7E"/>
                </a:solidFill>
                <a:latin typeface="Calibri" panose="22635452340000000000" pitchFamily="1"/>
              </a:rPr>
              <a:t>dust</a:t>
            </a:r>
            <a:r>
              <a:rPr lang="fr-FR" sz="1600" spc="-40" dirty="0" smtClean="0">
                <a:solidFill>
                  <a:srgbClr val="7E7E7E"/>
                </a:solidFill>
                <a:latin typeface="Calibri" panose="22635452340000000000" pitchFamily="1"/>
              </a:rPr>
              <a:t> </a:t>
            </a:r>
            <a:r>
              <a:rPr lang="fr-FR" sz="1600" spc="-40" dirty="0">
                <a:solidFill>
                  <a:srgbClr val="7E7E7E"/>
                </a:solidFill>
                <a:latin typeface="Calibri" panose="22635452340000000000" pitchFamily="1"/>
              </a:rPr>
              <a:t>and VOC-</a:t>
            </a:r>
            <a:r>
              <a:rPr lang="fr-FR" sz="1600" spc="-40" dirty="0" err="1">
                <a:solidFill>
                  <a:srgbClr val="7E7E7E"/>
                </a:solidFill>
                <a:latin typeface="Calibri" panose="22635452340000000000" pitchFamily="1"/>
              </a:rPr>
              <a:t>exposure</a:t>
            </a:r>
            <a:r>
              <a:rPr lang="fr-FR" sz="1600" spc="-40" dirty="0">
                <a:solidFill>
                  <a:srgbClr val="7E7E7E"/>
                </a:solidFill>
                <a:latin typeface="Calibri" panose="22635452340000000000" pitchFamily="1"/>
              </a:rPr>
              <a:t> </a:t>
            </a:r>
            <a:r>
              <a:rPr lang="fr-FR" sz="1600" spc="-40" dirty="0" err="1">
                <a:solidFill>
                  <a:srgbClr val="7E7E7E"/>
                </a:solidFill>
                <a:latin typeface="Calibri" panose="22635452340000000000" pitchFamily="1"/>
              </a:rPr>
              <a:t>experience</a:t>
            </a:r>
            <a:endParaRPr lang="fr-FR" sz="1600" spc="-40" dirty="0">
              <a:solidFill>
                <a:srgbClr val="7E7E7E"/>
              </a:solidFill>
              <a:latin typeface="Calibri" panose="22635452340000000000" pitchFamily="1"/>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2"/>
          <p:cNvSpPr txBox="1">
            <a:spLocks/>
          </p:cNvSpPr>
          <p:nvPr/>
        </p:nvSpPr>
        <p:spPr>
          <a:xfrm>
            <a:off x="0" y="1"/>
            <a:ext cx="9539288" cy="620688"/>
          </a:xfrm>
          <a:prstGeom prst="rect">
            <a:avLst/>
          </a:prstGeom>
        </p:spPr>
        <p:txBody>
          <a:bodyPr anchor="ctr"/>
          <a:lstStyle/>
          <a:p>
            <a:pPr algn="ctr" eaLnBrk="1" fontAlgn="auto" hangingPunct="1">
              <a:spcAft>
                <a:spcPts val="0"/>
              </a:spcAft>
              <a:defRPr/>
            </a:pPr>
            <a:r>
              <a:rPr lang="fr-FR" sz="2800" b="0" dirty="0" smtClean="0">
                <a:solidFill>
                  <a:schemeClr val="accent3">
                    <a:lumMod val="50000"/>
                  </a:schemeClr>
                </a:solidFill>
                <a:latin typeface="+mj-lt"/>
                <a:ea typeface="+mj-ea"/>
                <a:cs typeface="+mj-cs"/>
              </a:rPr>
              <a:t>Portée et limites du CB</a:t>
            </a:r>
          </a:p>
        </p:txBody>
      </p:sp>
      <p:sp>
        <p:nvSpPr>
          <p:cNvPr id="9" name="Rectangle à coins arrondis 8"/>
          <p:cNvSpPr/>
          <p:nvPr/>
        </p:nvSpPr>
        <p:spPr bwMode="auto">
          <a:xfrm>
            <a:off x="4716016" y="2132856"/>
            <a:ext cx="3960440" cy="3456384"/>
          </a:xfrm>
          <a:prstGeom prst="roundRect">
            <a:avLst>
              <a:gd name="adj" fmla="val 3474"/>
            </a:avLst>
          </a:prstGeom>
          <a:solidFill>
            <a:srgbClr val="F46556"/>
          </a:solidFill>
          <a:ln w="9525" cap="flat" cmpd="sng" algn="ctr">
            <a:solidFill>
              <a:schemeClr val="tx1"/>
            </a:solidFill>
            <a:prstDash val="solid"/>
            <a:round/>
            <a:headEnd type="none" w="med" len="med"/>
            <a:tailEnd type="none" w="med" len="med"/>
          </a:ln>
          <a:effectLst>
            <a:outerShdw blurRad="50800" dist="88900" dir="10800000" algn="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1" i="0" u="none" strike="noStrike" cap="none" normalizeH="0" baseline="0" smtClean="0">
              <a:ln>
                <a:noFill/>
              </a:ln>
              <a:solidFill>
                <a:schemeClr val="tx1"/>
              </a:solidFill>
              <a:effectLst/>
              <a:latin typeface="Arial" charset="0"/>
              <a:ea typeface="ＭＳ Ｐゴシック" pitchFamily="-96" charset="-128"/>
            </a:endParaRPr>
          </a:p>
        </p:txBody>
      </p:sp>
      <p:sp>
        <p:nvSpPr>
          <p:cNvPr id="10" name="Rectangle à coins arrondis 9"/>
          <p:cNvSpPr/>
          <p:nvPr/>
        </p:nvSpPr>
        <p:spPr bwMode="auto">
          <a:xfrm>
            <a:off x="395536" y="2132856"/>
            <a:ext cx="3960440" cy="3456384"/>
          </a:xfrm>
          <a:prstGeom prst="roundRect">
            <a:avLst>
              <a:gd name="adj" fmla="val 3474"/>
            </a:avLst>
          </a:prstGeom>
          <a:solidFill>
            <a:schemeClr val="accent1">
              <a:lumMod val="75000"/>
            </a:schemeClr>
          </a:solidFill>
          <a:ln w="9525" cap="flat" cmpd="sng" algn="ctr">
            <a:solidFill>
              <a:schemeClr val="tx1"/>
            </a:solidFill>
            <a:prstDash val="solid"/>
            <a:round/>
            <a:headEnd type="none" w="med" len="med"/>
            <a:tailEnd type="none" w="med" len="med"/>
          </a:ln>
          <a:effectLst>
            <a:outerShdw blurRad="50800" dist="88900" dir="10800000" algn="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1" i="0" u="none" strike="noStrike" cap="none" normalizeH="0" baseline="0" smtClean="0">
              <a:ln>
                <a:noFill/>
              </a:ln>
              <a:solidFill>
                <a:schemeClr val="tx1"/>
              </a:solidFill>
              <a:effectLst/>
              <a:latin typeface="Arial" charset="0"/>
              <a:ea typeface="ＭＳ Ｐゴシック" pitchFamily="-96" charset="-128"/>
            </a:endParaRPr>
          </a:p>
        </p:txBody>
      </p:sp>
      <p:sp>
        <p:nvSpPr>
          <p:cNvPr id="11" name="ZoneTexte 10"/>
          <p:cNvSpPr txBox="1"/>
          <p:nvPr/>
        </p:nvSpPr>
        <p:spPr>
          <a:xfrm>
            <a:off x="1115616" y="1412776"/>
            <a:ext cx="2520280" cy="400110"/>
          </a:xfrm>
          <a:prstGeom prst="rect">
            <a:avLst/>
          </a:prstGeom>
          <a:noFill/>
        </p:spPr>
        <p:txBody>
          <a:bodyPr wrap="square" rtlCol="0">
            <a:spAutoFit/>
          </a:bodyPr>
          <a:lstStyle/>
          <a:p>
            <a:pPr algn="ctr"/>
            <a:r>
              <a:rPr lang="fr-FR" sz="2000" dirty="0" smtClean="0"/>
              <a:t>Ce qu’est le CB</a:t>
            </a:r>
            <a:endParaRPr lang="fr-FR" sz="2000" dirty="0"/>
          </a:p>
        </p:txBody>
      </p:sp>
      <p:sp>
        <p:nvSpPr>
          <p:cNvPr id="12" name="ZoneTexte 11"/>
          <p:cNvSpPr txBox="1"/>
          <p:nvPr/>
        </p:nvSpPr>
        <p:spPr>
          <a:xfrm>
            <a:off x="5076056" y="1412776"/>
            <a:ext cx="3240360" cy="400110"/>
          </a:xfrm>
          <a:prstGeom prst="rect">
            <a:avLst/>
          </a:prstGeom>
          <a:noFill/>
        </p:spPr>
        <p:txBody>
          <a:bodyPr wrap="square" rtlCol="0">
            <a:spAutoFit/>
          </a:bodyPr>
          <a:lstStyle/>
          <a:p>
            <a:pPr algn="ctr"/>
            <a:r>
              <a:rPr lang="fr-FR" sz="2000" dirty="0" smtClean="0"/>
              <a:t>Ce qu’il n’est pas</a:t>
            </a:r>
            <a:endParaRPr lang="fr-FR" sz="2000" dirty="0"/>
          </a:p>
        </p:txBody>
      </p:sp>
      <p:sp>
        <p:nvSpPr>
          <p:cNvPr id="13" name="ZoneTexte 12"/>
          <p:cNvSpPr txBox="1"/>
          <p:nvPr/>
        </p:nvSpPr>
        <p:spPr>
          <a:xfrm>
            <a:off x="467544" y="2492896"/>
            <a:ext cx="3816424" cy="3016210"/>
          </a:xfrm>
          <a:prstGeom prst="rect">
            <a:avLst/>
          </a:prstGeom>
          <a:noFill/>
        </p:spPr>
        <p:txBody>
          <a:bodyPr wrap="square" rtlCol="0">
            <a:spAutoFit/>
          </a:bodyPr>
          <a:lstStyle/>
          <a:p>
            <a:pPr>
              <a:buSzPct val="120000"/>
              <a:buFont typeface="Arial" pitchFamily="34" charset="0"/>
              <a:buChar char="•"/>
              <a:tabLst>
                <a:tab pos="180975" algn="l"/>
              </a:tabLst>
            </a:pPr>
            <a:r>
              <a:rPr lang="fr-FR" sz="1600" dirty="0" smtClean="0"/>
              <a:t> Outil d’évaluation tenant compte de 	l’incertitude</a:t>
            </a:r>
          </a:p>
          <a:p>
            <a:pPr>
              <a:spcBef>
                <a:spcPts val="1200"/>
              </a:spcBef>
              <a:buSzPct val="120000"/>
              <a:buFont typeface="Arial" pitchFamily="34" charset="0"/>
              <a:buChar char="•"/>
            </a:pPr>
            <a:r>
              <a:rPr lang="fr-FR" sz="1600" dirty="0" smtClean="0"/>
              <a:t> Un outil d’aide à la décision</a:t>
            </a:r>
          </a:p>
          <a:p>
            <a:pPr>
              <a:spcBef>
                <a:spcPts val="1200"/>
              </a:spcBef>
              <a:buSzPct val="120000"/>
              <a:buFont typeface="Arial" pitchFamily="34" charset="0"/>
              <a:buChar char="•"/>
              <a:tabLst>
                <a:tab pos="180975" algn="l"/>
              </a:tabLst>
            </a:pPr>
            <a:r>
              <a:rPr lang="fr-FR" sz="1600" dirty="0" smtClean="0"/>
              <a:t> Un moteur pour la traçabilité de 	l’information sur les dangers 	potentiels et l’exposition</a:t>
            </a:r>
          </a:p>
          <a:p>
            <a:pPr>
              <a:spcBef>
                <a:spcPts val="1200"/>
              </a:spcBef>
              <a:buSzPct val="120000"/>
              <a:buFont typeface="Arial" pitchFamily="34" charset="0"/>
              <a:buChar char="•"/>
              <a:tabLst>
                <a:tab pos="180975" algn="l"/>
              </a:tabLst>
            </a:pPr>
            <a:r>
              <a:rPr lang="fr-FR" sz="1600" dirty="0" smtClean="0"/>
              <a:t> Un élément du processus global 	d’amélioration continue de la 	gestion de la sécurité au travail</a:t>
            </a:r>
          </a:p>
          <a:p>
            <a:endParaRPr lang="fr-FR" sz="1600" dirty="0"/>
          </a:p>
        </p:txBody>
      </p:sp>
      <p:sp>
        <p:nvSpPr>
          <p:cNvPr id="15" name="ZoneTexte 14"/>
          <p:cNvSpPr txBox="1"/>
          <p:nvPr/>
        </p:nvSpPr>
        <p:spPr>
          <a:xfrm>
            <a:off x="4788024" y="2509632"/>
            <a:ext cx="3888432" cy="3077766"/>
          </a:xfrm>
          <a:prstGeom prst="rect">
            <a:avLst/>
          </a:prstGeom>
          <a:noFill/>
        </p:spPr>
        <p:txBody>
          <a:bodyPr wrap="square" rtlCol="0">
            <a:spAutoFit/>
          </a:bodyPr>
          <a:lstStyle/>
          <a:p>
            <a:pPr>
              <a:spcBef>
                <a:spcPts val="1200"/>
              </a:spcBef>
              <a:buSzPct val="120000"/>
              <a:buFont typeface="Arial" pitchFamily="34" charset="0"/>
              <a:buChar char="•"/>
              <a:tabLst>
                <a:tab pos="180975" algn="l"/>
              </a:tabLst>
            </a:pPr>
            <a:r>
              <a:rPr lang="fr-FR" sz="1600" dirty="0" smtClean="0"/>
              <a:t> Une garantie de la protection 	effective des travailleurs</a:t>
            </a:r>
          </a:p>
          <a:p>
            <a:pPr>
              <a:spcBef>
                <a:spcPts val="1200"/>
              </a:spcBef>
              <a:buSzPct val="120000"/>
              <a:buFont typeface="Arial" pitchFamily="34" charset="0"/>
              <a:buChar char="•"/>
              <a:tabLst>
                <a:tab pos="180975" algn="l"/>
              </a:tabLst>
            </a:pPr>
            <a:r>
              <a:rPr lang="fr-FR" sz="1600" dirty="0" smtClean="0"/>
              <a:t> Un substitut aux obligations 	règlementaires de l’employeur</a:t>
            </a:r>
          </a:p>
          <a:p>
            <a:pPr>
              <a:spcBef>
                <a:spcPts val="1200"/>
              </a:spcBef>
              <a:buSzPct val="120000"/>
              <a:buFont typeface="Arial" pitchFamily="34" charset="0"/>
              <a:buChar char="•"/>
            </a:pPr>
            <a:r>
              <a:rPr lang="fr-FR" sz="1600" dirty="0" smtClean="0"/>
              <a:t> Une méthode figée dans le temps</a:t>
            </a:r>
          </a:p>
          <a:p>
            <a:pPr>
              <a:spcBef>
                <a:spcPts val="1200"/>
              </a:spcBef>
              <a:buSzPct val="120000"/>
              <a:buFont typeface="Arial" pitchFamily="34" charset="0"/>
              <a:buChar char="•"/>
              <a:tabLst>
                <a:tab pos="180975" algn="l"/>
              </a:tabLst>
            </a:pPr>
            <a:r>
              <a:rPr lang="fr-FR" sz="1600" dirty="0" smtClean="0"/>
              <a:t> Une méthode adaptée à toutes les 	situations (limites)</a:t>
            </a:r>
          </a:p>
          <a:p>
            <a:pPr>
              <a:spcBef>
                <a:spcPts val="1200"/>
              </a:spcBef>
              <a:buSzPct val="120000"/>
              <a:buFont typeface="Arial" pitchFamily="34" charset="0"/>
              <a:buChar char="•"/>
              <a:tabLst>
                <a:tab pos="180975" algn="l"/>
              </a:tabLst>
            </a:pPr>
            <a:r>
              <a:rPr lang="fr-FR" sz="1600" dirty="0" smtClean="0"/>
              <a:t> </a:t>
            </a:r>
            <a:r>
              <a:rPr lang="fr-FR" sz="1600" smtClean="0"/>
              <a:t>N’empêche pas le bon sens</a:t>
            </a:r>
            <a:endParaRPr lang="fr-FR" sz="1600" dirty="0" smtClean="0"/>
          </a:p>
          <a:p>
            <a:pPr>
              <a:spcBef>
                <a:spcPts val="1200"/>
              </a:spcBef>
              <a:buClr>
                <a:srgbClr val="FF0000"/>
              </a:buClr>
              <a:buSzPct val="120000"/>
              <a:buFont typeface="Arial" pitchFamily="34" charset="0"/>
              <a:buChar char="•"/>
            </a:pPr>
            <a:endParaRPr lang="fr-FR" sz="1600" dirty="0"/>
          </a:p>
        </p:txBody>
      </p:sp>
      <p:cxnSp>
        <p:nvCxnSpPr>
          <p:cNvPr id="16" name="Connecteur droit 15"/>
          <p:cNvCxnSpPr/>
          <p:nvPr/>
        </p:nvCxnSpPr>
        <p:spPr bwMode="auto">
          <a:xfrm>
            <a:off x="395536" y="1844824"/>
            <a:ext cx="835292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Image 5" descr="granny.jpg"/>
          <p:cNvPicPr>
            <a:picLocks noChangeAspect="1"/>
          </p:cNvPicPr>
          <p:nvPr/>
        </p:nvPicPr>
        <p:blipFill>
          <a:blip r:embed="rId3" cstate="print"/>
          <a:srcRect/>
          <a:stretch>
            <a:fillRect/>
          </a:stretch>
        </p:blipFill>
        <p:spPr bwMode="auto">
          <a:xfrm>
            <a:off x="827088" y="908050"/>
            <a:ext cx="7561262" cy="4940300"/>
          </a:xfrm>
          <a:prstGeom prst="rect">
            <a:avLst/>
          </a:prstGeom>
          <a:noFill/>
          <a:ln w="9525">
            <a:noFill/>
            <a:miter lim="800000"/>
            <a:headEnd/>
            <a:tailEnd/>
          </a:ln>
        </p:spPr>
      </p:pic>
      <p:sp>
        <p:nvSpPr>
          <p:cNvPr id="24579" name="Text Box 5"/>
          <p:cNvSpPr txBox="1">
            <a:spLocks noChangeArrowheads="1"/>
          </p:cNvSpPr>
          <p:nvPr/>
        </p:nvSpPr>
        <p:spPr bwMode="auto">
          <a:xfrm>
            <a:off x="4572000" y="2825750"/>
            <a:ext cx="4411663" cy="4032250"/>
          </a:xfrm>
          <a:prstGeom prst="rect">
            <a:avLst/>
          </a:prstGeom>
          <a:noFill/>
          <a:ln w="9525">
            <a:noFill/>
            <a:miter lim="800000"/>
            <a:headEnd/>
            <a:tailEnd/>
          </a:ln>
        </p:spPr>
        <p:txBody>
          <a:bodyPr>
            <a:spAutoFit/>
          </a:bodyPr>
          <a:lstStyle/>
          <a:p>
            <a:pPr algn="ctr"/>
            <a:r>
              <a:rPr lang="fr-FR" sz="3200">
                <a:solidFill>
                  <a:schemeClr val="bg1"/>
                </a:solidFill>
              </a:rPr>
              <a:t>Merci </a:t>
            </a:r>
          </a:p>
          <a:p>
            <a:pPr algn="ctr"/>
            <a:r>
              <a:rPr lang="fr-FR" sz="3200">
                <a:solidFill>
                  <a:schemeClr val="bg1"/>
                </a:solidFill>
              </a:rPr>
              <a:t>de votre </a:t>
            </a:r>
          </a:p>
          <a:p>
            <a:pPr algn="ctr"/>
            <a:r>
              <a:rPr lang="fr-FR" sz="3200">
                <a:solidFill>
                  <a:schemeClr val="bg1"/>
                </a:solidFill>
              </a:rPr>
              <a:t>attention!</a:t>
            </a:r>
          </a:p>
          <a:p>
            <a:pPr algn="r"/>
            <a:endParaRPr lang="fr-FR" sz="3200"/>
          </a:p>
          <a:p>
            <a:pPr algn="r"/>
            <a:endParaRPr lang="fr-FR" sz="3200"/>
          </a:p>
          <a:p>
            <a:pPr algn="r"/>
            <a:endParaRPr lang="fr-FR"/>
          </a:p>
          <a:p>
            <a:pPr algn="r"/>
            <a:endParaRPr lang="fr-FR"/>
          </a:p>
          <a:p>
            <a:pPr algn="ctr"/>
            <a:endParaRPr lang="fr-FR" u="sng"/>
          </a:p>
          <a:p>
            <a:pPr algn="ctr"/>
            <a:endParaRPr lang="fr-FR"/>
          </a:p>
        </p:txBody>
      </p:sp>
      <p:sp>
        <p:nvSpPr>
          <p:cNvPr id="24580" name="AutoShape 8" descr="image001"/>
          <p:cNvSpPr>
            <a:spLocks noChangeAspect="1" noChangeArrowheads="1"/>
          </p:cNvSpPr>
          <p:nvPr/>
        </p:nvSpPr>
        <p:spPr bwMode="auto">
          <a:xfrm>
            <a:off x="2528888" y="3246438"/>
            <a:ext cx="1076325" cy="295275"/>
          </a:xfrm>
          <a:prstGeom prst="rect">
            <a:avLst/>
          </a:prstGeom>
          <a:noFill/>
          <a:ln w="9525">
            <a:noFill/>
            <a:miter lim="800000"/>
            <a:headEnd/>
            <a:tailEnd/>
          </a:ln>
        </p:spPr>
        <p:txBody>
          <a:bodyPr/>
          <a:lstStyle/>
          <a:p>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contenu 2"/>
          <p:cNvSpPr>
            <a:spLocks noGrp="1"/>
          </p:cNvSpPr>
          <p:nvPr>
            <p:ph idx="1"/>
          </p:nvPr>
        </p:nvSpPr>
        <p:spPr bwMode="auto">
          <a:xfrm>
            <a:off x="457200" y="908050"/>
            <a:ext cx="8229600" cy="4886325"/>
          </a:xfrm>
          <a:ln>
            <a:miter lim="800000"/>
            <a:headEnd/>
            <a:tailEnd/>
          </a:ln>
        </p:spPr>
        <p:txBody>
          <a:bodyPr vert="horz" wrap="square" lIns="91440" tIns="45720" rIns="91440" bIns="45720" numCol="1" anchor="t" anchorCtr="0" compatLnSpc="1">
            <a:prstTxWarp prst="textNoShape">
              <a:avLst/>
            </a:prstTxWarp>
          </a:bodyPr>
          <a:lstStyle/>
          <a:p>
            <a:pPr>
              <a:defRPr/>
            </a:pPr>
            <a:r>
              <a:rPr lang="fr-FR" sz="2400" b="1" dirty="0" smtClean="0">
                <a:latin typeface="+mj-lt"/>
                <a:cs typeface="Calibri" pitchFamily="34" charset="0"/>
              </a:rPr>
              <a:t>1er juillet 2010  -  loi HPST (2009) </a:t>
            </a:r>
          </a:p>
          <a:p>
            <a:pPr>
              <a:defRPr/>
            </a:pPr>
            <a:endParaRPr lang="fr-FR" sz="2000" b="1" dirty="0" smtClean="0">
              <a:latin typeface="+mj-lt"/>
              <a:cs typeface="Calibri" pitchFamily="34" charset="0"/>
            </a:endParaRPr>
          </a:p>
          <a:p>
            <a:pPr>
              <a:defRPr/>
            </a:pPr>
            <a:endParaRPr lang="fr-FR" sz="2400" b="1" dirty="0" smtClean="0">
              <a:latin typeface="+mj-lt"/>
              <a:cs typeface="Calibri" pitchFamily="34" charset="0"/>
            </a:endParaRPr>
          </a:p>
          <a:p>
            <a:pPr>
              <a:defRPr/>
            </a:pPr>
            <a:endParaRPr lang="fr-FR" sz="2000" dirty="0" smtClean="0">
              <a:latin typeface="+mj-lt"/>
              <a:cs typeface="Calibri" pitchFamily="34" charset="0"/>
            </a:endParaRPr>
          </a:p>
        </p:txBody>
      </p:sp>
      <p:sp>
        <p:nvSpPr>
          <p:cNvPr id="6148" name="Espace réservé du numéro de diapositive 13"/>
          <p:cNvSpPr>
            <a:spLocks noGrp="1"/>
          </p:cNvSpPr>
          <p:nvPr>
            <p:ph type="sldNum" sz="quarter" idx="12"/>
          </p:nvPr>
        </p:nvSpPr>
        <p:spPr>
          <a:noFill/>
        </p:spPr>
        <p:txBody>
          <a:bodyPr/>
          <a:lstStyle/>
          <a:p>
            <a:fld id="{96C1FF64-3A84-4B1C-ABA4-09AD6CEA766D}" type="slidenum">
              <a:rPr lang="fr-FR" smtClean="0">
                <a:latin typeface="Arial" pitchFamily="34" charset="0"/>
                <a:ea typeface="ＭＳ Ｐゴシック" pitchFamily="34" charset="-128"/>
              </a:rPr>
              <a:pPr/>
              <a:t>3</a:t>
            </a:fld>
            <a:endParaRPr lang="fr-FR" smtClean="0">
              <a:latin typeface="Arial" pitchFamily="34" charset="0"/>
              <a:ea typeface="ＭＳ Ｐゴシック" pitchFamily="34" charset="-128"/>
            </a:endParaRPr>
          </a:p>
        </p:txBody>
      </p:sp>
      <p:pic>
        <p:nvPicPr>
          <p:cNvPr id="6149" name="Image 8" descr="Afssa-QUADRI"/>
          <p:cNvPicPr>
            <a:picLocks noChangeAspect="1" noChangeArrowheads="1"/>
          </p:cNvPicPr>
          <p:nvPr/>
        </p:nvPicPr>
        <p:blipFill>
          <a:blip r:embed="rId3" cstate="print"/>
          <a:srcRect/>
          <a:stretch>
            <a:fillRect/>
          </a:stretch>
        </p:blipFill>
        <p:spPr bwMode="auto">
          <a:xfrm>
            <a:off x="971600" y="1844873"/>
            <a:ext cx="928687" cy="1008063"/>
          </a:xfrm>
          <a:prstGeom prst="rect">
            <a:avLst/>
          </a:prstGeom>
          <a:noFill/>
          <a:ln w="9525">
            <a:noFill/>
            <a:miter lim="800000"/>
            <a:headEnd/>
            <a:tailEnd/>
          </a:ln>
        </p:spPr>
      </p:pic>
      <p:pic>
        <p:nvPicPr>
          <p:cNvPr id="6150" name="Image 4"/>
          <p:cNvPicPr>
            <a:picLocks noChangeAspect="1" noChangeArrowheads="1"/>
          </p:cNvPicPr>
          <p:nvPr/>
        </p:nvPicPr>
        <p:blipFill>
          <a:blip r:embed="rId4" cstate="print"/>
          <a:srcRect/>
          <a:stretch>
            <a:fillRect/>
          </a:stretch>
        </p:blipFill>
        <p:spPr bwMode="auto">
          <a:xfrm>
            <a:off x="2699792" y="1916881"/>
            <a:ext cx="1857375" cy="739775"/>
          </a:xfrm>
          <a:prstGeom prst="rect">
            <a:avLst/>
          </a:prstGeom>
          <a:noFill/>
          <a:ln w="9525">
            <a:noFill/>
            <a:miter lim="800000"/>
            <a:headEnd/>
            <a:tailEnd/>
          </a:ln>
        </p:spPr>
      </p:pic>
      <p:pic>
        <p:nvPicPr>
          <p:cNvPr id="6153"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300192" y="1988889"/>
            <a:ext cx="1649983" cy="649681"/>
          </a:xfrm>
          <a:prstGeom prst="rect">
            <a:avLst/>
          </a:prstGeom>
          <a:noFill/>
          <a:ln w="9525">
            <a:noFill/>
            <a:miter lim="800000"/>
            <a:headEnd/>
            <a:tailEnd/>
          </a:ln>
        </p:spPr>
      </p:pic>
      <p:sp>
        <p:nvSpPr>
          <p:cNvPr id="16" name="Titre 15"/>
          <p:cNvSpPr>
            <a:spLocks noGrp="1"/>
          </p:cNvSpPr>
          <p:nvPr>
            <p:ph type="title"/>
          </p:nvPr>
        </p:nvSpPr>
        <p:spPr>
          <a:xfrm>
            <a:off x="457200" y="-27384"/>
            <a:ext cx="8229600" cy="792088"/>
          </a:xfrm>
        </p:spPr>
        <p:txBody>
          <a:bodyPr/>
          <a:lstStyle/>
          <a:p>
            <a:r>
              <a:rPr lang="fr-FR" dirty="0" smtClean="0"/>
              <a:t>L’Anses</a:t>
            </a:r>
            <a:endParaRPr lang="fr-FR" dirty="0"/>
          </a:p>
        </p:txBody>
      </p:sp>
      <p:cxnSp>
        <p:nvCxnSpPr>
          <p:cNvPr id="19" name="Connecteur droit avec flèche 18"/>
          <p:cNvCxnSpPr/>
          <p:nvPr/>
        </p:nvCxnSpPr>
        <p:spPr bwMode="auto">
          <a:xfrm>
            <a:off x="5004048" y="2348929"/>
            <a:ext cx="1008112"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ZoneTexte 19"/>
          <p:cNvSpPr txBox="1"/>
          <p:nvPr/>
        </p:nvSpPr>
        <p:spPr>
          <a:xfrm>
            <a:off x="2123728" y="2132905"/>
            <a:ext cx="364202" cy="461665"/>
          </a:xfrm>
          <a:prstGeom prst="rect">
            <a:avLst/>
          </a:prstGeom>
          <a:noFill/>
        </p:spPr>
        <p:txBody>
          <a:bodyPr wrap="none" rtlCol="0">
            <a:spAutoFit/>
          </a:bodyPr>
          <a:lstStyle/>
          <a:p>
            <a:r>
              <a:rPr lang="fr-FR" dirty="0" smtClean="0"/>
              <a:t>+</a:t>
            </a:r>
            <a:endParaRPr lang="fr-FR" dirty="0"/>
          </a:p>
        </p:txBody>
      </p:sp>
      <p:sp>
        <p:nvSpPr>
          <p:cNvPr id="22" name="Espace réservé du contenu 2"/>
          <p:cNvSpPr txBox="1">
            <a:spLocks/>
          </p:cNvSpPr>
          <p:nvPr/>
        </p:nvSpPr>
        <p:spPr bwMode="auto">
          <a:xfrm>
            <a:off x="427583" y="2924944"/>
            <a:ext cx="8320881" cy="2520280"/>
          </a:xfrm>
          <a:prstGeom prst="rect">
            <a:avLst/>
          </a:prstGeom>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fr-FR" sz="2000" b="1" i="0" u="sng" strike="noStrike" kern="1200" cap="none" spc="0" normalizeH="0" baseline="0" noProof="0" dirty="0" smtClean="0">
                <a:ln>
                  <a:noFill/>
                </a:ln>
                <a:solidFill>
                  <a:schemeClr val="tx1"/>
                </a:solidFill>
                <a:effectLst/>
                <a:uLnTx/>
                <a:uFillTx/>
                <a:latin typeface="+mn-lt"/>
                <a:ea typeface="+mn-ea"/>
                <a:cs typeface="+mn-cs"/>
              </a:rPr>
              <a:t>Elle contribue à assurer :</a:t>
            </a:r>
          </a:p>
          <a:p>
            <a:pPr marL="742950" marR="0" lvl="1" indent="-285750" algn="l"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fr-FR" sz="2000" b="0" i="0" u="none" strike="noStrike" kern="0" cap="none" spc="0" normalizeH="0" baseline="0" noProof="0" dirty="0" smtClean="0">
              <a:ln>
                <a:noFill/>
              </a:ln>
              <a:solidFill>
                <a:schemeClr val="tx1"/>
              </a:solidFill>
              <a:effectLst/>
              <a:uLnTx/>
              <a:uFillTx/>
              <a:latin typeface="+mj-lt"/>
              <a:ea typeface="+mn-ea"/>
            </a:endParaRPr>
          </a:p>
          <a:p>
            <a:pPr marL="742950" marR="0" lvl="1" indent="-285750" algn="l"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fr-FR" sz="2000" b="0" i="0" u="none" strike="noStrike" kern="0" cap="none" spc="0" normalizeH="0" baseline="0" noProof="0" dirty="0" smtClean="0">
                <a:ln>
                  <a:noFill/>
                </a:ln>
                <a:solidFill>
                  <a:schemeClr val="tx1"/>
                </a:solidFill>
                <a:effectLst/>
                <a:uLnTx/>
                <a:uFillTx/>
                <a:latin typeface="+mj-lt"/>
                <a:ea typeface="+mn-ea"/>
              </a:rPr>
              <a:t>la</a:t>
            </a:r>
            <a:r>
              <a:rPr kumimoji="0" lang="fr-FR" sz="2000" b="1" i="0" u="none" strike="noStrike" kern="0" cap="none" spc="0" normalizeH="0" baseline="0" noProof="0" dirty="0" smtClean="0">
                <a:ln>
                  <a:noFill/>
                </a:ln>
                <a:solidFill>
                  <a:schemeClr val="tx1"/>
                </a:solidFill>
                <a:effectLst/>
                <a:uLnTx/>
                <a:uFillTx/>
                <a:latin typeface="+mj-lt"/>
                <a:ea typeface="+mn-ea"/>
              </a:rPr>
              <a:t> </a:t>
            </a:r>
            <a:r>
              <a:rPr kumimoji="0" lang="fr-FR" sz="2000" b="1" i="0" u="none" strike="noStrike" kern="0" cap="none" spc="0" normalizeH="0" baseline="0" noProof="0" dirty="0" smtClean="0">
                <a:ln>
                  <a:noFill/>
                </a:ln>
                <a:solidFill>
                  <a:srgbClr val="0070C0"/>
                </a:solidFill>
                <a:effectLst/>
                <a:uLnTx/>
                <a:uFillTx/>
                <a:latin typeface="+mj-lt"/>
                <a:ea typeface="+mn-ea"/>
              </a:rPr>
              <a:t>sécurité sanitaire humaine </a:t>
            </a:r>
            <a:r>
              <a:rPr kumimoji="0" lang="fr-FR" sz="2000" b="0" i="0" u="none" strike="noStrike" kern="0" cap="none" spc="0" normalizeH="0" baseline="0" noProof="0" dirty="0" smtClean="0">
                <a:ln>
                  <a:noFill/>
                </a:ln>
                <a:solidFill>
                  <a:schemeClr val="tx1"/>
                </a:solidFill>
                <a:effectLst/>
                <a:uLnTx/>
                <a:uFillTx/>
                <a:latin typeface="+mj-lt"/>
                <a:ea typeface="+mn-ea"/>
              </a:rPr>
              <a:t>dans les domaines de l’</a:t>
            </a:r>
            <a:r>
              <a:rPr kumimoji="0" lang="fr-FR" sz="2000" b="1" i="0" u="none" strike="noStrike" kern="0" cap="none" spc="0" normalizeH="0" baseline="0" noProof="0" dirty="0" smtClean="0">
                <a:ln>
                  <a:noFill/>
                </a:ln>
                <a:solidFill>
                  <a:srgbClr val="0070C0"/>
                </a:solidFill>
                <a:effectLst/>
                <a:uLnTx/>
                <a:uFillTx/>
                <a:latin typeface="+mj-lt"/>
                <a:ea typeface="+mn-ea"/>
              </a:rPr>
              <a:t>environnement</a:t>
            </a:r>
            <a:r>
              <a:rPr kumimoji="0" lang="fr-FR" sz="2000" b="0" i="0" u="none" strike="noStrike" kern="0" cap="none" spc="0" normalizeH="0" baseline="0" noProof="0" dirty="0" smtClean="0">
                <a:ln>
                  <a:noFill/>
                </a:ln>
                <a:solidFill>
                  <a:schemeClr val="tx1"/>
                </a:solidFill>
                <a:effectLst/>
                <a:uLnTx/>
                <a:uFillTx/>
                <a:latin typeface="+mj-lt"/>
                <a:ea typeface="+mn-ea"/>
              </a:rPr>
              <a:t>, du </a:t>
            </a:r>
            <a:r>
              <a:rPr kumimoji="0" lang="fr-FR" b="1" i="0" u="none" strike="noStrike" kern="0" cap="none" spc="0" normalizeH="0" baseline="0" noProof="0" dirty="0" smtClean="0">
                <a:ln>
                  <a:noFill/>
                </a:ln>
                <a:solidFill>
                  <a:srgbClr val="C00000"/>
                </a:solidFill>
                <a:effectLst/>
                <a:uLnTx/>
                <a:uFillTx/>
                <a:latin typeface="+mj-lt"/>
                <a:ea typeface="+mn-ea"/>
              </a:rPr>
              <a:t>travail</a:t>
            </a:r>
            <a:r>
              <a:rPr kumimoji="0" lang="fr-FR" sz="2000" b="1" i="0" u="none" strike="noStrike" kern="0" cap="none" spc="0" normalizeH="0" baseline="0" noProof="0" dirty="0" smtClean="0">
                <a:ln>
                  <a:noFill/>
                </a:ln>
                <a:solidFill>
                  <a:schemeClr val="tx1"/>
                </a:solidFill>
                <a:effectLst/>
                <a:uLnTx/>
                <a:uFillTx/>
                <a:latin typeface="+mj-lt"/>
                <a:ea typeface="+mn-ea"/>
              </a:rPr>
              <a:t> </a:t>
            </a:r>
            <a:r>
              <a:rPr kumimoji="0" lang="fr-FR" sz="2000" b="0" i="0" u="none" strike="noStrike" kern="0" cap="none" spc="0" normalizeH="0" baseline="0" noProof="0" dirty="0" smtClean="0">
                <a:ln>
                  <a:noFill/>
                </a:ln>
                <a:solidFill>
                  <a:schemeClr val="tx1"/>
                </a:solidFill>
                <a:effectLst/>
                <a:uLnTx/>
                <a:uFillTx/>
                <a:latin typeface="+mj-lt"/>
                <a:ea typeface="+mn-ea"/>
              </a:rPr>
              <a:t>et de l’</a:t>
            </a:r>
            <a:r>
              <a:rPr kumimoji="0" lang="fr-FR" sz="2000" b="1" i="0" u="none" strike="noStrike" kern="0" cap="none" spc="0" normalizeH="0" baseline="0" noProof="0" dirty="0" smtClean="0">
                <a:ln>
                  <a:noFill/>
                </a:ln>
                <a:solidFill>
                  <a:srgbClr val="0070C0"/>
                </a:solidFill>
                <a:effectLst/>
                <a:uLnTx/>
                <a:uFillTx/>
                <a:latin typeface="+mj-lt"/>
                <a:ea typeface="+mn-ea"/>
              </a:rPr>
              <a:t>alimentation</a:t>
            </a:r>
          </a:p>
          <a:p>
            <a:pPr marL="742950" marR="0" lvl="1" indent="-285750" algn="l"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fr-FR" sz="2000" b="0" i="0" u="none" strike="noStrike" kern="0" cap="none" spc="0" normalizeH="0" baseline="0" noProof="0" dirty="0" smtClean="0">
                <a:ln>
                  <a:noFill/>
                </a:ln>
                <a:solidFill>
                  <a:schemeClr val="tx1"/>
                </a:solidFill>
                <a:effectLst/>
                <a:uLnTx/>
                <a:uFillTx/>
                <a:latin typeface="+mj-lt"/>
                <a:ea typeface="+mn-ea"/>
              </a:rPr>
              <a:t>La protection de la </a:t>
            </a:r>
            <a:r>
              <a:rPr kumimoji="0" lang="fr-FR" sz="2000" b="1" i="0" u="none" strike="noStrike" kern="0" cap="none" spc="0" normalizeH="0" baseline="0" noProof="0" dirty="0" smtClean="0">
                <a:ln>
                  <a:noFill/>
                </a:ln>
                <a:solidFill>
                  <a:srgbClr val="0070C0"/>
                </a:solidFill>
                <a:effectLst/>
                <a:uLnTx/>
                <a:uFillTx/>
                <a:latin typeface="+mj-lt"/>
                <a:ea typeface="+mn-ea"/>
              </a:rPr>
              <a:t>santé</a:t>
            </a:r>
            <a:r>
              <a:rPr kumimoji="0" lang="fr-FR" sz="2000" b="0" i="0" u="none" strike="noStrike" kern="0" cap="none" spc="0" normalizeH="0" baseline="0" noProof="0" dirty="0" smtClean="0">
                <a:ln>
                  <a:noFill/>
                </a:ln>
                <a:solidFill>
                  <a:schemeClr val="tx1"/>
                </a:solidFill>
                <a:effectLst/>
                <a:uLnTx/>
                <a:uFillTx/>
                <a:latin typeface="+mj-lt"/>
                <a:ea typeface="+mn-ea"/>
              </a:rPr>
              <a:t> et du </a:t>
            </a:r>
            <a:r>
              <a:rPr kumimoji="0" lang="fr-FR" sz="2000" b="1" i="0" u="none" strike="noStrike" kern="0" cap="none" spc="0" normalizeH="0" baseline="0" noProof="0" dirty="0" smtClean="0">
                <a:ln>
                  <a:noFill/>
                </a:ln>
                <a:solidFill>
                  <a:srgbClr val="0070C0"/>
                </a:solidFill>
                <a:effectLst/>
                <a:uLnTx/>
                <a:uFillTx/>
                <a:latin typeface="+mj-lt"/>
                <a:ea typeface="+mn-ea"/>
              </a:rPr>
              <a:t>bien-être</a:t>
            </a:r>
            <a:r>
              <a:rPr kumimoji="0" lang="fr-FR" sz="2000" b="0" i="0" u="none" strike="noStrike" kern="0" cap="none" spc="0" normalizeH="0" baseline="0" noProof="0" dirty="0" smtClean="0">
                <a:ln>
                  <a:noFill/>
                </a:ln>
                <a:solidFill>
                  <a:schemeClr val="tx1"/>
                </a:solidFill>
                <a:effectLst/>
                <a:uLnTx/>
                <a:uFillTx/>
                <a:latin typeface="+mj-lt"/>
                <a:ea typeface="+mn-ea"/>
              </a:rPr>
              <a:t> des </a:t>
            </a:r>
            <a:r>
              <a:rPr kumimoji="0" lang="fr-FR" sz="2000" b="1" i="0" u="none" strike="noStrike" kern="0" cap="none" spc="0" normalizeH="0" baseline="0" noProof="0" dirty="0" smtClean="0">
                <a:ln>
                  <a:noFill/>
                </a:ln>
                <a:solidFill>
                  <a:srgbClr val="0070C0"/>
                </a:solidFill>
                <a:effectLst/>
                <a:uLnTx/>
                <a:uFillTx/>
                <a:latin typeface="+mj-lt"/>
                <a:ea typeface="+mn-ea"/>
              </a:rPr>
              <a:t>animaux</a:t>
            </a:r>
          </a:p>
          <a:p>
            <a:pPr marL="742950" marR="0" lvl="1" indent="-285750" algn="l"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fr-FR" sz="2000" b="0" i="0" u="none" strike="noStrike" kern="0" cap="none" spc="0" normalizeH="0" baseline="0" noProof="0" dirty="0" smtClean="0">
                <a:ln>
                  <a:noFill/>
                </a:ln>
                <a:solidFill>
                  <a:schemeClr val="tx1"/>
                </a:solidFill>
                <a:effectLst/>
                <a:uLnTx/>
                <a:uFillTx/>
                <a:latin typeface="+mj-lt"/>
                <a:ea typeface="+mn-ea"/>
              </a:rPr>
              <a:t>La protection de la </a:t>
            </a:r>
            <a:r>
              <a:rPr kumimoji="0" lang="fr-FR" sz="2000" b="1" i="0" u="none" strike="noStrike" kern="0" cap="none" spc="0" normalizeH="0" baseline="0" noProof="0" dirty="0" smtClean="0">
                <a:ln>
                  <a:noFill/>
                </a:ln>
                <a:solidFill>
                  <a:srgbClr val="0070C0"/>
                </a:solidFill>
                <a:effectLst/>
                <a:uLnTx/>
                <a:uFillTx/>
                <a:latin typeface="+mj-lt"/>
                <a:ea typeface="+mn-ea"/>
              </a:rPr>
              <a:t>santé</a:t>
            </a:r>
            <a:r>
              <a:rPr kumimoji="0" lang="fr-FR" sz="2000" b="1" i="0" u="none" strike="noStrike" kern="0" cap="none" spc="0" normalizeH="0" baseline="0" noProof="0" dirty="0" smtClean="0">
                <a:ln>
                  <a:noFill/>
                </a:ln>
                <a:solidFill>
                  <a:schemeClr val="tx1"/>
                </a:solidFill>
                <a:effectLst/>
                <a:uLnTx/>
                <a:uFillTx/>
                <a:latin typeface="+mj-lt"/>
                <a:ea typeface="+mn-ea"/>
              </a:rPr>
              <a:t> </a:t>
            </a:r>
            <a:r>
              <a:rPr kumimoji="0" lang="fr-FR" sz="2000" b="0" i="0" u="none" strike="noStrike" kern="0" cap="none" spc="0" normalizeH="0" baseline="0" noProof="0" dirty="0" smtClean="0">
                <a:ln>
                  <a:noFill/>
                </a:ln>
                <a:solidFill>
                  <a:schemeClr val="tx1"/>
                </a:solidFill>
                <a:effectLst/>
                <a:uLnTx/>
                <a:uFillTx/>
                <a:latin typeface="+mj-lt"/>
                <a:ea typeface="+mn-ea"/>
              </a:rPr>
              <a:t>des </a:t>
            </a:r>
            <a:r>
              <a:rPr kumimoji="0" lang="fr-FR" sz="2000" b="1" i="0" u="none" strike="noStrike" kern="0" cap="none" spc="0" normalizeH="0" baseline="0" noProof="0" dirty="0" smtClean="0">
                <a:ln>
                  <a:noFill/>
                </a:ln>
                <a:solidFill>
                  <a:srgbClr val="0070C0"/>
                </a:solidFill>
                <a:effectLst/>
                <a:uLnTx/>
                <a:uFillTx/>
                <a:latin typeface="+mj-lt"/>
                <a:ea typeface="+mn-ea"/>
              </a:rPr>
              <a:t>végétaux</a:t>
            </a:r>
          </a:p>
          <a:p>
            <a:pPr marL="742950" marR="0" lvl="1" indent="-285750" algn="l" defTabSz="914400" rtl="0" eaLnBrk="0" fontAlgn="base" latinLnBrk="0" hangingPunct="0">
              <a:lnSpc>
                <a:spcPct val="100000"/>
              </a:lnSpc>
              <a:spcBef>
                <a:spcPct val="20000"/>
              </a:spcBef>
              <a:spcAft>
                <a:spcPct val="0"/>
              </a:spcAft>
              <a:buClrTx/>
              <a:buSzTx/>
              <a:buFont typeface="Arial" pitchFamily="34" charset="0"/>
              <a:buChar char="•"/>
              <a:tabLst/>
              <a:defRPr/>
            </a:pPr>
            <a:endParaRPr lang="fr-FR" sz="2000" kern="0" dirty="0" smtClean="0">
              <a:solidFill>
                <a:srgbClr val="0070C0"/>
              </a:solidFill>
              <a:latin typeface="+mj-lt"/>
              <a:ea typeface="+mn-ea"/>
              <a:cs typeface="+mn-cs"/>
            </a:endParaRPr>
          </a:p>
          <a:p>
            <a:pPr marL="285750" indent="-285750">
              <a:spcBef>
                <a:spcPct val="20000"/>
              </a:spcBef>
              <a:buFont typeface="Arial" pitchFamily="34" charset="0"/>
              <a:buChar char="•"/>
              <a:defRPr/>
            </a:pPr>
            <a:r>
              <a:rPr kumimoji="0" lang="fr-FR" b="1" i="0" u="none" strike="noStrike" kern="0" cap="none" spc="0" normalizeH="0" baseline="0" noProof="0" dirty="0" smtClean="0">
                <a:ln>
                  <a:noFill/>
                </a:ln>
                <a:solidFill>
                  <a:schemeClr val="tx1"/>
                </a:solidFill>
                <a:effectLst/>
                <a:uLnTx/>
                <a:uFillTx/>
                <a:latin typeface="+mj-lt"/>
                <a:ea typeface="+mn-ea"/>
                <a:cs typeface="+mn-cs"/>
              </a:rPr>
              <a:t>5 tutelles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Image 2" descr=":anses_visuel_coul.jpg"/>
          <p:cNvPicPr>
            <a:picLocks noChangeAspect="1" noChangeArrowheads="1"/>
          </p:cNvPicPr>
          <p:nvPr/>
        </p:nvPicPr>
        <p:blipFill>
          <a:blip r:embed="rId3" r:link="rId4" cstate="print"/>
          <a:srcRect/>
          <a:stretch>
            <a:fillRect/>
          </a:stretch>
        </p:blipFill>
        <p:spPr bwMode="auto">
          <a:xfrm>
            <a:off x="2714625" y="1428750"/>
            <a:ext cx="3429000" cy="4302125"/>
          </a:xfrm>
          <a:prstGeom prst="rect">
            <a:avLst/>
          </a:prstGeom>
          <a:noFill/>
          <a:ln w="9525">
            <a:noFill/>
            <a:miter lim="800000"/>
            <a:headEnd/>
            <a:tailEnd/>
          </a:ln>
        </p:spPr>
      </p:pic>
      <p:sp>
        <p:nvSpPr>
          <p:cNvPr id="9219" name="Rectangle 27"/>
          <p:cNvSpPr>
            <a:spLocks noChangeArrowheads="1"/>
          </p:cNvSpPr>
          <p:nvPr/>
        </p:nvSpPr>
        <p:spPr bwMode="auto">
          <a:xfrm>
            <a:off x="571500" y="2000250"/>
            <a:ext cx="2000250" cy="708025"/>
          </a:xfrm>
          <a:prstGeom prst="rect">
            <a:avLst/>
          </a:prstGeom>
          <a:noFill/>
          <a:ln w="9525">
            <a:noFill/>
            <a:miter lim="800000"/>
            <a:headEnd/>
            <a:tailEnd/>
          </a:ln>
        </p:spPr>
        <p:txBody>
          <a:bodyPr>
            <a:spAutoFit/>
          </a:bodyPr>
          <a:lstStyle/>
          <a:p>
            <a:pPr algn="ctr"/>
            <a:r>
              <a:rPr lang="fr-FR" sz="2000">
                <a:solidFill>
                  <a:srgbClr val="FFC000"/>
                </a:solidFill>
                <a:latin typeface="Calibri" pitchFamily="34" charset="0"/>
              </a:rPr>
              <a:t>Assure une veille sanitaire</a:t>
            </a:r>
          </a:p>
        </p:txBody>
      </p:sp>
      <p:sp>
        <p:nvSpPr>
          <p:cNvPr id="9220" name="Rectangle 28"/>
          <p:cNvSpPr>
            <a:spLocks noChangeArrowheads="1"/>
          </p:cNvSpPr>
          <p:nvPr/>
        </p:nvSpPr>
        <p:spPr bwMode="auto">
          <a:xfrm>
            <a:off x="857250" y="714375"/>
            <a:ext cx="3429000" cy="1016000"/>
          </a:xfrm>
          <a:prstGeom prst="rect">
            <a:avLst/>
          </a:prstGeom>
          <a:noFill/>
          <a:ln w="9525">
            <a:noFill/>
            <a:miter lim="800000"/>
            <a:headEnd/>
            <a:tailEnd/>
          </a:ln>
        </p:spPr>
        <p:txBody>
          <a:bodyPr>
            <a:spAutoFit/>
          </a:bodyPr>
          <a:lstStyle/>
          <a:p>
            <a:pPr algn="ctr"/>
            <a:r>
              <a:rPr lang="fr-FR" sz="2000" dirty="0">
                <a:solidFill>
                  <a:srgbClr val="74B230"/>
                </a:solidFill>
                <a:latin typeface="Calibri" pitchFamily="34" charset="0"/>
              </a:rPr>
              <a:t>Evalue les risques </a:t>
            </a:r>
          </a:p>
          <a:p>
            <a:pPr algn="ctr"/>
            <a:r>
              <a:rPr lang="fr-FR" sz="2000" dirty="0">
                <a:solidFill>
                  <a:srgbClr val="74B230"/>
                </a:solidFill>
                <a:latin typeface="Calibri" pitchFamily="34" charset="0"/>
              </a:rPr>
              <a:t>et les bénéfices sanitaires et nutritionnels</a:t>
            </a:r>
          </a:p>
        </p:txBody>
      </p:sp>
      <p:sp>
        <p:nvSpPr>
          <p:cNvPr id="9221" name="Rectangle 29"/>
          <p:cNvSpPr>
            <a:spLocks noChangeArrowheads="1"/>
          </p:cNvSpPr>
          <p:nvPr/>
        </p:nvSpPr>
        <p:spPr bwMode="auto">
          <a:xfrm>
            <a:off x="4643438" y="785813"/>
            <a:ext cx="3214687" cy="708025"/>
          </a:xfrm>
          <a:prstGeom prst="rect">
            <a:avLst/>
          </a:prstGeom>
          <a:noFill/>
          <a:ln w="9525">
            <a:noFill/>
            <a:miter lim="800000"/>
            <a:headEnd/>
            <a:tailEnd/>
          </a:ln>
        </p:spPr>
        <p:txBody>
          <a:bodyPr>
            <a:spAutoFit/>
          </a:bodyPr>
          <a:lstStyle/>
          <a:p>
            <a:pPr algn="ctr"/>
            <a:r>
              <a:rPr lang="fr-FR" sz="2000">
                <a:solidFill>
                  <a:srgbClr val="009999"/>
                </a:solidFill>
                <a:latin typeface="Calibri" pitchFamily="34" charset="0"/>
              </a:rPr>
              <a:t>Recommande des mesures de protection sanitaire</a:t>
            </a:r>
          </a:p>
        </p:txBody>
      </p:sp>
      <p:sp>
        <p:nvSpPr>
          <p:cNvPr id="9222" name="Rectangle 30"/>
          <p:cNvSpPr>
            <a:spLocks noChangeArrowheads="1"/>
          </p:cNvSpPr>
          <p:nvPr/>
        </p:nvSpPr>
        <p:spPr bwMode="auto">
          <a:xfrm>
            <a:off x="500063" y="3071813"/>
            <a:ext cx="2143125" cy="1016000"/>
          </a:xfrm>
          <a:prstGeom prst="rect">
            <a:avLst/>
          </a:prstGeom>
          <a:noFill/>
          <a:ln w="9525">
            <a:noFill/>
            <a:miter lim="800000"/>
            <a:headEnd/>
            <a:tailEnd/>
          </a:ln>
        </p:spPr>
        <p:txBody>
          <a:bodyPr>
            <a:spAutoFit/>
          </a:bodyPr>
          <a:lstStyle/>
          <a:p>
            <a:pPr algn="ctr"/>
            <a:r>
              <a:rPr lang="fr-FR" sz="2000">
                <a:solidFill>
                  <a:srgbClr val="ED8F11"/>
                </a:solidFill>
                <a:latin typeface="Calibri" pitchFamily="34" charset="0"/>
              </a:rPr>
              <a:t>Conduit, impulse et coordonne des recherches</a:t>
            </a:r>
          </a:p>
        </p:txBody>
      </p:sp>
      <p:sp>
        <p:nvSpPr>
          <p:cNvPr id="9223" name="Rectangle 31"/>
          <p:cNvSpPr>
            <a:spLocks noChangeArrowheads="1"/>
          </p:cNvSpPr>
          <p:nvPr/>
        </p:nvSpPr>
        <p:spPr bwMode="auto">
          <a:xfrm>
            <a:off x="6215063" y="1928813"/>
            <a:ext cx="2500312" cy="1016000"/>
          </a:xfrm>
          <a:prstGeom prst="rect">
            <a:avLst/>
          </a:prstGeom>
          <a:noFill/>
          <a:ln w="9525">
            <a:noFill/>
            <a:miter lim="800000"/>
            <a:headEnd/>
            <a:tailEnd/>
          </a:ln>
        </p:spPr>
        <p:txBody>
          <a:bodyPr>
            <a:spAutoFit/>
          </a:bodyPr>
          <a:lstStyle/>
          <a:p>
            <a:pPr algn="ctr"/>
            <a:r>
              <a:rPr lang="fr-FR" sz="2000">
                <a:solidFill>
                  <a:srgbClr val="00B0F0"/>
                </a:solidFill>
                <a:latin typeface="Calibri" pitchFamily="34" charset="0"/>
              </a:rPr>
              <a:t>Assure des missions de laboratoires de référence</a:t>
            </a:r>
          </a:p>
        </p:txBody>
      </p:sp>
      <p:sp>
        <p:nvSpPr>
          <p:cNvPr id="9224" name="Rectangle 32"/>
          <p:cNvSpPr>
            <a:spLocks noChangeArrowheads="1"/>
          </p:cNvSpPr>
          <p:nvPr/>
        </p:nvSpPr>
        <p:spPr bwMode="auto">
          <a:xfrm>
            <a:off x="6357938" y="3357563"/>
            <a:ext cx="2286000" cy="1016000"/>
          </a:xfrm>
          <a:prstGeom prst="rect">
            <a:avLst/>
          </a:prstGeom>
          <a:noFill/>
          <a:ln w="9525">
            <a:noFill/>
            <a:miter lim="800000"/>
            <a:headEnd/>
            <a:tailEnd/>
          </a:ln>
        </p:spPr>
        <p:txBody>
          <a:bodyPr>
            <a:spAutoFit/>
          </a:bodyPr>
          <a:lstStyle/>
          <a:p>
            <a:pPr algn="ctr"/>
            <a:r>
              <a:rPr lang="fr-FR" sz="2000">
                <a:solidFill>
                  <a:srgbClr val="B026A9"/>
                </a:solidFill>
                <a:latin typeface="Calibri" pitchFamily="34" charset="0"/>
              </a:rPr>
              <a:t>Forme, informe et contribue au débat public</a:t>
            </a:r>
          </a:p>
        </p:txBody>
      </p:sp>
      <p:sp>
        <p:nvSpPr>
          <p:cNvPr id="9225" name="Rectangle 33"/>
          <p:cNvSpPr>
            <a:spLocks noChangeArrowheads="1"/>
          </p:cNvSpPr>
          <p:nvPr/>
        </p:nvSpPr>
        <p:spPr bwMode="auto">
          <a:xfrm>
            <a:off x="5429250" y="4714875"/>
            <a:ext cx="3214688" cy="708025"/>
          </a:xfrm>
          <a:prstGeom prst="rect">
            <a:avLst/>
          </a:prstGeom>
          <a:noFill/>
          <a:ln w="9525">
            <a:noFill/>
            <a:miter lim="800000"/>
            <a:headEnd/>
            <a:tailEnd/>
          </a:ln>
        </p:spPr>
        <p:txBody>
          <a:bodyPr>
            <a:spAutoFit/>
          </a:bodyPr>
          <a:lstStyle/>
          <a:p>
            <a:pPr algn="ctr"/>
            <a:r>
              <a:rPr lang="fr-FR" sz="2000">
                <a:solidFill>
                  <a:srgbClr val="BF1723"/>
                </a:solidFill>
                <a:latin typeface="Calibri" pitchFamily="34" charset="0"/>
              </a:rPr>
              <a:t>Autorise les médicaments vétérinaires</a:t>
            </a:r>
          </a:p>
        </p:txBody>
      </p:sp>
      <p:sp>
        <p:nvSpPr>
          <p:cNvPr id="9226" name="Rectangle 34"/>
          <p:cNvSpPr>
            <a:spLocks noChangeArrowheads="1"/>
          </p:cNvSpPr>
          <p:nvPr/>
        </p:nvSpPr>
        <p:spPr bwMode="auto">
          <a:xfrm>
            <a:off x="1214438" y="4643438"/>
            <a:ext cx="2357437" cy="1016000"/>
          </a:xfrm>
          <a:prstGeom prst="rect">
            <a:avLst/>
          </a:prstGeom>
          <a:noFill/>
          <a:ln w="9525">
            <a:noFill/>
            <a:miter lim="800000"/>
            <a:headEnd/>
            <a:tailEnd/>
          </a:ln>
        </p:spPr>
        <p:txBody>
          <a:bodyPr>
            <a:spAutoFit/>
          </a:bodyPr>
          <a:lstStyle/>
          <a:p>
            <a:pPr algn="ctr"/>
            <a:r>
              <a:rPr lang="fr-FR" sz="2000">
                <a:solidFill>
                  <a:srgbClr val="AF4427"/>
                </a:solidFill>
                <a:latin typeface="Calibri" pitchFamily="34" charset="0"/>
              </a:rPr>
              <a:t>Anime le réseau d’organismes scientifiques R 31</a:t>
            </a:r>
          </a:p>
        </p:txBody>
      </p:sp>
      <p:sp>
        <p:nvSpPr>
          <p:cNvPr id="36" name="Rectangle 35"/>
          <p:cNvSpPr/>
          <p:nvPr/>
        </p:nvSpPr>
        <p:spPr>
          <a:xfrm>
            <a:off x="1928813" y="5786438"/>
            <a:ext cx="4857750" cy="708025"/>
          </a:xfrm>
          <a:prstGeom prst="rect">
            <a:avLst/>
          </a:prstGeom>
          <a:noFill/>
        </p:spPr>
        <p:txBody>
          <a:bodyPr>
            <a:spAutoFit/>
          </a:bodyPr>
          <a:lstStyle/>
          <a:p>
            <a:pPr algn="ctr">
              <a:defRPr/>
            </a:pPr>
            <a:r>
              <a:rPr lang="fr-FR" sz="2000" dirty="0">
                <a:ln w="1905"/>
                <a:solidFill>
                  <a:schemeClr val="bg2">
                    <a:lumMod val="75000"/>
                  </a:schemeClr>
                </a:solidFill>
                <a:latin typeface="Calibri" pitchFamily="34" charset="0"/>
                <a:ea typeface="ＭＳ Ｐゴシック" pitchFamily="-96" charset="-128"/>
              </a:rPr>
              <a:t>Collaboration avec les agences européennes (EFSA, ECHA , EEA, EU-OSHA, ECDC et EMA)</a:t>
            </a:r>
          </a:p>
        </p:txBody>
      </p:sp>
      <p:pic>
        <p:nvPicPr>
          <p:cNvPr id="9229" name="Image 13" descr="jaune.jpg"/>
          <p:cNvPicPr>
            <a:picLocks noChangeAspect="1"/>
          </p:cNvPicPr>
          <p:nvPr/>
        </p:nvPicPr>
        <p:blipFill>
          <a:blip r:embed="rId5" cstate="print"/>
          <a:srcRect/>
          <a:stretch>
            <a:fillRect/>
          </a:stretch>
        </p:blipFill>
        <p:spPr bwMode="auto">
          <a:xfrm>
            <a:off x="7000875" y="5929313"/>
            <a:ext cx="785813" cy="533400"/>
          </a:xfrm>
          <a:prstGeom prst="rect">
            <a:avLst/>
          </a:prstGeom>
          <a:noFill/>
          <a:ln w="9525">
            <a:noFill/>
            <a:miter lim="800000"/>
            <a:headEnd/>
            <a:tailEnd/>
          </a:ln>
        </p:spPr>
      </p:pic>
      <p:sp>
        <p:nvSpPr>
          <p:cNvPr id="15" name="Titre 14"/>
          <p:cNvSpPr>
            <a:spLocks noGrp="1"/>
          </p:cNvSpPr>
          <p:nvPr>
            <p:ph type="title"/>
          </p:nvPr>
        </p:nvSpPr>
        <p:spPr>
          <a:xfrm>
            <a:off x="395536" y="-27384"/>
            <a:ext cx="8229600" cy="1143000"/>
          </a:xfrm>
        </p:spPr>
        <p:txBody>
          <a:bodyPr/>
          <a:lstStyle/>
          <a:p>
            <a:r>
              <a:rPr lang="fr-FR" sz="4000" dirty="0" smtClean="0"/>
              <a:t>Missions</a:t>
            </a:r>
            <a:endParaRPr lang="fr-FR"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13"/>
          <p:cNvSpPr txBox="1">
            <a:spLocks noChangeArrowheads="1"/>
          </p:cNvSpPr>
          <p:nvPr/>
        </p:nvSpPr>
        <p:spPr bwMode="auto">
          <a:xfrm>
            <a:off x="6429375" y="4210050"/>
            <a:ext cx="2143125" cy="708025"/>
          </a:xfrm>
          <a:prstGeom prst="rect">
            <a:avLst/>
          </a:prstGeom>
          <a:noFill/>
          <a:ln w="9525">
            <a:noFill/>
            <a:miter lim="800000"/>
            <a:headEnd/>
            <a:tailEnd/>
          </a:ln>
        </p:spPr>
        <p:txBody>
          <a:bodyPr>
            <a:spAutoFit/>
          </a:bodyPr>
          <a:lstStyle/>
          <a:p>
            <a:pPr algn="ctr"/>
            <a:r>
              <a:rPr lang="fr-FR" sz="2000">
                <a:latin typeface="Calibri" pitchFamily="34" charset="0"/>
              </a:rPr>
              <a:t>Établissements publics de l’Etat</a:t>
            </a:r>
          </a:p>
        </p:txBody>
      </p:sp>
      <p:sp>
        <p:nvSpPr>
          <p:cNvPr id="12292" name="Text Box 15"/>
          <p:cNvSpPr txBox="1">
            <a:spLocks noChangeArrowheads="1"/>
          </p:cNvSpPr>
          <p:nvPr/>
        </p:nvSpPr>
        <p:spPr bwMode="auto">
          <a:xfrm>
            <a:off x="642938" y="4357688"/>
            <a:ext cx="1657350" cy="400050"/>
          </a:xfrm>
          <a:prstGeom prst="rect">
            <a:avLst/>
          </a:prstGeom>
          <a:noFill/>
          <a:ln w="9525">
            <a:noFill/>
            <a:miter lim="800000"/>
            <a:headEnd/>
            <a:tailEnd/>
          </a:ln>
        </p:spPr>
        <p:txBody>
          <a:bodyPr>
            <a:spAutoFit/>
          </a:bodyPr>
          <a:lstStyle/>
          <a:p>
            <a:pPr algn="ctr"/>
            <a:r>
              <a:rPr lang="fr-FR" sz="2000">
                <a:latin typeface="Calibri" pitchFamily="34" charset="0"/>
              </a:rPr>
              <a:t>Autosaisine</a:t>
            </a:r>
          </a:p>
        </p:txBody>
      </p:sp>
      <p:pic>
        <p:nvPicPr>
          <p:cNvPr id="12293" name="Picture 1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51213" y="3924300"/>
            <a:ext cx="2359025" cy="928688"/>
          </a:xfrm>
          <a:prstGeom prst="rect">
            <a:avLst/>
          </a:prstGeom>
          <a:noFill/>
          <a:ln w="9525">
            <a:noFill/>
            <a:miter lim="800000"/>
            <a:headEnd/>
            <a:tailEnd/>
          </a:ln>
        </p:spPr>
      </p:pic>
      <p:sp>
        <p:nvSpPr>
          <p:cNvPr id="12294" name="Text Box 13"/>
          <p:cNvSpPr txBox="1">
            <a:spLocks noChangeArrowheads="1"/>
          </p:cNvSpPr>
          <p:nvPr/>
        </p:nvSpPr>
        <p:spPr bwMode="auto">
          <a:xfrm>
            <a:off x="357188" y="2868613"/>
            <a:ext cx="2071687" cy="400050"/>
          </a:xfrm>
          <a:prstGeom prst="rect">
            <a:avLst/>
          </a:prstGeom>
          <a:noFill/>
          <a:ln w="9525">
            <a:noFill/>
            <a:miter lim="800000"/>
            <a:headEnd/>
            <a:tailEnd/>
          </a:ln>
        </p:spPr>
        <p:txBody>
          <a:bodyPr>
            <a:spAutoFit/>
          </a:bodyPr>
          <a:lstStyle/>
          <a:p>
            <a:pPr algn="ctr"/>
            <a:r>
              <a:rPr lang="fr-FR" sz="2000">
                <a:latin typeface="Calibri" pitchFamily="34" charset="0"/>
              </a:rPr>
              <a:t>Ministères</a:t>
            </a:r>
          </a:p>
        </p:txBody>
      </p:sp>
      <p:sp>
        <p:nvSpPr>
          <p:cNvPr id="12295" name="Text Box 13"/>
          <p:cNvSpPr txBox="1">
            <a:spLocks noChangeArrowheads="1"/>
          </p:cNvSpPr>
          <p:nvPr/>
        </p:nvSpPr>
        <p:spPr bwMode="auto">
          <a:xfrm>
            <a:off x="1428750" y="1654175"/>
            <a:ext cx="2500313" cy="400050"/>
          </a:xfrm>
          <a:prstGeom prst="rect">
            <a:avLst/>
          </a:prstGeom>
          <a:noFill/>
          <a:ln w="9525">
            <a:noFill/>
            <a:miter lim="800000"/>
            <a:headEnd/>
            <a:tailEnd/>
          </a:ln>
        </p:spPr>
        <p:txBody>
          <a:bodyPr>
            <a:spAutoFit/>
          </a:bodyPr>
          <a:lstStyle/>
          <a:p>
            <a:pPr algn="ctr"/>
            <a:r>
              <a:rPr lang="fr-FR" sz="2000">
                <a:latin typeface="Calibri" pitchFamily="34" charset="0"/>
              </a:rPr>
              <a:t>Associations agréées</a:t>
            </a:r>
          </a:p>
        </p:txBody>
      </p:sp>
      <p:sp>
        <p:nvSpPr>
          <p:cNvPr id="12296" name="Flèche courbée vers la droite 10"/>
          <p:cNvSpPr>
            <a:spLocks noChangeArrowheads="1"/>
          </p:cNvSpPr>
          <p:nvPr/>
        </p:nvSpPr>
        <p:spPr bwMode="auto">
          <a:xfrm>
            <a:off x="2428875" y="4138613"/>
            <a:ext cx="785813" cy="928687"/>
          </a:xfrm>
          <a:prstGeom prst="curvedRightArrow">
            <a:avLst>
              <a:gd name="adj1" fmla="val 25004"/>
              <a:gd name="adj2" fmla="val 49997"/>
              <a:gd name="adj3" fmla="val 25000"/>
            </a:avLst>
          </a:prstGeom>
          <a:solidFill>
            <a:srgbClr val="6699FF"/>
          </a:solidFill>
          <a:ln w="9525" algn="ctr">
            <a:solidFill>
              <a:srgbClr val="6699FF"/>
            </a:solidFill>
            <a:round/>
            <a:headEnd/>
            <a:tailEnd/>
          </a:ln>
        </p:spPr>
        <p:txBody>
          <a:bodyPr/>
          <a:lstStyle/>
          <a:p>
            <a:endParaRPr lang="fr-FR"/>
          </a:p>
        </p:txBody>
      </p:sp>
      <p:sp>
        <p:nvSpPr>
          <p:cNvPr id="12297" name="Flèche droite 11"/>
          <p:cNvSpPr>
            <a:spLocks noChangeArrowheads="1"/>
          </p:cNvSpPr>
          <p:nvPr/>
        </p:nvSpPr>
        <p:spPr bwMode="auto">
          <a:xfrm rot="3947201">
            <a:off x="2945607" y="2705894"/>
            <a:ext cx="1466850" cy="357187"/>
          </a:xfrm>
          <a:prstGeom prst="rightArrow">
            <a:avLst>
              <a:gd name="adj1" fmla="val 50000"/>
              <a:gd name="adj2" fmla="val 50003"/>
            </a:avLst>
          </a:prstGeom>
          <a:solidFill>
            <a:srgbClr val="6699FF"/>
          </a:solidFill>
          <a:ln w="9525" algn="ctr">
            <a:solidFill>
              <a:srgbClr val="6699FF"/>
            </a:solidFill>
            <a:round/>
            <a:headEnd/>
            <a:tailEnd/>
          </a:ln>
        </p:spPr>
        <p:txBody>
          <a:bodyPr/>
          <a:lstStyle/>
          <a:p>
            <a:endParaRPr lang="fr-FR"/>
          </a:p>
        </p:txBody>
      </p:sp>
      <p:sp>
        <p:nvSpPr>
          <p:cNvPr id="12298" name="Flèche droite 13"/>
          <p:cNvSpPr>
            <a:spLocks noChangeArrowheads="1"/>
          </p:cNvSpPr>
          <p:nvPr/>
        </p:nvSpPr>
        <p:spPr bwMode="auto">
          <a:xfrm rot="10800000">
            <a:off x="5786438" y="4352925"/>
            <a:ext cx="785812" cy="357188"/>
          </a:xfrm>
          <a:prstGeom prst="rightArrow">
            <a:avLst>
              <a:gd name="adj1" fmla="val 50000"/>
              <a:gd name="adj2" fmla="val 49999"/>
            </a:avLst>
          </a:prstGeom>
          <a:solidFill>
            <a:srgbClr val="6699FF"/>
          </a:solidFill>
          <a:ln w="9525" algn="ctr">
            <a:solidFill>
              <a:srgbClr val="6699FF"/>
            </a:solidFill>
            <a:round/>
            <a:headEnd/>
            <a:tailEnd/>
          </a:ln>
        </p:spPr>
        <p:txBody>
          <a:bodyPr/>
          <a:lstStyle/>
          <a:p>
            <a:endParaRPr lang="fr-FR"/>
          </a:p>
        </p:txBody>
      </p:sp>
      <p:sp>
        <p:nvSpPr>
          <p:cNvPr id="12299" name="Flèche droite 14"/>
          <p:cNvSpPr>
            <a:spLocks noChangeArrowheads="1"/>
          </p:cNvSpPr>
          <p:nvPr/>
        </p:nvSpPr>
        <p:spPr bwMode="auto">
          <a:xfrm rot="1634729">
            <a:off x="2009775" y="3276600"/>
            <a:ext cx="1290638" cy="357188"/>
          </a:xfrm>
          <a:prstGeom prst="rightArrow">
            <a:avLst>
              <a:gd name="adj1" fmla="val 50000"/>
              <a:gd name="adj2" fmla="val 49984"/>
            </a:avLst>
          </a:prstGeom>
          <a:solidFill>
            <a:srgbClr val="6699FF"/>
          </a:solidFill>
          <a:ln w="9525" algn="ctr">
            <a:solidFill>
              <a:srgbClr val="6699FF"/>
            </a:solidFill>
            <a:round/>
            <a:headEnd/>
            <a:tailEnd/>
          </a:ln>
        </p:spPr>
        <p:txBody>
          <a:bodyPr/>
          <a:lstStyle/>
          <a:p>
            <a:endParaRPr lang="fr-FR"/>
          </a:p>
        </p:txBody>
      </p:sp>
      <p:sp>
        <p:nvSpPr>
          <p:cNvPr id="12300" name="Text Box 13"/>
          <p:cNvSpPr txBox="1">
            <a:spLocks noChangeArrowheads="1"/>
          </p:cNvSpPr>
          <p:nvPr/>
        </p:nvSpPr>
        <p:spPr bwMode="auto">
          <a:xfrm>
            <a:off x="4929188" y="1500188"/>
            <a:ext cx="2928937" cy="708025"/>
          </a:xfrm>
          <a:prstGeom prst="rect">
            <a:avLst/>
          </a:prstGeom>
          <a:noFill/>
          <a:ln w="9525">
            <a:noFill/>
            <a:miter lim="800000"/>
            <a:headEnd/>
            <a:tailEnd/>
          </a:ln>
        </p:spPr>
        <p:txBody>
          <a:bodyPr>
            <a:spAutoFit/>
          </a:bodyPr>
          <a:lstStyle/>
          <a:p>
            <a:pPr algn="ctr"/>
            <a:r>
              <a:rPr lang="fr-FR" sz="2000">
                <a:latin typeface="Calibri" pitchFamily="34" charset="0"/>
              </a:rPr>
              <a:t>Organisations</a:t>
            </a:r>
          </a:p>
          <a:p>
            <a:pPr algn="ctr"/>
            <a:r>
              <a:rPr lang="fr-FR" sz="2000">
                <a:latin typeface="Calibri" pitchFamily="34" charset="0"/>
              </a:rPr>
              <a:t>syndicales et patronales</a:t>
            </a:r>
          </a:p>
        </p:txBody>
      </p:sp>
      <p:sp>
        <p:nvSpPr>
          <p:cNvPr id="12301" name="Text Box 13"/>
          <p:cNvSpPr txBox="1">
            <a:spLocks noChangeArrowheads="1"/>
          </p:cNvSpPr>
          <p:nvPr/>
        </p:nvSpPr>
        <p:spPr bwMode="auto">
          <a:xfrm>
            <a:off x="6286500" y="2714625"/>
            <a:ext cx="2143125" cy="708025"/>
          </a:xfrm>
          <a:prstGeom prst="rect">
            <a:avLst/>
          </a:prstGeom>
          <a:noFill/>
          <a:ln w="9525">
            <a:noFill/>
            <a:miter lim="800000"/>
            <a:headEnd/>
            <a:tailEnd/>
          </a:ln>
        </p:spPr>
        <p:txBody>
          <a:bodyPr>
            <a:spAutoFit/>
          </a:bodyPr>
          <a:lstStyle/>
          <a:p>
            <a:pPr algn="ctr"/>
            <a:r>
              <a:rPr lang="fr-FR" sz="2000">
                <a:latin typeface="Calibri" pitchFamily="34" charset="0"/>
              </a:rPr>
              <a:t>Organisations professionnelles</a:t>
            </a:r>
          </a:p>
        </p:txBody>
      </p:sp>
      <p:sp>
        <p:nvSpPr>
          <p:cNvPr id="12302" name="Flèche droite 11"/>
          <p:cNvSpPr>
            <a:spLocks noChangeArrowheads="1"/>
          </p:cNvSpPr>
          <p:nvPr/>
        </p:nvSpPr>
        <p:spPr bwMode="auto">
          <a:xfrm rot="7174653">
            <a:off x="4283869" y="2761456"/>
            <a:ext cx="1466850" cy="357188"/>
          </a:xfrm>
          <a:prstGeom prst="rightArrow">
            <a:avLst>
              <a:gd name="adj1" fmla="val 50000"/>
              <a:gd name="adj2" fmla="val 50002"/>
            </a:avLst>
          </a:prstGeom>
          <a:solidFill>
            <a:srgbClr val="6699FF"/>
          </a:solidFill>
          <a:ln w="9525" algn="ctr">
            <a:solidFill>
              <a:srgbClr val="6699FF"/>
            </a:solidFill>
            <a:round/>
            <a:headEnd/>
            <a:tailEnd/>
          </a:ln>
        </p:spPr>
        <p:txBody>
          <a:bodyPr/>
          <a:lstStyle/>
          <a:p>
            <a:endParaRPr lang="fr-FR"/>
          </a:p>
        </p:txBody>
      </p:sp>
      <p:sp>
        <p:nvSpPr>
          <p:cNvPr id="12303" name="Flèche droite 14"/>
          <p:cNvSpPr>
            <a:spLocks noChangeArrowheads="1"/>
          </p:cNvSpPr>
          <p:nvPr/>
        </p:nvSpPr>
        <p:spPr bwMode="auto">
          <a:xfrm rot="9453187">
            <a:off x="5162550" y="3305175"/>
            <a:ext cx="1290638" cy="357188"/>
          </a:xfrm>
          <a:prstGeom prst="rightArrow">
            <a:avLst>
              <a:gd name="adj1" fmla="val 50000"/>
              <a:gd name="adj2" fmla="val 49984"/>
            </a:avLst>
          </a:prstGeom>
          <a:solidFill>
            <a:srgbClr val="6699FF"/>
          </a:solidFill>
          <a:ln w="9525" algn="ctr">
            <a:solidFill>
              <a:srgbClr val="6699FF"/>
            </a:solidFill>
            <a:round/>
            <a:headEnd/>
            <a:tailEnd/>
          </a:ln>
        </p:spPr>
        <p:txBody>
          <a:bodyPr/>
          <a:lstStyle/>
          <a:p>
            <a:endParaRPr lang="fr-FR"/>
          </a:p>
        </p:txBody>
      </p:sp>
      <p:sp>
        <p:nvSpPr>
          <p:cNvPr id="17" name="Titre 16"/>
          <p:cNvSpPr>
            <a:spLocks noGrp="1"/>
          </p:cNvSpPr>
          <p:nvPr>
            <p:ph type="title"/>
          </p:nvPr>
        </p:nvSpPr>
        <p:spPr>
          <a:xfrm>
            <a:off x="457200" y="-27384"/>
            <a:ext cx="8229600" cy="1143000"/>
          </a:xfrm>
        </p:spPr>
        <p:txBody>
          <a:bodyPr/>
          <a:lstStyle/>
          <a:p>
            <a:r>
              <a:rPr lang="fr-FR" sz="4000" dirty="0" smtClean="0"/>
              <a:t>Qui peut saisir l’Anses</a:t>
            </a:r>
            <a:endParaRPr lang="fr-FR"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638944"/>
          </a:xfrm>
        </p:spPr>
        <p:txBody>
          <a:bodyPr/>
          <a:lstStyle/>
          <a:p>
            <a:r>
              <a:rPr lang="fr-FR" sz="3600" dirty="0" smtClean="0"/>
              <a:t>La conduite de l'expertise scientifique</a:t>
            </a:r>
          </a:p>
        </p:txBody>
      </p:sp>
      <p:sp>
        <p:nvSpPr>
          <p:cNvPr id="3" name="Espace réservé du contenu 2"/>
          <p:cNvSpPr>
            <a:spLocks noGrp="1"/>
          </p:cNvSpPr>
          <p:nvPr>
            <p:ph idx="1"/>
          </p:nvPr>
        </p:nvSpPr>
        <p:spPr>
          <a:xfrm>
            <a:off x="216024" y="692696"/>
            <a:ext cx="8676456" cy="5616624"/>
          </a:xfrm>
        </p:spPr>
        <p:txBody>
          <a:bodyPr/>
          <a:lstStyle/>
          <a:p>
            <a:r>
              <a:rPr lang="fr-FR" sz="2400" dirty="0" smtClean="0"/>
              <a:t>Expertise collective et contradictoire </a:t>
            </a:r>
          </a:p>
          <a:p>
            <a:r>
              <a:rPr lang="fr-FR" sz="2400" dirty="0" smtClean="0"/>
              <a:t>Comités d’experts spécialisés</a:t>
            </a:r>
          </a:p>
          <a:p>
            <a:r>
              <a:rPr lang="fr-FR" sz="2400" dirty="0" smtClean="0"/>
              <a:t>Apporte garanties:</a:t>
            </a:r>
          </a:p>
          <a:p>
            <a:pPr lvl="1"/>
            <a:r>
              <a:rPr lang="fr-FR" sz="2400" dirty="0" smtClean="0"/>
              <a:t>Diversité des sources de données</a:t>
            </a:r>
          </a:p>
          <a:p>
            <a:pPr lvl="1"/>
            <a:r>
              <a:rPr lang="fr-FR" sz="2400" dirty="0" smtClean="0"/>
              <a:t>Confrontation des différentes opinions et connaissances scientifiques</a:t>
            </a:r>
          </a:p>
          <a:p>
            <a:pPr lvl="1"/>
            <a:r>
              <a:rPr lang="fr-FR" sz="2400" dirty="0" smtClean="0"/>
              <a:t>Expression et argumentation d’éventuelles opinions divergentes</a:t>
            </a:r>
          </a:p>
          <a:p>
            <a:pPr lvl="1"/>
            <a:r>
              <a:rPr lang="fr-FR" sz="2400" dirty="0" smtClean="0"/>
              <a:t>Indépendance de l’avis</a:t>
            </a:r>
          </a:p>
          <a:p>
            <a:r>
              <a:rPr lang="fr-FR" sz="2400" dirty="0" smtClean="0"/>
              <a:t>Intuitu personae</a:t>
            </a:r>
          </a:p>
          <a:p>
            <a:r>
              <a:rPr lang="fr-FR" sz="2400" dirty="0" smtClean="0"/>
              <a:t>Critères: compétence scientifique – indépendance (absence de conflits d’intérêts / DPI) disponibilité</a:t>
            </a:r>
          </a:p>
          <a:p>
            <a:r>
              <a:rPr lang="fr-FR" sz="2400" dirty="0" smtClean="0"/>
              <a:t>Avis / rapports / DPI publics </a:t>
            </a:r>
            <a:r>
              <a:rPr lang="fr-FR" sz="2400" dirty="0" smtClean="0">
                <a:sym typeface="Wingdings" pitchFamily="2" charset="2"/>
              </a:rPr>
              <a:t> site web</a:t>
            </a:r>
            <a:endParaRPr lang="fr-F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792088"/>
            <a:ext cx="8229600" cy="5877272"/>
          </a:xfrm>
        </p:spPr>
        <p:txBody>
          <a:bodyPr/>
          <a:lstStyle/>
          <a:p>
            <a:r>
              <a:rPr lang="fr-FR" sz="2400" dirty="0" smtClean="0"/>
              <a:t>Les  nanomatériaux: effets sur la santé de l’homme et sur l’environnement (2006)</a:t>
            </a:r>
          </a:p>
          <a:p>
            <a:r>
              <a:rPr lang="fr-FR" sz="2400" dirty="0" smtClean="0"/>
              <a:t>La nanomateriaux – Sécurité au travail (2008)</a:t>
            </a:r>
          </a:p>
          <a:p>
            <a:r>
              <a:rPr lang="fr-FR" sz="2400" dirty="0" smtClean="0"/>
              <a:t>Nanoparticules manufacturées dans l’eau (2008) </a:t>
            </a:r>
          </a:p>
          <a:p>
            <a:r>
              <a:rPr lang="fr-FR" sz="2400" dirty="0" smtClean="0"/>
              <a:t>Nanoparticules manufacturées dans l'alimentation humaine et animale (mars 2009)</a:t>
            </a:r>
          </a:p>
          <a:p>
            <a:r>
              <a:rPr lang="fr-FR" sz="2400" dirty="0" smtClean="0"/>
              <a:t>Évaluation des risques liés aux nanomatériaux pour la population générale et pour l'environnement (2010)</a:t>
            </a:r>
          </a:p>
          <a:p>
            <a:r>
              <a:rPr lang="fr-FR" sz="2400" dirty="0" smtClean="0"/>
              <a:t>Développement d’un outil de gestion graduée des risques  spécifique au cas des nanomatériaux (2011)</a:t>
            </a:r>
          </a:p>
          <a:p>
            <a:r>
              <a:rPr lang="fr-FR" sz="2400" dirty="0" smtClean="0"/>
              <a:t>Toxicité et écotoxicité des nanotubes de carbone - État de l’art 2011 et 2012</a:t>
            </a:r>
          </a:p>
          <a:p>
            <a:r>
              <a:rPr lang="fr-FR" sz="2400" dirty="0" smtClean="0"/>
              <a:t>En cours/A venir:  dioxyde de silice (Biocides), dioxyde de titane (REACH), nano-Ag</a:t>
            </a:r>
            <a:endParaRPr lang="fr-FR" sz="2400" dirty="0"/>
          </a:p>
        </p:txBody>
      </p:sp>
      <p:sp>
        <p:nvSpPr>
          <p:cNvPr id="4" name="Titre 3"/>
          <p:cNvSpPr>
            <a:spLocks noGrp="1"/>
          </p:cNvSpPr>
          <p:nvPr>
            <p:ph type="title"/>
          </p:nvPr>
        </p:nvSpPr>
        <p:spPr>
          <a:xfrm>
            <a:off x="446856" y="-18256"/>
            <a:ext cx="8229600" cy="1143000"/>
          </a:xfrm>
        </p:spPr>
        <p:txBody>
          <a:bodyPr/>
          <a:lstStyle/>
          <a:p>
            <a:r>
              <a:rPr lang="fr-FR" dirty="0" smtClean="0"/>
              <a:t>L’expertise nano à l’Anses</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4848" y="-18256"/>
            <a:ext cx="8229600" cy="1143000"/>
          </a:xfrm>
        </p:spPr>
        <p:txBody>
          <a:bodyPr/>
          <a:lstStyle/>
          <a:p>
            <a:r>
              <a:rPr lang="fr-FR" sz="4000" dirty="0" smtClean="0"/>
              <a:t>GT nano </a:t>
            </a:r>
            <a:r>
              <a:rPr lang="fr-FR" sz="4000" dirty="0" err="1" smtClean="0"/>
              <a:t>materiaux</a:t>
            </a:r>
            <a:endParaRPr lang="fr-FR" sz="4000" dirty="0"/>
          </a:p>
        </p:txBody>
      </p:sp>
      <p:sp>
        <p:nvSpPr>
          <p:cNvPr id="3" name="Espace réservé du contenu 2"/>
          <p:cNvSpPr>
            <a:spLocks noGrp="1"/>
          </p:cNvSpPr>
          <p:nvPr>
            <p:ph idx="1"/>
          </p:nvPr>
        </p:nvSpPr>
        <p:spPr>
          <a:xfrm>
            <a:off x="467544" y="836712"/>
            <a:ext cx="8229600" cy="4525963"/>
          </a:xfrm>
        </p:spPr>
        <p:txBody>
          <a:bodyPr/>
          <a:lstStyle/>
          <a:p>
            <a:r>
              <a:rPr lang="fr-FR" dirty="0" smtClean="0"/>
              <a:t>Enjeux </a:t>
            </a:r>
          </a:p>
          <a:p>
            <a:pPr lvl="1"/>
            <a:r>
              <a:rPr lang="fr-FR" dirty="0" smtClean="0"/>
              <a:t>veille sur les dangers</a:t>
            </a:r>
          </a:p>
          <a:p>
            <a:pPr lvl="1"/>
            <a:r>
              <a:rPr lang="fr-FR" dirty="0" smtClean="0"/>
              <a:t>les expositions et les risques sanitaires</a:t>
            </a:r>
          </a:p>
          <a:p>
            <a:r>
              <a:rPr lang="fr-FR" dirty="0" smtClean="0"/>
              <a:t>(GT) </a:t>
            </a:r>
            <a:r>
              <a:rPr lang="fr-FR" b="1" dirty="0" smtClean="0"/>
              <a:t>pérenne</a:t>
            </a:r>
            <a:r>
              <a:rPr lang="fr-FR" dirty="0" smtClean="0"/>
              <a:t> «Nanomatériaux et santé – alimentation, environnement, travail» </a:t>
            </a:r>
          </a:p>
          <a:p>
            <a:r>
              <a:rPr lang="fr-FR" dirty="0" smtClean="0"/>
              <a:t>placé sous l’égide de son comité d’experts spécialisés (CES) «Agents physiques, nouvelles technologies et grands aménagements».</a:t>
            </a:r>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idx="1"/>
          </p:nvPr>
        </p:nvSpPr>
        <p:spPr>
          <a:xfrm>
            <a:off x="179512" y="764704"/>
            <a:ext cx="8229600" cy="5390059"/>
          </a:xfrm>
        </p:spPr>
        <p:txBody>
          <a:bodyPr/>
          <a:lstStyle/>
          <a:p>
            <a:pPr marL="446088" indent="-446088">
              <a:buSzPct val="90000"/>
              <a:buFont typeface="Wingdings" pitchFamily="2" charset="2"/>
              <a:buChar char="§"/>
              <a:tabLst>
                <a:tab pos="987425" algn="l"/>
                <a:tab pos="1703388" algn="l"/>
              </a:tabLst>
              <a:defRPr/>
            </a:pPr>
            <a:r>
              <a:rPr lang="fr-FR" sz="2000" dirty="0" smtClean="0"/>
              <a:t>réaliser annuellement un état des connaissances relatives aux risques sanitaires et environnementaux éventuels associés aux nanomatériaux manufacturés pour l’ensemble de leurs usages.</a:t>
            </a:r>
          </a:p>
          <a:p>
            <a:pPr marL="446088" indent="-446088">
              <a:buSzPct val="90000"/>
              <a:buFont typeface="Wingdings" pitchFamily="2" charset="2"/>
              <a:buChar char="§"/>
              <a:tabLst>
                <a:tab pos="987425" algn="l"/>
                <a:tab pos="1703388" algn="l"/>
              </a:tabLst>
              <a:defRPr/>
            </a:pPr>
            <a:endParaRPr lang="fr-FR" sz="2000" dirty="0" smtClean="0"/>
          </a:p>
          <a:p>
            <a:pPr marL="446088" indent="-446088">
              <a:buSzPct val="90000"/>
              <a:buFont typeface="Wingdings" pitchFamily="2" charset="2"/>
              <a:buChar char="§"/>
              <a:tabLst>
                <a:tab pos="987425" algn="l"/>
                <a:tab pos="1703388" algn="l"/>
              </a:tabLst>
              <a:defRPr/>
            </a:pPr>
            <a:r>
              <a:rPr lang="fr-FR" sz="2000" dirty="0" smtClean="0"/>
              <a:t>contribuer à l’instruction des demandes d’expertises adressées à l’Agence.</a:t>
            </a:r>
          </a:p>
          <a:p>
            <a:pPr marL="446088" indent="-446088">
              <a:buSzPct val="90000"/>
              <a:buFont typeface="Wingdings" pitchFamily="2" charset="2"/>
              <a:buChar char="§"/>
              <a:tabLst>
                <a:tab pos="987425" algn="l"/>
                <a:tab pos="1703388" algn="l"/>
              </a:tabLst>
            </a:pPr>
            <a:endParaRPr lang="fr-FR" sz="2000" dirty="0" smtClean="0"/>
          </a:p>
          <a:p>
            <a:pPr marL="446088" indent="-446088">
              <a:buSzPct val="90000"/>
              <a:buFont typeface="Wingdings" pitchFamily="2" charset="2"/>
              <a:buChar char="§"/>
              <a:tabLst>
                <a:tab pos="987425" algn="l"/>
                <a:tab pos="1703388" algn="l"/>
              </a:tabLst>
            </a:pPr>
            <a:r>
              <a:rPr lang="fr-FR" sz="2000" dirty="0" smtClean="0"/>
              <a:t>mettre en évidence les signaux émergents de dangers et de risques associés aux nanomatériaux manufacturés pour l’ensemble de leurs usages.</a:t>
            </a:r>
          </a:p>
          <a:p>
            <a:pPr marL="446088" indent="-446088">
              <a:buSzPct val="90000"/>
              <a:buFont typeface="Wingdings" pitchFamily="2" charset="2"/>
              <a:buChar char="§"/>
              <a:tabLst>
                <a:tab pos="987425" algn="l"/>
                <a:tab pos="1703388" algn="l"/>
              </a:tabLst>
            </a:pPr>
            <a:endParaRPr lang="fr-FR" sz="2000" dirty="0" smtClean="0"/>
          </a:p>
          <a:p>
            <a:pPr marL="446088" indent="-446088">
              <a:buSzPct val="90000"/>
              <a:buFont typeface="Wingdings" pitchFamily="2" charset="2"/>
              <a:buChar char="§"/>
              <a:tabLst>
                <a:tab pos="987425" algn="l"/>
                <a:tab pos="1703388" algn="l"/>
              </a:tabLst>
            </a:pPr>
            <a:r>
              <a:rPr lang="fr-FR" sz="2000" dirty="0" smtClean="0"/>
              <a:t>proposer annuellement des recommandations d’orientations de recherche notamment destinées à alimenter l’appel à projet de recherche santé environnement travail de l’Agence.</a:t>
            </a:r>
          </a:p>
          <a:p>
            <a:pPr marL="446088" indent="-446088">
              <a:buSzPct val="90000"/>
              <a:buFont typeface="Wingdings" pitchFamily="2" charset="2"/>
              <a:buChar char="§"/>
              <a:tabLst>
                <a:tab pos="987425" algn="l"/>
                <a:tab pos="1703388" algn="l"/>
              </a:tabLst>
            </a:pPr>
            <a:endParaRPr lang="fr-FR" sz="2000" dirty="0" smtClean="0"/>
          </a:p>
          <a:p>
            <a:pPr marL="446088" indent="-446088">
              <a:buSzPct val="90000"/>
              <a:buFont typeface="Wingdings" pitchFamily="2" charset="2"/>
              <a:buChar char="§"/>
              <a:tabLst>
                <a:tab pos="987425" algn="l"/>
                <a:tab pos="1703388" algn="l"/>
              </a:tabLst>
            </a:pPr>
            <a:r>
              <a:rPr lang="fr-FR" sz="2000" dirty="0" smtClean="0"/>
              <a:t>appuyer l’Agence dans le dialogue avec la société dans le domaine des risques liés aux nanomatériaux manufacturés.</a:t>
            </a:r>
          </a:p>
        </p:txBody>
      </p:sp>
      <p:sp>
        <p:nvSpPr>
          <p:cNvPr id="8" name="Titre 7"/>
          <p:cNvSpPr>
            <a:spLocks noGrp="1"/>
          </p:cNvSpPr>
          <p:nvPr>
            <p:ph type="title"/>
          </p:nvPr>
        </p:nvSpPr>
        <p:spPr>
          <a:xfrm>
            <a:off x="457200" y="44624"/>
            <a:ext cx="8229600" cy="1143000"/>
          </a:xfrm>
        </p:spPr>
        <p:txBody>
          <a:bodyPr/>
          <a:lstStyle/>
          <a:p>
            <a:r>
              <a:rPr lang="fr-FR" sz="3200" dirty="0" smtClean="0"/>
              <a:t>Objectifs du GT « nano »</a:t>
            </a:r>
            <a:br>
              <a:rPr lang="fr-FR" sz="3200" dirty="0" smtClean="0"/>
            </a:br>
            <a:endParaRPr lang="fr-FR"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smtClean="0">
            <a:ln>
              <a:noFill/>
            </a:ln>
            <a:solidFill>
              <a:schemeClr val="tx1"/>
            </a:solidFill>
            <a:effectLst/>
            <a:latin typeface="Arial" charset="0"/>
            <a:ea typeface="ＭＳ Ｐゴシック" pitchFamily="-9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smtClean="0">
            <a:ln>
              <a:noFill/>
            </a:ln>
            <a:solidFill>
              <a:schemeClr val="tx1"/>
            </a:solidFill>
            <a:effectLst/>
            <a:latin typeface="Arial" charset="0"/>
            <a:ea typeface="ＭＳ Ｐゴシック" pitchFamily="-96" charset="-128"/>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5662</TotalTime>
  <Words>1967</Words>
  <Application>Microsoft Office PowerPoint</Application>
  <PresentationFormat>Affichage à l'écran (4:3)</PresentationFormat>
  <Paragraphs>346</Paragraphs>
  <Slides>28</Slides>
  <Notes>28</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Nouvelle présentation</vt:lpstr>
      <vt:lpstr>Diapositive 1</vt:lpstr>
      <vt:lpstr>Organisation de la présentation</vt:lpstr>
      <vt:lpstr>L’Anses</vt:lpstr>
      <vt:lpstr>Missions</vt:lpstr>
      <vt:lpstr>Qui peut saisir l’Anses</vt:lpstr>
      <vt:lpstr>La conduite de l'expertise scientifique</vt:lpstr>
      <vt:lpstr>L’expertise nano à l’Anses</vt:lpstr>
      <vt:lpstr>GT nano materiaux</vt:lpstr>
      <vt:lpstr>Objectifs du GT « nano » </vt:lpstr>
      <vt:lpstr>Ouverture à la société  </vt:lpstr>
      <vt:lpstr>Déclaration obligatoire des nanos </vt:lpstr>
      <vt:lpstr>Mise à disposition des informations </vt:lpstr>
      <vt:lpstr>Déclaration – premier bilan </vt:lpstr>
      <vt:lpstr>Diapositive 14</vt:lpstr>
      <vt:lpstr>Déclaration – premier bilan </vt:lpstr>
      <vt:lpstr>Diapositive 16</vt:lpstr>
      <vt:lpstr>Diapositive 17</vt:lpstr>
      <vt:lpstr>Diapositive 18</vt:lpstr>
      <vt:lpstr>Des réponses</vt:lpstr>
      <vt:lpstr>Anses – Prochaines Expertises</vt:lpstr>
      <vt:lpstr>Nanogenotox – Action Conjointe Européenne</vt:lpstr>
      <vt:lpstr>Diapositive 22</vt:lpstr>
      <vt:lpstr>Diapositive 23</vt:lpstr>
      <vt:lpstr>Diapositive 24</vt:lpstr>
      <vt:lpstr>Diapositive 25</vt:lpstr>
      <vt:lpstr>Diapositive 26</vt:lpstr>
      <vt:lpstr>Diapositive 27</vt:lpstr>
      <vt:lpstr>Diapositive 28</vt:lpstr>
    </vt:vector>
  </TitlesOfParts>
  <Company>publicis consultants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publicis consultants</dc:creator>
  <cp:lastModifiedBy>hbastos</cp:lastModifiedBy>
  <cp:revision>360</cp:revision>
  <cp:lastPrinted>2010-06-12T16:41:23Z</cp:lastPrinted>
  <dcterms:created xsi:type="dcterms:W3CDTF">2010-06-08T09:45:14Z</dcterms:created>
  <dcterms:modified xsi:type="dcterms:W3CDTF">2013-12-03T16:17:06Z</dcterms:modified>
</cp:coreProperties>
</file>