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60" r:id="rId4"/>
    <p:sldId id="258" r:id="rId5"/>
    <p:sldId id="262" r:id="rId6"/>
    <p:sldId id="263" r:id="rId7"/>
    <p:sldId id="264" r:id="rId8"/>
    <p:sldId id="265" r:id="rId9"/>
    <p:sldId id="266" r:id="rId10"/>
    <p:sldId id="261" r:id="rId11"/>
    <p:sldId id="259" r:id="rId12"/>
    <p:sldId id="267" r:id="rId13"/>
    <p:sldId id="268" r:id="rId14"/>
    <p:sldId id="269" r:id="rId15"/>
    <p:sldId id="271" r:id="rId16"/>
    <p:sldId id="270" r:id="rId17"/>
  </p:sldIdLst>
  <p:sldSz cx="9144000" cy="6858000" type="screen4x3"/>
  <p:notesSz cx="6735763" cy="98663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392" y="-312"/>
      </p:cViewPr>
      <p:guideLst>
        <p:guide orient="horz" pos="2160"/>
        <p:guide pos="2880"/>
      </p:guideLst>
    </p:cSldViewPr>
  </p:slid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0"/>
            <a:ext cx="2918830" cy="493316"/>
          </a:xfrm>
          <a:prstGeom prst="rect">
            <a:avLst/>
          </a:prstGeom>
        </p:spPr>
        <p:txBody>
          <a:bodyPr vert="horz" lIns="94854" tIns="47427" rIns="94854" bIns="47427" rtlCol="0"/>
          <a:lstStyle>
            <a:lvl1pPr algn="l">
              <a:defRPr sz="1200"/>
            </a:lvl1pPr>
          </a:lstStyle>
          <a:p>
            <a:endParaRPr lang="fr-FR"/>
          </a:p>
        </p:txBody>
      </p:sp>
      <p:sp>
        <p:nvSpPr>
          <p:cNvPr id="3" name="Espace réservé de la date 2"/>
          <p:cNvSpPr>
            <a:spLocks noGrp="1"/>
          </p:cNvSpPr>
          <p:nvPr>
            <p:ph type="dt" idx="1"/>
          </p:nvPr>
        </p:nvSpPr>
        <p:spPr>
          <a:xfrm>
            <a:off x="3815375" y="0"/>
            <a:ext cx="2918830" cy="493316"/>
          </a:xfrm>
          <a:prstGeom prst="rect">
            <a:avLst/>
          </a:prstGeom>
        </p:spPr>
        <p:txBody>
          <a:bodyPr vert="horz" lIns="94854" tIns="47427" rIns="94854" bIns="47427" rtlCol="0"/>
          <a:lstStyle>
            <a:lvl1pPr algn="r">
              <a:defRPr sz="1200"/>
            </a:lvl1pPr>
          </a:lstStyle>
          <a:p>
            <a:fld id="{5C78BFC4-1EB3-4842-AC38-114566D3FC3A}" type="datetimeFigureOut">
              <a:rPr lang="fr-FR" smtClean="0"/>
              <a:pPr/>
              <a:t>06/12/2013</a:t>
            </a:fld>
            <a:endParaRPr lang="fr-FR"/>
          </a:p>
        </p:txBody>
      </p:sp>
      <p:sp>
        <p:nvSpPr>
          <p:cNvPr id="4" name="Espace réservé de l'image des diapositives 3"/>
          <p:cNvSpPr>
            <a:spLocks noGrp="1" noRot="1" noChangeAspect="1"/>
          </p:cNvSpPr>
          <p:nvPr>
            <p:ph type="sldImg" idx="2"/>
          </p:nvPr>
        </p:nvSpPr>
        <p:spPr>
          <a:xfrm>
            <a:off x="903288" y="741363"/>
            <a:ext cx="4930775" cy="3698875"/>
          </a:xfrm>
          <a:prstGeom prst="rect">
            <a:avLst/>
          </a:prstGeom>
          <a:noFill/>
          <a:ln w="12700">
            <a:solidFill>
              <a:prstClr val="black"/>
            </a:solidFill>
          </a:ln>
        </p:spPr>
        <p:txBody>
          <a:bodyPr vert="horz" lIns="94854" tIns="47427" rIns="94854" bIns="47427" rtlCol="0" anchor="ctr"/>
          <a:lstStyle/>
          <a:p>
            <a:endParaRPr lang="fr-FR"/>
          </a:p>
        </p:txBody>
      </p:sp>
      <p:sp>
        <p:nvSpPr>
          <p:cNvPr id="5" name="Espace réservé des commentaires 4"/>
          <p:cNvSpPr>
            <a:spLocks noGrp="1"/>
          </p:cNvSpPr>
          <p:nvPr>
            <p:ph type="body" sz="quarter" idx="3"/>
          </p:nvPr>
        </p:nvSpPr>
        <p:spPr>
          <a:xfrm>
            <a:off x="673577" y="4686499"/>
            <a:ext cx="5388610" cy="4439841"/>
          </a:xfrm>
          <a:prstGeom prst="rect">
            <a:avLst/>
          </a:prstGeom>
        </p:spPr>
        <p:txBody>
          <a:bodyPr vert="horz" lIns="94854" tIns="47427" rIns="94854" bIns="47427"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2" y="9371285"/>
            <a:ext cx="2918830" cy="493316"/>
          </a:xfrm>
          <a:prstGeom prst="rect">
            <a:avLst/>
          </a:prstGeom>
        </p:spPr>
        <p:txBody>
          <a:bodyPr vert="horz" lIns="94854" tIns="47427" rIns="94854" bIns="47427"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15375" y="9371285"/>
            <a:ext cx="2918830" cy="493316"/>
          </a:xfrm>
          <a:prstGeom prst="rect">
            <a:avLst/>
          </a:prstGeom>
        </p:spPr>
        <p:txBody>
          <a:bodyPr vert="horz" lIns="94854" tIns="47427" rIns="94854" bIns="47427" rtlCol="0" anchor="b"/>
          <a:lstStyle>
            <a:lvl1pPr algn="r">
              <a:defRPr sz="1200"/>
            </a:lvl1pPr>
          </a:lstStyle>
          <a:p>
            <a:fld id="{82F30ACE-CCE1-4848-9D59-9A76141CEFCF}" type="slidenum">
              <a:rPr lang="fr-FR" smtClean="0"/>
              <a:pPr/>
              <a:t>‹N°›</a:t>
            </a:fld>
            <a:endParaRPr lang="fr-FR"/>
          </a:p>
        </p:txBody>
      </p:sp>
    </p:spTree>
    <p:extLst>
      <p:ext uri="{BB962C8B-B14F-4D97-AF65-F5344CB8AC3E}">
        <p14:creationId xmlns:p14="http://schemas.microsoft.com/office/powerpoint/2010/main" xmlns="" val="3959190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D1EBC5FB-6857-4951-AE4B-1145E3C9BC57}" type="datetimeFigureOut">
              <a:rPr lang="fr-FR" smtClean="0"/>
              <a:pPr/>
              <a:t>06/12/2013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12A8B2A-E26F-4FEC-8524-998B1C0BDEAF}"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BC5FB-6857-4951-AE4B-1145E3C9BC57}" type="datetimeFigureOut">
              <a:rPr lang="fr-FR" smtClean="0"/>
              <a:pPr/>
              <a:t>06/12/2013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2A8B2A-E26F-4FEC-8524-998B1C0BDEAF}" type="slidenum">
              <a:rPr lang="fr-FR" smtClean="0"/>
              <a:pPr/>
              <a:t>‹N°›</a:t>
            </a:fld>
            <a:endParaRPr lang="fr-FR"/>
          </a:p>
        </p:txBody>
      </p:sp>
      <p:pic>
        <p:nvPicPr>
          <p:cNvPr id="10" name="Image 9" descr="Cfdt_O_H_Signat_RVB.png"/>
          <p:cNvPicPr>
            <a:picLocks noChangeAspect="1"/>
          </p:cNvPicPr>
          <p:nvPr userDrawn="1"/>
        </p:nvPicPr>
        <p:blipFill>
          <a:blip r:embed="rId13" cstate="print">
            <a:lum bright="55000"/>
          </a:blip>
          <a:stretch>
            <a:fillRect/>
          </a:stretch>
        </p:blipFill>
        <p:spPr>
          <a:xfrm>
            <a:off x="0" y="0"/>
            <a:ext cx="2124976" cy="83961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628800"/>
            <a:ext cx="7772400" cy="2475275"/>
          </a:xfrm>
        </p:spPr>
        <p:txBody>
          <a:bodyPr>
            <a:normAutofit fontScale="90000"/>
          </a:bodyPr>
          <a:lstStyle/>
          <a:p>
            <a:r>
              <a:rPr lang="fr-FR" b="1" dirty="0" smtClean="0">
                <a:effectLst>
                  <a:outerShdw blurRad="38100" dist="38100" dir="2700000" algn="tl">
                    <a:srgbClr val="000000">
                      <a:alpha val="43137"/>
                    </a:srgbClr>
                  </a:outerShdw>
                </a:effectLst>
              </a:rPr>
              <a:t>Des expositions potentielles aux nanoparticules</a:t>
            </a:r>
            <a:br>
              <a:rPr lang="fr-FR" b="1" dirty="0" smtClean="0">
                <a:effectLst>
                  <a:outerShdw blurRad="38100" dist="38100" dir="2700000" algn="tl">
                    <a:srgbClr val="000000">
                      <a:alpha val="43137"/>
                    </a:srgbClr>
                  </a:outerShdw>
                </a:effectLst>
              </a:rPr>
            </a:br>
            <a:r>
              <a:rPr lang="fr-FR" b="1" dirty="0" smtClean="0">
                <a:effectLst>
                  <a:outerShdw blurRad="38100" dist="38100" dir="2700000" algn="tl">
                    <a:srgbClr val="000000">
                      <a:alpha val="43137"/>
                    </a:srgbClr>
                  </a:outerShdw>
                </a:effectLst>
              </a:rPr>
              <a:t> et</a:t>
            </a:r>
            <a:br>
              <a:rPr lang="fr-FR" b="1" dirty="0" smtClean="0">
                <a:effectLst>
                  <a:outerShdw blurRad="38100" dist="38100" dir="2700000" algn="tl">
                    <a:srgbClr val="000000">
                      <a:alpha val="43137"/>
                    </a:srgbClr>
                  </a:outerShdw>
                </a:effectLst>
              </a:rPr>
            </a:br>
            <a:r>
              <a:rPr lang="fr-FR" b="1" dirty="0" smtClean="0">
                <a:effectLst>
                  <a:outerShdw blurRad="38100" dist="38100" dir="2700000" algn="tl">
                    <a:srgbClr val="000000">
                      <a:alpha val="43137"/>
                    </a:srgbClr>
                  </a:outerShdw>
                </a:effectLst>
              </a:rPr>
              <a:t> des questionnements syndicaux</a:t>
            </a:r>
            <a:endParaRPr lang="fr-FR" b="1" dirty="0">
              <a:effectLst>
                <a:outerShdw blurRad="38100" dist="38100" dir="2700000" algn="tl">
                  <a:srgbClr val="000000">
                    <a:alpha val="43137"/>
                  </a:srgbClr>
                </a:outerShdw>
              </a:effectLst>
            </a:endParaRPr>
          </a:p>
        </p:txBody>
      </p:sp>
      <p:sp>
        <p:nvSpPr>
          <p:cNvPr id="3" name="Sous-titre 2"/>
          <p:cNvSpPr>
            <a:spLocks noGrp="1"/>
          </p:cNvSpPr>
          <p:nvPr>
            <p:ph type="subTitle" idx="1"/>
          </p:nvPr>
        </p:nvSpPr>
        <p:spPr>
          <a:xfrm>
            <a:off x="971600" y="5184195"/>
            <a:ext cx="7290810" cy="1080120"/>
          </a:xfrm>
        </p:spPr>
        <p:txBody>
          <a:bodyPr>
            <a:normAutofit/>
          </a:bodyPr>
          <a:lstStyle/>
          <a:p>
            <a:r>
              <a:rPr lang="fr-FR" sz="2000" dirty="0" smtClean="0"/>
              <a:t>Journée d’échange sur les nanotechnologies - Confédération CFDT</a:t>
            </a:r>
          </a:p>
          <a:p>
            <a:endParaRPr lang="fr-FR" sz="900" dirty="0" smtClean="0"/>
          </a:p>
          <a:p>
            <a:r>
              <a:rPr lang="fr-FR" sz="2000" dirty="0" smtClean="0"/>
              <a:t>4 décembre 2013</a:t>
            </a:r>
            <a:endParaRPr lang="fr-FR"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7"/>
            <a:ext cx="8229600" cy="6079687"/>
          </a:xfrm>
        </p:spPr>
        <p:txBody>
          <a:bodyPr/>
          <a:lstStyle/>
          <a:p>
            <a:r>
              <a:rPr lang="fr-FR" dirty="0" smtClean="0">
                <a:effectLst>
                  <a:outerShdw blurRad="38100" dist="38100" dir="2700000" algn="tl">
                    <a:srgbClr val="000000">
                      <a:alpha val="43137"/>
                    </a:srgbClr>
                  </a:outerShdw>
                </a:effectLst>
              </a:rPr>
              <a:t>Questionnements syndicaux dans une entreprise du secteur du traitement des déchets</a:t>
            </a:r>
            <a:endParaRPr lang="fr-FR" dirty="0">
              <a:effectLst>
                <a:outerShdw blurRad="38100" dist="38100" dir="2700000" algn="tl">
                  <a:srgbClr val="000000">
                    <a:alpha val="43137"/>
                  </a:srgb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smtClean="0"/>
              <a:t>Présentation de l’entreprise</a:t>
            </a:r>
            <a:endParaRPr lang="fr-FR" sz="3600" b="1" dirty="0"/>
          </a:p>
        </p:txBody>
      </p:sp>
      <p:sp>
        <p:nvSpPr>
          <p:cNvPr id="3" name="Espace réservé du contenu 2"/>
          <p:cNvSpPr>
            <a:spLocks noGrp="1"/>
          </p:cNvSpPr>
          <p:nvPr>
            <p:ph idx="1"/>
          </p:nvPr>
        </p:nvSpPr>
        <p:spPr>
          <a:xfrm>
            <a:off x="457200" y="1600200"/>
            <a:ext cx="8229600" cy="4799130"/>
          </a:xfrm>
        </p:spPr>
        <p:txBody>
          <a:bodyPr>
            <a:normAutofit fontScale="92500" lnSpcReduction="20000"/>
          </a:bodyPr>
          <a:lstStyle/>
          <a:p>
            <a:pPr>
              <a:buNone/>
            </a:pPr>
            <a:r>
              <a:rPr lang="fr-FR" dirty="0" smtClean="0"/>
              <a:t>Entreprise </a:t>
            </a:r>
            <a:r>
              <a:rPr lang="fr-FR" dirty="0" err="1" smtClean="0"/>
              <a:t>Geval</a:t>
            </a:r>
            <a:r>
              <a:rPr lang="fr-FR" dirty="0" smtClean="0"/>
              <a:t> (groupe Veolia Propreté):</a:t>
            </a:r>
          </a:p>
          <a:p>
            <a:pPr>
              <a:buNone/>
            </a:pPr>
            <a:endParaRPr lang="fr-FR" sz="2000" dirty="0" smtClean="0"/>
          </a:p>
          <a:p>
            <a:pPr lvl="1">
              <a:buFont typeface="Wingdings" pitchFamily="2" charset="2"/>
              <a:buChar char="Ø"/>
            </a:pPr>
            <a:r>
              <a:rPr lang="fr-FR" dirty="0" smtClean="0"/>
              <a:t>180 salariés répartis sur 15 sites; environ 600 000 tonnes de déchets traités par an</a:t>
            </a:r>
          </a:p>
          <a:p>
            <a:pPr lvl="1">
              <a:buNone/>
            </a:pPr>
            <a:endParaRPr lang="fr-FR" sz="1300" dirty="0" smtClean="0"/>
          </a:p>
          <a:p>
            <a:pPr lvl="1">
              <a:buFont typeface="Wingdings" pitchFamily="2" charset="2"/>
              <a:buChar char="Ø"/>
            </a:pPr>
            <a:r>
              <a:rPr lang="fr-FR" dirty="0" smtClean="0"/>
              <a:t>Veolia Propreté: 20000 salariés; 18 millions de tonnes de déchets traités en 2011.</a:t>
            </a:r>
          </a:p>
          <a:p>
            <a:pPr lvl="1">
              <a:buFont typeface="Wingdings" pitchFamily="2" charset="2"/>
              <a:buChar char="Ø"/>
            </a:pPr>
            <a:endParaRPr lang="fr-FR" sz="1300" dirty="0" smtClean="0"/>
          </a:p>
          <a:p>
            <a:pPr lvl="1">
              <a:buFont typeface="Wingdings" pitchFamily="2" charset="2"/>
              <a:buChar char="Ø"/>
            </a:pPr>
            <a:r>
              <a:rPr lang="fr-FR" dirty="0" smtClean="0"/>
              <a:t>Mode de traitement des </a:t>
            </a:r>
            <a:r>
              <a:rPr lang="fr-FR" dirty="0"/>
              <a:t>déchets</a:t>
            </a:r>
            <a:r>
              <a:rPr lang="fr-FR" dirty="0" smtClean="0"/>
              <a:t>: incinération, recyclage déchets divers  (ferraille, papiers, verre bois,…),plate forme de compostage, plate forme maturation </a:t>
            </a:r>
            <a:r>
              <a:rPr lang="fr-FR" dirty="0" err="1" smtClean="0"/>
              <a:t>Machefer</a:t>
            </a:r>
            <a:r>
              <a:rPr lang="fr-FR" dirty="0" smtClean="0"/>
              <a:t> (résidus incinération)</a:t>
            </a:r>
            <a:endParaRPr lang="fr-FR" dirty="0"/>
          </a:p>
          <a:p>
            <a:pPr marL="457200" lvl="1" indent="0">
              <a:buNone/>
            </a:pPr>
            <a:r>
              <a:rPr lang="fr-FR" sz="2400" dirty="0" smtClean="0"/>
              <a:t>    Tri Mécano Biologique      </a:t>
            </a:r>
            <a:r>
              <a:rPr lang="fr-FR" sz="1800" dirty="0" smtClean="0"/>
              <a:t>Stabilisation biologique    </a:t>
            </a:r>
            <a:r>
              <a:rPr lang="fr-FR" sz="2400" dirty="0" smtClean="0"/>
              <a:t>enfouissement</a:t>
            </a:r>
          </a:p>
          <a:p>
            <a:pPr marL="457200" lvl="1" indent="0">
              <a:buNone/>
            </a:pPr>
            <a:r>
              <a:rPr lang="fr-FR" sz="2400" dirty="0" smtClean="0"/>
              <a:t>                                                Méthanisation    Compostage                                                         </a:t>
            </a:r>
            <a:endParaRPr lang="fr-FR" sz="2400" dirty="0"/>
          </a:p>
        </p:txBody>
      </p:sp>
      <p:cxnSp>
        <p:nvCxnSpPr>
          <p:cNvPr id="30" name="Connecteur droit avec flèche 29"/>
          <p:cNvCxnSpPr/>
          <p:nvPr/>
        </p:nvCxnSpPr>
        <p:spPr>
          <a:xfrm>
            <a:off x="3896925" y="554423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a:off x="3896925" y="5544235"/>
            <a:ext cx="26581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a:off x="6237185" y="5544235"/>
            <a:ext cx="13501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Connecteur en angle 43"/>
          <p:cNvCxnSpPr/>
          <p:nvPr/>
        </p:nvCxnSpPr>
        <p:spPr>
          <a:xfrm>
            <a:off x="3716905" y="5724255"/>
            <a:ext cx="367190" cy="18002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p:nvPr/>
        </p:nvCxnSpPr>
        <p:spPr>
          <a:xfrm>
            <a:off x="5742130" y="5904275"/>
            <a:ext cx="2250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t>Origine de la prise de conscience syndicale</a:t>
            </a:r>
            <a:endParaRPr lang="fr-FR" sz="3200" b="1" dirty="0"/>
          </a:p>
        </p:txBody>
      </p:sp>
      <p:sp>
        <p:nvSpPr>
          <p:cNvPr id="3" name="Espace réservé du contenu 2"/>
          <p:cNvSpPr>
            <a:spLocks noGrp="1"/>
          </p:cNvSpPr>
          <p:nvPr>
            <p:ph idx="1"/>
          </p:nvPr>
        </p:nvSpPr>
        <p:spPr>
          <a:xfrm>
            <a:off x="457200" y="2078850"/>
            <a:ext cx="8229600" cy="4047313"/>
          </a:xfrm>
        </p:spPr>
        <p:txBody>
          <a:bodyPr/>
          <a:lstStyle/>
          <a:p>
            <a:r>
              <a:rPr lang="fr-FR" dirty="0" smtClean="0"/>
              <a:t>Différentes lectures à l’occasion de recherches liées aux problèmes de fonctionnement des usines TMB (fin 2011):</a:t>
            </a:r>
          </a:p>
          <a:p>
            <a:pPr lvl="1">
              <a:buFont typeface="Wingdings" pitchFamily="2" charset="2"/>
              <a:buChar char="Ø"/>
            </a:pPr>
            <a:r>
              <a:rPr lang="fr-FR" dirty="0" smtClean="0"/>
              <a:t>De la documentation évoquant la présence de nanoparticules dans le traitement des déchet: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43635"/>
            <a:ext cx="8229600" cy="1035115"/>
          </a:xfrm>
        </p:spPr>
        <p:txBody>
          <a:bodyPr>
            <a:noAutofit/>
          </a:bodyPr>
          <a:lstStyle/>
          <a:p>
            <a:r>
              <a:rPr lang="fr-FR" sz="3600" b="1" dirty="0" smtClean="0"/>
              <a:t>Des expositions potentielles dans le traitement des déchets</a:t>
            </a:r>
            <a:endParaRPr lang="fr-FR" sz="3600" b="1" dirty="0"/>
          </a:p>
        </p:txBody>
      </p:sp>
      <p:sp>
        <p:nvSpPr>
          <p:cNvPr id="3" name="Espace réservé du contenu 2"/>
          <p:cNvSpPr>
            <a:spLocks noGrp="1"/>
          </p:cNvSpPr>
          <p:nvPr>
            <p:ph idx="1"/>
          </p:nvPr>
        </p:nvSpPr>
        <p:spPr>
          <a:xfrm>
            <a:off x="457200" y="1403775"/>
            <a:ext cx="8229600" cy="5265585"/>
          </a:xfrm>
        </p:spPr>
        <p:txBody>
          <a:bodyPr>
            <a:normAutofit fontScale="92500" lnSpcReduction="10000"/>
          </a:bodyPr>
          <a:lstStyle/>
          <a:p>
            <a:r>
              <a:rPr lang="fr-FR" sz="2400" dirty="0" smtClean="0"/>
              <a:t>Dans les usines , sont traités des déchets ménagers et des déchets industriels (agroalimentaire, cosmétique…) susceptibles de contenir des </a:t>
            </a:r>
            <a:r>
              <a:rPr lang="fr-FR" sz="2400" dirty="0" err="1" smtClean="0"/>
              <a:t>nanos</a:t>
            </a:r>
            <a:r>
              <a:rPr lang="fr-FR" sz="2400" dirty="0" smtClean="0"/>
              <a:t>.</a:t>
            </a:r>
            <a:endParaRPr lang="fr-FR" sz="2400" dirty="0"/>
          </a:p>
          <a:p>
            <a:pPr>
              <a:buNone/>
            </a:pPr>
            <a:r>
              <a:rPr lang="fr-FR" sz="2400" u="sng" dirty="0" smtClean="0"/>
              <a:t>Lors des phases de traitement</a:t>
            </a:r>
            <a:r>
              <a:rPr lang="fr-FR" sz="2400" dirty="0" smtClean="0"/>
              <a:t>:</a:t>
            </a:r>
          </a:p>
          <a:p>
            <a:pPr>
              <a:buNone/>
            </a:pPr>
            <a:endParaRPr lang="fr-FR" sz="1100" dirty="0" smtClean="0"/>
          </a:p>
          <a:p>
            <a:r>
              <a:rPr lang="fr-FR" sz="2400" dirty="0" smtClean="0"/>
              <a:t>Exposition aux poussières dans le tri.</a:t>
            </a:r>
            <a:endParaRPr lang="fr-FR" sz="1000" dirty="0" smtClean="0"/>
          </a:p>
          <a:p>
            <a:pPr>
              <a:buNone/>
            </a:pPr>
            <a:endParaRPr lang="fr-FR" sz="1100" dirty="0" smtClean="0"/>
          </a:p>
          <a:p>
            <a:r>
              <a:rPr lang="fr-FR" sz="2400" dirty="0" smtClean="0"/>
              <a:t>Exposition aux </a:t>
            </a:r>
            <a:r>
              <a:rPr lang="fr-FR" sz="2400" dirty="0" err="1" smtClean="0"/>
              <a:t>lixiviats</a:t>
            </a:r>
            <a:r>
              <a:rPr lang="fr-FR" sz="2400" dirty="0" smtClean="0"/>
              <a:t> (=effluents de déchet)</a:t>
            </a:r>
          </a:p>
          <a:p>
            <a:pPr>
              <a:buNone/>
            </a:pPr>
            <a:endParaRPr lang="fr-FR" sz="1100" dirty="0" smtClean="0"/>
          </a:p>
          <a:p>
            <a:r>
              <a:rPr lang="fr-FR" sz="2400" dirty="0" smtClean="0"/>
              <a:t>Exposition aux mâchefers (résidus de l’incinération des déchets)</a:t>
            </a:r>
          </a:p>
          <a:p>
            <a:pPr>
              <a:buNone/>
            </a:pPr>
            <a:endParaRPr lang="fr-FR" sz="1100" dirty="0" smtClean="0"/>
          </a:p>
          <a:p>
            <a:r>
              <a:rPr lang="fr-FR" sz="2400" dirty="0" smtClean="0"/>
              <a:t>Exposition potentielle lors de la fabrication du compost:</a:t>
            </a:r>
          </a:p>
          <a:p>
            <a:pPr lvl="1">
              <a:buFont typeface="Wingdings" pitchFamily="2" charset="2"/>
              <a:buChar char="Ø"/>
            </a:pPr>
            <a:r>
              <a:rPr lang="fr-FR" sz="2000" dirty="0" smtClean="0"/>
              <a:t>Broyage puis mélange de déchets verts, de </a:t>
            </a:r>
            <a:r>
              <a:rPr lang="fr-FR" sz="2000" u="sng" dirty="0" smtClean="0"/>
              <a:t>boues des stations d’épuration</a:t>
            </a:r>
            <a:r>
              <a:rPr lang="fr-FR" sz="2000" dirty="0" smtClean="0"/>
              <a:t> et de déchets issus de l’agroalimentaire =&gt; fermentation =&gt; criblage =&gt; compost</a:t>
            </a:r>
          </a:p>
          <a:p>
            <a:pPr lvl="1">
              <a:buFont typeface="Wingdings" pitchFamily="2" charset="2"/>
              <a:buChar char="Ø"/>
            </a:pPr>
            <a:r>
              <a:rPr lang="fr-FR" sz="2000" dirty="0" smtClean="0"/>
              <a:t>94% du nano-argent produit transiterait par les stations d’épuration =&gt; susceptible de se retrouver dans les boues d’épuration.</a:t>
            </a:r>
          </a:p>
          <a:p>
            <a:pPr lvl="1">
              <a:buFont typeface="Wingdings" pitchFamily="2" charset="2"/>
              <a:buChar char="Ø"/>
            </a:pPr>
            <a:r>
              <a:rPr lang="fr-FR" sz="2000" dirty="0" smtClean="0"/>
              <a:t>Autre conséquence: éventuelle pollution des terres agricoles.</a:t>
            </a:r>
          </a:p>
          <a:p>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smtClean="0"/>
              <a:t>Interpellation syndicale</a:t>
            </a:r>
            <a:endParaRPr lang="fr-FR" sz="3600" b="1" dirty="0"/>
          </a:p>
        </p:txBody>
      </p:sp>
      <p:sp>
        <p:nvSpPr>
          <p:cNvPr id="3" name="Espace réservé du contenu 2"/>
          <p:cNvSpPr>
            <a:spLocks noGrp="1"/>
          </p:cNvSpPr>
          <p:nvPr>
            <p:ph idx="1"/>
          </p:nvPr>
        </p:nvSpPr>
        <p:spPr/>
        <p:txBody>
          <a:bodyPr>
            <a:normAutofit fontScale="92500"/>
          </a:bodyPr>
          <a:lstStyle/>
          <a:p>
            <a:r>
              <a:rPr lang="fr-FR" sz="2800" dirty="0" smtClean="0"/>
              <a:t>Interpellation de la Direction de </a:t>
            </a:r>
            <a:r>
              <a:rPr lang="fr-FR" sz="2800" smtClean="0"/>
              <a:t>Geval </a:t>
            </a:r>
            <a:r>
              <a:rPr lang="fr-FR" sz="2800" dirty="0" smtClean="0"/>
              <a:t>en CE:</a:t>
            </a:r>
          </a:p>
          <a:p>
            <a:pPr lvl="1">
              <a:buFont typeface="Wingdings" pitchFamily="2" charset="2"/>
              <a:buChar char="Ø"/>
            </a:pPr>
            <a:r>
              <a:rPr lang="fr-FR" sz="2400" dirty="0" smtClean="0"/>
              <a:t>présentation générale de la Direction portant sur la définition des nanomatériaux, sans faire le lien avec l’activité du déchet</a:t>
            </a:r>
          </a:p>
          <a:p>
            <a:r>
              <a:rPr lang="fr-FR" sz="2800" dirty="0" smtClean="0"/>
              <a:t>Interpellation de l’employeur en CHSCT:</a:t>
            </a:r>
          </a:p>
          <a:p>
            <a:pPr lvl="1">
              <a:buFont typeface="Wingdings" pitchFamily="2" charset="2"/>
              <a:buChar char="Ø"/>
            </a:pPr>
            <a:r>
              <a:rPr lang="fr-FR" sz="2400" dirty="0" smtClean="0"/>
              <a:t>Il semble que Veolia Propreté soit doté d’un laboratoire au sein duquel des recherches sur les </a:t>
            </a:r>
            <a:r>
              <a:rPr lang="fr-FR" sz="2400" dirty="0" err="1" smtClean="0"/>
              <a:t>nanos</a:t>
            </a:r>
            <a:r>
              <a:rPr lang="fr-FR" sz="2400" dirty="0" smtClean="0"/>
              <a:t> ont lieu</a:t>
            </a:r>
          </a:p>
          <a:p>
            <a:pPr lvl="1">
              <a:buFont typeface="Wingdings" pitchFamily="2" charset="2"/>
              <a:buChar char="Ø"/>
            </a:pPr>
            <a:r>
              <a:rPr lang="fr-FR" sz="2400" dirty="0" smtClean="0"/>
              <a:t>La Direction répond ne pas disposer d’assez d’éléments sur le sujet pour pouvoir s’avancer sur l’existence d’un risque sanitaire = problème de caractérisation des déchets et donc de traçabilité des nanomatériaux.</a:t>
            </a:r>
          </a:p>
          <a:p>
            <a:pPr lvl="1">
              <a:buFont typeface="Wingdings" pitchFamily="2" charset="2"/>
              <a:buChar char="Ø"/>
            </a:pPr>
            <a:r>
              <a:rPr lang="fr-FR" sz="2400" dirty="0" smtClean="0"/>
              <a:t>Depuis, pas une seule information de la part du groupe Veolia.</a:t>
            </a:r>
          </a:p>
          <a:p>
            <a:pPr lvl="2">
              <a:buFont typeface="Wingdings" pitchFamily="2" charset="2"/>
              <a:buChar char="Ø"/>
            </a:pPr>
            <a:endParaRPr lang="fr-FR"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smtClean="0"/>
              <a:t>Eléments complémentaires de réflexion</a:t>
            </a:r>
            <a:endParaRPr lang="fr-FR" sz="3600" b="1" dirty="0"/>
          </a:p>
        </p:txBody>
      </p:sp>
      <p:sp>
        <p:nvSpPr>
          <p:cNvPr id="3" name="Espace réservé du contenu 2"/>
          <p:cNvSpPr>
            <a:spLocks noGrp="1"/>
          </p:cNvSpPr>
          <p:nvPr>
            <p:ph idx="1"/>
          </p:nvPr>
        </p:nvSpPr>
        <p:spPr/>
        <p:txBody>
          <a:bodyPr/>
          <a:lstStyle/>
          <a:p>
            <a:pPr>
              <a:buNone/>
            </a:pPr>
            <a:r>
              <a:rPr lang="fr-FR" sz="2800" u="sng" dirty="0" smtClean="0"/>
              <a:t>Règlement REACH:</a:t>
            </a:r>
          </a:p>
          <a:p>
            <a:pPr>
              <a:buNone/>
            </a:pPr>
            <a:r>
              <a:rPr lang="fr-FR" sz="2400" dirty="0" smtClean="0"/>
              <a:t>« pour assurer la praticabilité et maintenir les incitations au recyclage et à la valorisation des déchets, il convient de ne pas considérer les déchets comme des substances, des préparations ou des articles au sens du présent règlement » </a:t>
            </a:r>
          </a:p>
          <a:p>
            <a:pPr>
              <a:buNone/>
            </a:pPr>
            <a:endParaRPr lang="fr-FR" sz="1000" dirty="0" smtClean="0"/>
          </a:p>
          <a:p>
            <a:pPr lvl="1">
              <a:buFont typeface="Wingdings" pitchFamily="2" charset="2"/>
              <a:buChar char="Ø"/>
            </a:pPr>
            <a:r>
              <a:rPr lang="fr-FR" sz="2000" dirty="0" smtClean="0"/>
              <a:t>Aucune obligation de caractérisation des substances devenues déchets, en dehors du cas des déchets qui suivent des filières spécifiques.</a:t>
            </a:r>
          </a:p>
          <a:p>
            <a:pPr>
              <a:buNone/>
            </a:pPr>
            <a:endParaRPr lang="fr-FR" sz="2400" dirty="0" smtClean="0"/>
          </a:p>
          <a:p>
            <a:r>
              <a:rPr lang="fr-FR" sz="2400" dirty="0" smtClean="0"/>
              <a:t>Apparition du concept de nano-déchet.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94122"/>
          </a:xfrm>
        </p:spPr>
        <p:txBody>
          <a:bodyPr>
            <a:normAutofit/>
          </a:bodyPr>
          <a:lstStyle/>
          <a:p>
            <a:r>
              <a:rPr lang="fr-FR" sz="3600" b="1" dirty="0" smtClean="0"/>
              <a:t>Des interrogations qui subsistent</a:t>
            </a:r>
            <a:endParaRPr lang="fr-FR" sz="3600" b="1" dirty="0"/>
          </a:p>
        </p:txBody>
      </p:sp>
      <p:sp>
        <p:nvSpPr>
          <p:cNvPr id="3" name="Espace réservé du contenu 2"/>
          <p:cNvSpPr>
            <a:spLocks noGrp="1"/>
          </p:cNvSpPr>
          <p:nvPr>
            <p:ph idx="1"/>
          </p:nvPr>
        </p:nvSpPr>
        <p:spPr>
          <a:xfrm>
            <a:off x="457200" y="1403775"/>
            <a:ext cx="8229600" cy="5265585"/>
          </a:xfrm>
        </p:spPr>
        <p:txBody>
          <a:bodyPr>
            <a:normAutofit fontScale="92500" lnSpcReduction="20000"/>
          </a:bodyPr>
          <a:lstStyle/>
          <a:p>
            <a:r>
              <a:rPr lang="fr-FR" sz="2800" dirty="0" smtClean="0"/>
              <a:t>Comment déceler les déchets qui contiennent des nanomatériaux? Et quels nanomatériaux?</a:t>
            </a:r>
          </a:p>
          <a:p>
            <a:pPr>
              <a:buNone/>
            </a:pPr>
            <a:endParaRPr lang="fr-FR" sz="1000" dirty="0" smtClean="0"/>
          </a:p>
          <a:p>
            <a:r>
              <a:rPr lang="fr-FR" sz="2800" dirty="0" smtClean="0"/>
              <a:t>Une fois incinéré les nano-déchets sont ils détruits? Si ça n’est pas le cas:</a:t>
            </a:r>
          </a:p>
          <a:p>
            <a:pPr>
              <a:buNone/>
            </a:pPr>
            <a:endParaRPr lang="fr-FR" sz="900" dirty="0" smtClean="0"/>
          </a:p>
          <a:p>
            <a:pPr lvl="1">
              <a:buFont typeface="Wingdings" pitchFamily="2" charset="2"/>
              <a:buChar char="Ø"/>
            </a:pPr>
            <a:r>
              <a:rPr lang="fr-FR" sz="2400" dirty="0" smtClean="0"/>
              <a:t>Soit ils sont évacués (cheminée, </a:t>
            </a:r>
            <a:r>
              <a:rPr lang="fr-FR" sz="2400" dirty="0" err="1" smtClean="0"/>
              <a:t>reffiom</a:t>
            </a:r>
            <a:r>
              <a:rPr lang="fr-FR" sz="2400" dirty="0" smtClean="0"/>
              <a:t>)</a:t>
            </a:r>
          </a:p>
          <a:p>
            <a:pPr lvl="1">
              <a:buNone/>
            </a:pPr>
            <a:endParaRPr lang="fr-FR" sz="900" dirty="0" smtClean="0"/>
          </a:p>
          <a:p>
            <a:pPr lvl="1">
              <a:buFont typeface="Wingdings" pitchFamily="2" charset="2"/>
              <a:buChar char="Ø"/>
            </a:pPr>
            <a:r>
              <a:rPr lang="fr-FR" sz="2400" dirty="0" smtClean="0"/>
              <a:t>Soit ils se retrouvent dans le mâchefer (résidus de la combustion) =&gt; le mâchefer, une fois criblé, est notamment utilisés dans les travaux de terrassement (travaux publics) =&gt; Exposition des salariés des travaux publics ? Obligation de déclaration en tant que « fabricant » ou « distributeur » (Décret du 17 février 2012 – même question pour la distribution de compost)?</a:t>
            </a:r>
          </a:p>
          <a:p>
            <a:pPr lvl="1">
              <a:buNone/>
            </a:pPr>
            <a:endParaRPr lang="fr-FR" sz="900" dirty="0" smtClean="0"/>
          </a:p>
          <a:p>
            <a:r>
              <a:rPr lang="fr-FR" sz="2800" dirty="0" smtClean="0"/>
              <a:t>Recyclage: exposition des salariés de l’économie circulaire dans le cadre de la remise sur le marché de déchets contenant des </a:t>
            </a:r>
            <a:r>
              <a:rPr lang="fr-FR" sz="2800" dirty="0" err="1" smtClean="0"/>
              <a:t>nanos</a:t>
            </a:r>
            <a:r>
              <a:rPr lang="fr-FR" sz="2800" dirty="0" smtClean="0"/>
              <a:t>?</a:t>
            </a:r>
          </a:p>
          <a:p>
            <a:pPr lvl="1">
              <a:buFont typeface="Wingdings" pitchFamily="2" charset="2"/>
              <a:buChar char="Ø"/>
            </a:pPr>
            <a:endParaRPr lang="fr-FR" sz="2400" dirty="0"/>
          </a:p>
          <a:p>
            <a:pPr marL="457200" lvl="1" indent="0">
              <a:buNone/>
            </a:pPr>
            <a:endParaRPr lang="fr-FR" sz="2400" dirty="0" smtClean="0"/>
          </a:p>
          <a:p>
            <a:endParaRPr lang="fr-FR" sz="28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b="1" dirty="0" smtClean="0"/>
              <a:t>Une présence des « </a:t>
            </a:r>
            <a:r>
              <a:rPr lang="fr-FR" sz="3600" b="1" dirty="0" err="1" smtClean="0"/>
              <a:t>nanos</a:t>
            </a:r>
            <a:r>
              <a:rPr lang="fr-FR" sz="3600" b="1" dirty="0" smtClean="0"/>
              <a:t> » dans de nombreuses branches de la FNCB</a:t>
            </a:r>
            <a:endParaRPr lang="fr-FR" sz="3600" b="1" dirty="0"/>
          </a:p>
        </p:txBody>
      </p:sp>
      <p:sp>
        <p:nvSpPr>
          <p:cNvPr id="3" name="Espace réservé du contenu 2"/>
          <p:cNvSpPr>
            <a:spLocks noGrp="1"/>
          </p:cNvSpPr>
          <p:nvPr>
            <p:ph idx="1"/>
          </p:nvPr>
        </p:nvSpPr>
        <p:spPr>
          <a:xfrm>
            <a:off x="457200" y="1808820"/>
            <a:ext cx="8229600" cy="4317343"/>
          </a:xfrm>
        </p:spPr>
        <p:txBody>
          <a:bodyPr>
            <a:normAutofit fontScale="92500" lnSpcReduction="10000"/>
          </a:bodyPr>
          <a:lstStyle/>
          <a:p>
            <a:pPr>
              <a:buFont typeface="Wingdings" pitchFamily="2" charset="2"/>
              <a:buChar char="Ø"/>
            </a:pPr>
            <a:r>
              <a:rPr lang="fr-FR" sz="3000" dirty="0" smtClean="0"/>
              <a:t>BTP</a:t>
            </a:r>
          </a:p>
          <a:p>
            <a:pPr>
              <a:buFont typeface="Wingdings" pitchFamily="2" charset="2"/>
              <a:buChar char="Ø"/>
            </a:pPr>
            <a:r>
              <a:rPr lang="fr-FR" sz="3000" dirty="0" smtClean="0"/>
              <a:t>matériaux de construction</a:t>
            </a:r>
          </a:p>
          <a:p>
            <a:pPr>
              <a:buFont typeface="Wingdings" pitchFamily="2" charset="2"/>
              <a:buChar char="Ø"/>
            </a:pPr>
            <a:r>
              <a:rPr lang="fr-FR" sz="3000" dirty="0" smtClean="0"/>
              <a:t>Ciment</a:t>
            </a:r>
          </a:p>
          <a:p>
            <a:pPr>
              <a:buFont typeface="Wingdings" pitchFamily="2" charset="2"/>
              <a:buChar char="Ø"/>
            </a:pPr>
            <a:r>
              <a:rPr lang="fr-FR" sz="3000" dirty="0" smtClean="0"/>
              <a:t>Céramique</a:t>
            </a:r>
          </a:p>
          <a:p>
            <a:pPr>
              <a:buFont typeface="Wingdings" pitchFamily="2" charset="2"/>
              <a:buChar char="Ø"/>
            </a:pPr>
            <a:r>
              <a:rPr lang="fr-FR" sz="3000" dirty="0" smtClean="0"/>
              <a:t>Fabrication d’ameublement</a:t>
            </a:r>
          </a:p>
          <a:p>
            <a:pPr>
              <a:buFont typeface="Wingdings" pitchFamily="2" charset="2"/>
              <a:buChar char="Ø"/>
            </a:pPr>
            <a:r>
              <a:rPr lang="fr-FR" sz="3000" dirty="0" smtClean="0"/>
              <a:t>Traitement des déchets</a:t>
            </a:r>
          </a:p>
          <a:p>
            <a:pPr>
              <a:buNone/>
            </a:pPr>
            <a:endParaRPr lang="fr-FR" sz="3500" dirty="0" smtClean="0"/>
          </a:p>
          <a:p>
            <a:r>
              <a:rPr lang="fr-FR" dirty="0" smtClean="0"/>
              <a:t>Journée d’information sur les nanomatériaux organisée par la FNCB fin novembre 2012</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7"/>
            <a:ext cx="8229600" cy="5989677"/>
          </a:xfrm>
        </p:spPr>
        <p:txBody>
          <a:bodyPr/>
          <a:lstStyle/>
          <a:p>
            <a:r>
              <a:rPr lang="fr-FR" dirty="0" smtClean="0">
                <a:effectLst>
                  <a:outerShdw blurRad="38100" dist="38100" dir="2700000" algn="tl">
                    <a:srgbClr val="000000">
                      <a:alpha val="43137"/>
                    </a:srgbClr>
                  </a:outerShdw>
                </a:effectLst>
              </a:rPr>
              <a:t>Questionnements syndicaux dans une entreprise de fabrication d’ameublement</a:t>
            </a:r>
            <a:endParaRPr lang="fr-FR" dirty="0">
              <a:effectLst>
                <a:outerShdw blurRad="38100" dist="38100" dir="2700000" algn="tl">
                  <a:srgbClr val="000000">
                    <a:alpha val="43137"/>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smtClean="0"/>
              <a:t>Présentation de l’entreprise</a:t>
            </a:r>
            <a:endParaRPr lang="fr-FR" sz="3600" b="1" dirty="0"/>
          </a:p>
        </p:txBody>
      </p:sp>
      <p:sp>
        <p:nvSpPr>
          <p:cNvPr id="3" name="Espace réservé du contenu 2"/>
          <p:cNvSpPr>
            <a:spLocks noGrp="1"/>
          </p:cNvSpPr>
          <p:nvPr>
            <p:ph idx="1"/>
          </p:nvPr>
        </p:nvSpPr>
        <p:spPr/>
        <p:txBody>
          <a:bodyPr/>
          <a:lstStyle/>
          <a:p>
            <a:pPr>
              <a:buNone/>
            </a:pPr>
            <a:r>
              <a:rPr lang="fr-FR" dirty="0" smtClean="0"/>
              <a:t>Entreprise Fournier (enseigne </a:t>
            </a:r>
            <a:r>
              <a:rPr lang="fr-FR" dirty="0" err="1" smtClean="0"/>
              <a:t>Mobalpa</a:t>
            </a:r>
            <a:r>
              <a:rPr lang="fr-FR" dirty="0" smtClean="0"/>
              <a:t>):</a:t>
            </a:r>
          </a:p>
          <a:p>
            <a:pPr>
              <a:buNone/>
            </a:pPr>
            <a:endParaRPr lang="fr-FR" sz="2000" dirty="0" smtClean="0"/>
          </a:p>
          <a:p>
            <a:pPr lvl="1">
              <a:buFont typeface="Wingdings" pitchFamily="2" charset="2"/>
              <a:buChar char="Ø"/>
            </a:pPr>
            <a:r>
              <a:rPr lang="fr-FR" dirty="0" smtClean="0"/>
              <a:t>Environ 1000 salariés répartis sur 2 sites</a:t>
            </a:r>
          </a:p>
          <a:p>
            <a:pPr lvl="1">
              <a:buNone/>
            </a:pPr>
            <a:endParaRPr lang="fr-FR" sz="1400" dirty="0" smtClean="0"/>
          </a:p>
          <a:p>
            <a:pPr lvl="1">
              <a:buFont typeface="Wingdings" pitchFamily="2" charset="2"/>
              <a:buChar char="Ø"/>
            </a:pPr>
            <a:r>
              <a:rPr lang="fr-FR" dirty="0" smtClean="0"/>
              <a:t>Spécialité: cuisines, salles de bain, rangement.</a:t>
            </a:r>
          </a:p>
          <a:p>
            <a:pPr lvl="1">
              <a:buFont typeface="Wingdings" pitchFamily="2" charset="2"/>
              <a:buChar char="Ø"/>
            </a:pPr>
            <a:endParaRPr lang="fr-FR" sz="1400" dirty="0" smtClean="0"/>
          </a:p>
          <a:p>
            <a:pPr lvl="1">
              <a:buFont typeface="Wingdings" pitchFamily="2" charset="2"/>
              <a:buChar char="Ø"/>
            </a:pPr>
            <a:r>
              <a:rPr lang="fr-FR" dirty="0" smtClean="0"/>
              <a:t>2 CHSCT: secrétaire CFDT dans l’un d’eux qui couvre 750 salariés.</a:t>
            </a:r>
          </a:p>
          <a:p>
            <a:pPr lvl="1">
              <a:buFont typeface="Wingdings" pitchFamily="2" charset="2"/>
              <a:buChar char="Ø"/>
            </a:pPr>
            <a:endParaRPr lang="fr-FR" dirty="0" smtClean="0"/>
          </a:p>
          <a:p>
            <a:pPr>
              <a:buNone/>
            </a:pPr>
            <a:endParaRPr lang="fr-FR"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b="1" dirty="0" smtClean="0"/>
              <a:t>Origine de la prise de conscience syndicale</a:t>
            </a:r>
            <a:endParaRPr lang="fr-FR" sz="3600" b="1" dirty="0"/>
          </a:p>
        </p:txBody>
      </p:sp>
      <p:sp>
        <p:nvSpPr>
          <p:cNvPr id="3" name="Espace réservé du contenu 2"/>
          <p:cNvSpPr>
            <a:spLocks noGrp="1"/>
          </p:cNvSpPr>
          <p:nvPr>
            <p:ph idx="1"/>
          </p:nvPr>
        </p:nvSpPr>
        <p:spPr>
          <a:xfrm>
            <a:off x="457200" y="1898830"/>
            <a:ext cx="8229600" cy="4227333"/>
          </a:xfrm>
        </p:spPr>
        <p:txBody>
          <a:bodyPr/>
          <a:lstStyle/>
          <a:p>
            <a:r>
              <a:rPr lang="fr-FR" sz="2800" dirty="0" smtClean="0"/>
              <a:t>Revue Santé&amp;Travail n°71 (juillet 2010)</a:t>
            </a:r>
          </a:p>
          <a:p>
            <a:pPr lvl="1">
              <a:buFont typeface="Wingdings" pitchFamily="2" charset="2"/>
              <a:buChar char="Ø"/>
            </a:pPr>
            <a:r>
              <a:rPr lang="fr-FR" sz="2400" dirty="0" smtClean="0"/>
              <a:t>Prise de connaissance du sujet</a:t>
            </a:r>
          </a:p>
          <a:p>
            <a:pPr lvl="1">
              <a:buNone/>
            </a:pPr>
            <a:endParaRPr lang="fr-FR" dirty="0" smtClean="0"/>
          </a:p>
          <a:p>
            <a:r>
              <a:rPr lang="fr-FR" sz="2800" dirty="0" smtClean="0"/>
              <a:t>Revue Science et Vie (N° spécial nano de décembre 2010):</a:t>
            </a:r>
          </a:p>
          <a:p>
            <a:pPr lvl="1">
              <a:buFont typeface="Wingdings" pitchFamily="2" charset="2"/>
              <a:buChar char="Ø"/>
            </a:pPr>
            <a:r>
              <a:rPr lang="fr-FR" sz="2400" dirty="0" smtClean="0"/>
              <a:t>Un chapitre sur les peintures, laques, vernis et durcisseurs =&gt; utilisés dans la fabrication d’ameublement, notamment chez Fournier.</a:t>
            </a:r>
            <a:endParaRPr lang="fr-FR"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1509" y="188640"/>
            <a:ext cx="8775975" cy="810090"/>
          </a:xfrm>
        </p:spPr>
        <p:txBody>
          <a:bodyPr>
            <a:noAutofit/>
          </a:bodyPr>
          <a:lstStyle/>
          <a:p>
            <a:r>
              <a:rPr lang="fr-FR" sz="2800" b="1" dirty="0" smtClean="0"/>
              <a:t>Historique de la problématique « nano » dans l’entreprise</a:t>
            </a:r>
            <a:endParaRPr lang="fr-FR" sz="2800" b="1" dirty="0"/>
          </a:p>
        </p:txBody>
      </p:sp>
      <p:sp>
        <p:nvSpPr>
          <p:cNvPr id="3" name="Espace réservé du contenu 2"/>
          <p:cNvSpPr>
            <a:spLocks noGrp="1"/>
          </p:cNvSpPr>
          <p:nvPr>
            <p:ph idx="1"/>
          </p:nvPr>
        </p:nvSpPr>
        <p:spPr>
          <a:xfrm>
            <a:off x="341529" y="1178750"/>
            <a:ext cx="8595955" cy="5535614"/>
          </a:xfrm>
        </p:spPr>
        <p:txBody>
          <a:bodyPr>
            <a:normAutofit fontScale="92500" lnSpcReduction="20000"/>
          </a:bodyPr>
          <a:lstStyle/>
          <a:p>
            <a:r>
              <a:rPr lang="fr-FR" sz="2000" dirty="0" smtClean="0"/>
              <a:t>Début 2011, Fournier envisage la mise en place de nouveaux procédés de fabrication, et notamment l’utilisation de nanomatériaux pour renforcer la résistance aux rayures des portes (vernis/laques). L’entreprise affirme que ce sont des fournisseurs qui l’ont contacté pour proposer cette offre.</a:t>
            </a:r>
          </a:p>
          <a:p>
            <a:pPr>
              <a:buNone/>
            </a:pPr>
            <a:endParaRPr lang="fr-FR" sz="1000" dirty="0" smtClean="0"/>
          </a:p>
          <a:p>
            <a:r>
              <a:rPr lang="fr-FR" sz="2000" dirty="0" smtClean="0"/>
              <a:t>Interpellation de l’employeur par le secrétaire du CHSCT pour s’opposer à l’utilisation des nanomatériaux du fait qu’on n’en connait pas les effets sanitaires.</a:t>
            </a:r>
          </a:p>
          <a:p>
            <a:pPr>
              <a:buNone/>
            </a:pPr>
            <a:endParaRPr lang="fr-FR" sz="1000" dirty="0" smtClean="0"/>
          </a:p>
          <a:p>
            <a:pPr>
              <a:buNone/>
            </a:pPr>
            <a:endParaRPr lang="fr-FR" sz="1000" dirty="0" smtClean="0"/>
          </a:p>
          <a:p>
            <a:r>
              <a:rPr lang="fr-FR" sz="2000" dirty="0" smtClean="0"/>
              <a:t>Le CHSCT demande à l’employeur de se renseigner auprès des fournisseurs de laques/peintures/vernis/durcisseurs sur la présence de </a:t>
            </a:r>
            <a:r>
              <a:rPr lang="fr-FR" sz="2000" dirty="0" err="1" smtClean="0"/>
              <a:t>nanos</a:t>
            </a:r>
            <a:r>
              <a:rPr lang="fr-FR" sz="2000" dirty="0" smtClean="0"/>
              <a:t> dans leurs produits = &gt; après plus d’un an d’attente de réponse des fournisseurs, ces derniers répondent fin 2012 que leurs produits n’en contiennent pas.</a:t>
            </a:r>
          </a:p>
          <a:p>
            <a:pPr>
              <a:buNone/>
            </a:pPr>
            <a:endParaRPr lang="fr-FR" sz="1100" dirty="0" smtClean="0"/>
          </a:p>
          <a:p>
            <a:r>
              <a:rPr lang="fr-FR" sz="2000" dirty="0" smtClean="0"/>
              <a:t>Très dernièrement, arrivée chez Fournier d’une machine de plaquage au laser qui apporte un léger bénéfice esthétique aux meubles = &gt; sur ces machines apparaît la mention « poussières ultra fines ».</a:t>
            </a:r>
          </a:p>
          <a:p>
            <a:pPr>
              <a:buNone/>
            </a:pPr>
            <a:endParaRPr lang="fr-FR" sz="1100" dirty="0" smtClean="0"/>
          </a:p>
          <a:p>
            <a:r>
              <a:rPr lang="fr-FR" sz="2000" dirty="0" smtClean="0"/>
              <a:t>Après demande du CHSCT sur la nature des résidus produits par les machines de plaquage au laser, la Direction a tenté de se renseigner mais n’a pas obtenu de réponse claire = &gt; Fournier prévoie d’acheter d’autres machines de ce type. Le CHSCT renouvelle sa demande sur la nature et la composition de la « fine couche chimique » qui produit des résidus.</a:t>
            </a:r>
          </a:p>
          <a:p>
            <a:endParaRPr lang="fr-FR" sz="2000" dirty="0" smtClean="0"/>
          </a:p>
          <a:p>
            <a:pPr>
              <a:buNone/>
            </a:pPr>
            <a:endParaRPr lang="fr-FR" sz="2000" dirty="0" smtClean="0"/>
          </a:p>
          <a:p>
            <a:endParaRPr lang="fr-F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b="1" dirty="0" smtClean="0"/>
              <a:t>Des expositions potentielles dans la fabrication d’ameublement</a:t>
            </a:r>
            <a:endParaRPr lang="fr-FR" sz="3600" b="1" dirty="0"/>
          </a:p>
        </p:txBody>
      </p:sp>
      <p:sp>
        <p:nvSpPr>
          <p:cNvPr id="3" name="Espace réservé du contenu 2"/>
          <p:cNvSpPr>
            <a:spLocks noGrp="1"/>
          </p:cNvSpPr>
          <p:nvPr>
            <p:ph idx="1"/>
          </p:nvPr>
        </p:nvSpPr>
        <p:spPr>
          <a:xfrm>
            <a:off x="457200" y="1943835"/>
            <a:ext cx="8229600" cy="4182328"/>
          </a:xfrm>
        </p:spPr>
        <p:txBody>
          <a:bodyPr>
            <a:normAutofit fontScale="92500"/>
          </a:bodyPr>
          <a:lstStyle/>
          <a:p>
            <a:r>
              <a:rPr lang="fr-FR" sz="2400" dirty="0" smtClean="0"/>
              <a:t>Opérations de ponçage et de lustrage (après laquage): concerne environ 40 salariés chez Fournier</a:t>
            </a:r>
          </a:p>
          <a:p>
            <a:pPr lvl="1">
              <a:buFont typeface="Wingdings" pitchFamily="2" charset="2"/>
              <a:buChar char="Ø"/>
            </a:pPr>
            <a:r>
              <a:rPr lang="fr-FR" sz="2000" dirty="0" smtClean="0"/>
              <a:t>Système d’aspiration des poussières de plutôt bonne qualité mais qui ne capte pas l’intégralité des poussières: aérosols de nanoparticules?</a:t>
            </a:r>
          </a:p>
          <a:p>
            <a:pPr>
              <a:buNone/>
            </a:pPr>
            <a:endParaRPr lang="fr-FR" sz="1600" dirty="0" smtClean="0"/>
          </a:p>
          <a:p>
            <a:r>
              <a:rPr lang="fr-FR" sz="2400" dirty="0" smtClean="0"/>
              <a:t>Exposition aux résidus des machines de plaquage au laser (« poussières ultra fines »):</a:t>
            </a:r>
          </a:p>
          <a:p>
            <a:pPr lvl="1">
              <a:buFont typeface="Wingdings" pitchFamily="2" charset="2"/>
              <a:buChar char="Ø"/>
            </a:pPr>
            <a:r>
              <a:rPr lang="fr-FR" sz="2000" dirty="0" smtClean="0"/>
              <a:t>interrogation sur la nature de cette poussière ultra fine</a:t>
            </a:r>
            <a:r>
              <a:rPr lang="fr-FR" sz="2000" smtClean="0"/>
              <a:t>: nanoparticules?</a:t>
            </a:r>
            <a:endParaRPr lang="fr-FR" sz="2000" dirty="0" smtClean="0"/>
          </a:p>
          <a:p>
            <a:pPr lvl="1">
              <a:buFont typeface="Wingdings" pitchFamily="2" charset="2"/>
              <a:buChar char="Ø"/>
            </a:pPr>
            <a:r>
              <a:rPr lang="fr-FR" sz="2000" dirty="0" smtClean="0"/>
              <a:t>Salariés protégés (masques+combinaison) pour le transvasement des résidus.</a:t>
            </a:r>
          </a:p>
          <a:p>
            <a:pPr lvl="1">
              <a:buFont typeface="Wingdings" pitchFamily="2" charset="2"/>
              <a:buChar char="Ø"/>
            </a:pPr>
            <a:r>
              <a:rPr lang="fr-FR" sz="2000" dirty="0" smtClean="0"/>
              <a:t>Les agents de maintenance des machines et les opérateurs sur machine ne sont en revanche pas protégés: environ 10 salariés chez Fournier.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smtClean="0"/>
              <a:t>Eléments complémentaires de réflexion</a:t>
            </a:r>
            <a:endParaRPr lang="fr-FR" sz="3600" b="1" dirty="0"/>
          </a:p>
        </p:txBody>
      </p:sp>
      <p:sp>
        <p:nvSpPr>
          <p:cNvPr id="3" name="Espace réservé du contenu 2"/>
          <p:cNvSpPr>
            <a:spLocks noGrp="1"/>
          </p:cNvSpPr>
          <p:nvPr>
            <p:ph idx="1"/>
          </p:nvPr>
        </p:nvSpPr>
        <p:spPr>
          <a:xfrm>
            <a:off x="457200" y="1600200"/>
            <a:ext cx="8229600" cy="4889140"/>
          </a:xfrm>
        </p:spPr>
        <p:txBody>
          <a:bodyPr>
            <a:normAutofit lnSpcReduction="10000"/>
          </a:bodyPr>
          <a:lstStyle/>
          <a:p>
            <a:r>
              <a:rPr lang="fr-FR" sz="2400" dirty="0" smtClean="0"/>
              <a:t>Extraits du Référentiel NF Environnement Ameublement (Afnor) concernant les « exigences relatives à l’utilisation des nanomatériaux »:</a:t>
            </a:r>
          </a:p>
          <a:p>
            <a:pPr>
              <a:buNone/>
            </a:pPr>
            <a:endParaRPr lang="fr-FR" sz="1000" dirty="0" smtClean="0"/>
          </a:p>
          <a:p>
            <a:pPr>
              <a:buNone/>
            </a:pPr>
            <a:r>
              <a:rPr lang="fr-FR" sz="2000" dirty="0" smtClean="0"/>
              <a:t>«  Les produits de finition de la famille des peintures ne devront pas contenir de nanomatériaux manufacturés ajoutés intentionnellement dans le but d’apporter une nouvelle fonctionnalité. Ce critère ne s’applique pas aux liants à base de résines polymériques en suspension. Le terme intentionnel indique le fait qu’il peut exister des nanoparticules non nécessairement manufacturées sous forme de traces dans certaines matières premières de la peinture ».</a:t>
            </a:r>
          </a:p>
          <a:p>
            <a:pPr>
              <a:buNone/>
            </a:pPr>
            <a:endParaRPr lang="fr-FR" sz="1300" dirty="0" smtClean="0"/>
          </a:p>
          <a:p>
            <a:r>
              <a:rPr lang="fr-FR" sz="2400" dirty="0" smtClean="0"/>
              <a:t>Publication en 2012 d’un rapport commandé par la FETBB, l’EFIC et l’UEA (partenaires sociaux européens): « </a:t>
            </a:r>
            <a:r>
              <a:rPr lang="fr-FR" sz="2400" i="1" dirty="0" smtClean="0"/>
              <a:t>Nanotechnologies dans le secteur de l’ameublement – Etat des lieux 2012</a:t>
            </a:r>
            <a:r>
              <a:rPr lang="fr-FR" sz="2400" dirty="0" smtClean="0"/>
              <a:t> »</a:t>
            </a:r>
            <a:endParaRPr lang="fr-FR"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smtClean="0"/>
              <a:t>Des interrogations qui subsistent</a:t>
            </a:r>
            <a:endParaRPr lang="fr-FR" sz="3600" b="1" dirty="0"/>
          </a:p>
        </p:txBody>
      </p:sp>
      <p:sp>
        <p:nvSpPr>
          <p:cNvPr id="3" name="Espace réservé du contenu 2"/>
          <p:cNvSpPr>
            <a:spLocks noGrp="1"/>
          </p:cNvSpPr>
          <p:nvPr>
            <p:ph idx="1"/>
          </p:nvPr>
        </p:nvSpPr>
        <p:spPr>
          <a:xfrm>
            <a:off x="457200" y="1493784"/>
            <a:ext cx="8229600" cy="4725525"/>
          </a:xfrm>
        </p:spPr>
        <p:txBody>
          <a:bodyPr>
            <a:normAutofit/>
          </a:bodyPr>
          <a:lstStyle/>
          <a:p>
            <a:r>
              <a:rPr lang="fr-FR" sz="2400" dirty="0" smtClean="0"/>
              <a:t>Malgré la réponse des fournisseurs confirmant l’absence de </a:t>
            </a:r>
            <a:r>
              <a:rPr lang="fr-FR" sz="2400" dirty="0" err="1" smtClean="0"/>
              <a:t>nanos</a:t>
            </a:r>
            <a:r>
              <a:rPr lang="fr-FR" sz="2400" dirty="0" smtClean="0"/>
              <a:t> dans leurs produits (laques, peintures, vernis et durcisseurs), le secrétaire du CHSCT s’est rendu compte qu’au moins l’un d’entre eux dispose d’un laboratoire « nano ». Doit on en conclure que les laques, peintures, vernis et durcisseurs en contiennent?</a:t>
            </a:r>
          </a:p>
          <a:p>
            <a:pPr>
              <a:buNone/>
            </a:pPr>
            <a:endParaRPr lang="fr-FR" sz="1000" dirty="0" smtClean="0"/>
          </a:p>
          <a:p>
            <a:r>
              <a:rPr lang="fr-FR" sz="2400" dirty="0" smtClean="0"/>
              <a:t>Si ils en contiennent, quels sont ils? Quel impact sur la santé des salariés? Quelles mesures de prévention adopter?</a:t>
            </a:r>
          </a:p>
          <a:p>
            <a:endParaRPr lang="fr-FR" sz="1000" dirty="0" smtClean="0"/>
          </a:p>
          <a:p>
            <a:r>
              <a:rPr lang="fr-FR" sz="2400" dirty="0" smtClean="0"/>
              <a:t>Fournier, comme d’autres fabricants d’ameublement, est demandeuse d’informations sanitaires concernant l’utilisation des </a:t>
            </a:r>
            <a:r>
              <a:rPr lang="fr-FR" sz="2400" dirty="0" err="1" smtClean="0"/>
              <a:t>nanos</a:t>
            </a:r>
            <a:r>
              <a:rPr lang="fr-FR" sz="2400" dirty="0" smtClean="0"/>
              <a:t>.</a:t>
            </a:r>
          </a:p>
          <a:p>
            <a:endParaRPr lang="fr-FR" sz="2400"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1279</TotalTime>
  <Words>860</Words>
  <Application>Microsoft Office PowerPoint</Application>
  <PresentationFormat>Affichage à l'écran (4:3)</PresentationFormat>
  <Paragraphs>113</Paragraphs>
  <Slides>16</Slides>
  <Notes>0</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Thème Office</vt:lpstr>
      <vt:lpstr>Des expositions potentielles aux nanoparticules  et  des questionnements syndicaux</vt:lpstr>
      <vt:lpstr>Une présence des « nanos » dans de nombreuses branches de la FNCB</vt:lpstr>
      <vt:lpstr>Questionnements syndicaux dans une entreprise de fabrication d’ameublement</vt:lpstr>
      <vt:lpstr>Présentation de l’entreprise</vt:lpstr>
      <vt:lpstr>Origine de la prise de conscience syndicale</vt:lpstr>
      <vt:lpstr>Historique de la problématique « nano » dans l’entreprise</vt:lpstr>
      <vt:lpstr>Des expositions potentielles dans la fabrication d’ameublement</vt:lpstr>
      <vt:lpstr>Eléments complémentaires de réflexion</vt:lpstr>
      <vt:lpstr>Des interrogations qui subsistent</vt:lpstr>
      <vt:lpstr>Questionnements syndicaux dans une entreprise du secteur du traitement des déchets</vt:lpstr>
      <vt:lpstr>Présentation de l’entreprise</vt:lpstr>
      <vt:lpstr>Origine de la prise de conscience syndicale</vt:lpstr>
      <vt:lpstr>Des expositions potentielles dans le traitement des déchets</vt:lpstr>
      <vt:lpstr>Interpellation syndicale</vt:lpstr>
      <vt:lpstr>Eléments complémentaires de réflexion</vt:lpstr>
      <vt:lpstr>Des interrogations qui subsistent</vt:lpstr>
    </vt:vector>
  </TitlesOfParts>
  <Company>CFDT - FNCB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ec</dc:creator>
  <cp:lastModifiedBy>pg</cp:lastModifiedBy>
  <cp:revision>833</cp:revision>
  <cp:lastPrinted>2013-11-30T14:41:12Z</cp:lastPrinted>
  <dcterms:created xsi:type="dcterms:W3CDTF">2013-01-07T11:27:43Z</dcterms:created>
  <dcterms:modified xsi:type="dcterms:W3CDTF">2013-12-06T12:16:43Z</dcterms:modified>
</cp:coreProperties>
</file>