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8" r:id="rId2"/>
    <p:sldId id="261" r:id="rId3"/>
    <p:sldId id="548" r:id="rId4"/>
    <p:sldId id="264" r:id="rId5"/>
    <p:sldId id="268" r:id="rId6"/>
    <p:sldId id="267" r:id="rId7"/>
    <p:sldId id="539" r:id="rId8"/>
    <p:sldId id="541" r:id="rId9"/>
    <p:sldId id="544" r:id="rId10"/>
    <p:sldId id="546" r:id="rId11"/>
    <p:sldId id="545" r:id="rId12"/>
    <p:sldId id="547" r:id="rId13"/>
    <p:sldId id="549" r:id="rId14"/>
    <p:sldId id="542" r:id="rId15"/>
    <p:sldId id="54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400" dirty="0"/>
              <a:t>Scores FN/RN</a:t>
            </a:r>
            <a:r>
              <a:rPr lang="fr-FR" sz="2400" baseline="0" dirty="0"/>
              <a:t> à </a:t>
            </a:r>
            <a:r>
              <a:rPr lang="fr-FR" sz="2800" baseline="0" dirty="0"/>
              <a:t>toutes</a:t>
            </a:r>
            <a:r>
              <a:rPr lang="fr-FR" sz="2400" baseline="0" dirty="0"/>
              <a:t> les élections depuis 1984(%)</a:t>
            </a:r>
            <a:endParaRPr lang="fr-FR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Feuil1!$A$65:$AR$65</c:f>
              <c:strCache>
                <c:ptCount val="44"/>
                <c:pt idx="0">
                  <c:v>P88</c:v>
                </c:pt>
                <c:pt idx="1">
                  <c:v>P95</c:v>
                </c:pt>
                <c:pt idx="2">
                  <c:v>P021</c:v>
                </c:pt>
                <c:pt idx="3">
                  <c:v>P022</c:v>
                </c:pt>
                <c:pt idx="4">
                  <c:v>P07</c:v>
                </c:pt>
                <c:pt idx="5">
                  <c:v>P12</c:v>
                </c:pt>
                <c:pt idx="6">
                  <c:v>P171</c:v>
                </c:pt>
                <c:pt idx="7">
                  <c:v>P172</c:v>
                </c:pt>
                <c:pt idx="8">
                  <c:v>P221</c:v>
                </c:pt>
                <c:pt idx="9">
                  <c:v>P222</c:v>
                </c:pt>
                <c:pt idx="11">
                  <c:v>L86</c:v>
                </c:pt>
                <c:pt idx="12">
                  <c:v>L88</c:v>
                </c:pt>
                <c:pt idx="13">
                  <c:v>L93</c:v>
                </c:pt>
                <c:pt idx="14">
                  <c:v>L97</c:v>
                </c:pt>
                <c:pt idx="15">
                  <c:v>L02</c:v>
                </c:pt>
                <c:pt idx="16">
                  <c:v>L07</c:v>
                </c:pt>
                <c:pt idx="17">
                  <c:v>L12</c:v>
                </c:pt>
                <c:pt idx="18">
                  <c:v>L17</c:v>
                </c:pt>
                <c:pt idx="19">
                  <c:v>L22</c:v>
                </c:pt>
                <c:pt idx="21">
                  <c:v>R86</c:v>
                </c:pt>
                <c:pt idx="22">
                  <c:v>R92</c:v>
                </c:pt>
                <c:pt idx="23">
                  <c:v>R98</c:v>
                </c:pt>
                <c:pt idx="24">
                  <c:v>R04</c:v>
                </c:pt>
                <c:pt idx="25">
                  <c:v>R10</c:v>
                </c:pt>
                <c:pt idx="26">
                  <c:v>R15</c:v>
                </c:pt>
                <c:pt idx="27">
                  <c:v>R21</c:v>
                </c:pt>
                <c:pt idx="29">
                  <c:v>E84</c:v>
                </c:pt>
                <c:pt idx="30">
                  <c:v>E89</c:v>
                </c:pt>
                <c:pt idx="31">
                  <c:v>E94</c:v>
                </c:pt>
                <c:pt idx="32">
                  <c:v>E99</c:v>
                </c:pt>
                <c:pt idx="33">
                  <c:v>E04</c:v>
                </c:pt>
                <c:pt idx="34">
                  <c:v>E09</c:v>
                </c:pt>
                <c:pt idx="35">
                  <c:v>E14</c:v>
                </c:pt>
                <c:pt idx="36">
                  <c:v>E19</c:v>
                </c:pt>
                <c:pt idx="38">
                  <c:v>C01</c:v>
                </c:pt>
                <c:pt idx="39">
                  <c:v>C04</c:v>
                </c:pt>
                <c:pt idx="40">
                  <c:v>C08</c:v>
                </c:pt>
                <c:pt idx="41">
                  <c:v>C11</c:v>
                </c:pt>
                <c:pt idx="42">
                  <c:v>D15</c:v>
                </c:pt>
                <c:pt idx="43">
                  <c:v>D21</c:v>
                </c:pt>
              </c:strCache>
            </c:strRef>
          </c:cat>
          <c:val>
            <c:numRef>
              <c:f>Feuil1!$A$66:$AR$66</c:f>
              <c:numCache>
                <c:formatCode>General</c:formatCode>
                <c:ptCount val="44"/>
                <c:pt idx="0">
                  <c:v>14.4</c:v>
                </c:pt>
                <c:pt idx="1">
                  <c:v>15</c:v>
                </c:pt>
                <c:pt idx="2">
                  <c:v>16.899999999999999</c:v>
                </c:pt>
                <c:pt idx="3">
                  <c:v>17.8</c:v>
                </c:pt>
                <c:pt idx="4">
                  <c:v>10.4</c:v>
                </c:pt>
                <c:pt idx="5">
                  <c:v>17.899999999999999</c:v>
                </c:pt>
                <c:pt idx="6">
                  <c:v>21.3</c:v>
                </c:pt>
                <c:pt idx="7">
                  <c:v>33.9</c:v>
                </c:pt>
                <c:pt idx="8">
                  <c:v>23.1</c:v>
                </c:pt>
                <c:pt idx="9">
                  <c:v>41.4</c:v>
                </c:pt>
                <c:pt idx="11">
                  <c:v>9.5</c:v>
                </c:pt>
                <c:pt idx="12">
                  <c:v>9.6</c:v>
                </c:pt>
                <c:pt idx="13">
                  <c:v>12.4</c:v>
                </c:pt>
                <c:pt idx="14">
                  <c:v>14.9</c:v>
                </c:pt>
                <c:pt idx="15">
                  <c:v>11.3</c:v>
                </c:pt>
                <c:pt idx="16">
                  <c:v>4.3</c:v>
                </c:pt>
                <c:pt idx="17">
                  <c:v>13.6</c:v>
                </c:pt>
                <c:pt idx="18">
                  <c:v>13.2</c:v>
                </c:pt>
                <c:pt idx="19">
                  <c:v>18.600000000000001</c:v>
                </c:pt>
                <c:pt idx="21">
                  <c:v>9.6999999999999993</c:v>
                </c:pt>
                <c:pt idx="22">
                  <c:v>13.7</c:v>
                </c:pt>
                <c:pt idx="23">
                  <c:v>15</c:v>
                </c:pt>
                <c:pt idx="24">
                  <c:v>14.7</c:v>
                </c:pt>
                <c:pt idx="25">
                  <c:v>11.4</c:v>
                </c:pt>
                <c:pt idx="26">
                  <c:v>27.7</c:v>
                </c:pt>
                <c:pt idx="27">
                  <c:v>19.2</c:v>
                </c:pt>
                <c:pt idx="29">
                  <c:v>10.9</c:v>
                </c:pt>
                <c:pt idx="30">
                  <c:v>11.7</c:v>
                </c:pt>
                <c:pt idx="31">
                  <c:v>10.5</c:v>
                </c:pt>
                <c:pt idx="32">
                  <c:v>5.7</c:v>
                </c:pt>
                <c:pt idx="33">
                  <c:v>9.8000000000000007</c:v>
                </c:pt>
                <c:pt idx="34">
                  <c:v>6.3</c:v>
                </c:pt>
                <c:pt idx="35">
                  <c:v>24.9</c:v>
                </c:pt>
                <c:pt idx="36">
                  <c:v>23.3</c:v>
                </c:pt>
                <c:pt idx="38">
                  <c:v>6.9</c:v>
                </c:pt>
                <c:pt idx="39">
                  <c:v>12.1</c:v>
                </c:pt>
                <c:pt idx="40">
                  <c:v>4.9000000000000004</c:v>
                </c:pt>
                <c:pt idx="41">
                  <c:v>15.1</c:v>
                </c:pt>
                <c:pt idx="42">
                  <c:v>25</c:v>
                </c:pt>
                <c:pt idx="43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5B-445F-8C38-D38E6D1461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8166048"/>
        <c:axId val="788166704"/>
      </c:barChart>
      <c:catAx>
        <c:axId val="78816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88166704"/>
        <c:crosses val="autoZero"/>
        <c:auto val="1"/>
        <c:lblAlgn val="ctr"/>
        <c:lblOffset val="100"/>
        <c:noMultiLvlLbl val="0"/>
      </c:catAx>
      <c:valAx>
        <c:axId val="788166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88166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63E732-190D-4602-9EFD-B38E9F78826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6B8C5A6-F206-4A51-BDCD-F4510875479B}">
      <dgm:prSet/>
      <dgm:spPr/>
      <dgm:t>
        <a:bodyPr/>
        <a:lstStyle/>
        <a:p>
          <a:r>
            <a:rPr lang="fr-FR" dirty="0"/>
            <a:t>Mise en perspective</a:t>
          </a:r>
          <a:endParaRPr lang="en-US" dirty="0"/>
        </a:p>
      </dgm:t>
    </dgm:pt>
    <dgm:pt modelId="{F93D4EB1-F0D2-4578-BAD3-DBB6CEE26B36}" type="parTrans" cxnId="{E21877BB-AF66-4167-85F2-2C25C9F52B17}">
      <dgm:prSet/>
      <dgm:spPr/>
      <dgm:t>
        <a:bodyPr/>
        <a:lstStyle/>
        <a:p>
          <a:endParaRPr lang="en-US"/>
        </a:p>
      </dgm:t>
    </dgm:pt>
    <dgm:pt modelId="{3490053D-9B90-4855-B15A-999A00C835E9}" type="sibTrans" cxnId="{E21877BB-AF66-4167-85F2-2C25C9F52B17}">
      <dgm:prSet/>
      <dgm:spPr/>
      <dgm:t>
        <a:bodyPr/>
        <a:lstStyle/>
        <a:p>
          <a:endParaRPr lang="en-US"/>
        </a:p>
      </dgm:t>
    </dgm:pt>
    <dgm:pt modelId="{AE9A1D25-CBAC-4737-B683-2D91FCA15091}">
      <dgm:prSet/>
      <dgm:spPr/>
      <dgm:t>
        <a:bodyPr/>
        <a:lstStyle/>
        <a:p>
          <a:r>
            <a:rPr lang="fr-FR" dirty="0"/>
            <a:t>L’électorat </a:t>
          </a:r>
          <a:r>
            <a:rPr lang="fr-FR" dirty="0" err="1"/>
            <a:t>Bardella</a:t>
          </a:r>
          <a:r>
            <a:rPr lang="fr-FR" dirty="0"/>
            <a:t> en 2024</a:t>
          </a:r>
          <a:endParaRPr lang="en-US" dirty="0"/>
        </a:p>
      </dgm:t>
    </dgm:pt>
    <dgm:pt modelId="{D1B586E3-0252-42DA-89E8-4CF2571165B3}" type="parTrans" cxnId="{C8CC8CD7-50AA-4A5D-92EC-2FB89524AA5D}">
      <dgm:prSet/>
      <dgm:spPr/>
      <dgm:t>
        <a:bodyPr/>
        <a:lstStyle/>
        <a:p>
          <a:endParaRPr lang="en-US"/>
        </a:p>
      </dgm:t>
    </dgm:pt>
    <dgm:pt modelId="{8E926A93-91E2-4048-9520-C5B6F9B4348B}" type="sibTrans" cxnId="{C8CC8CD7-50AA-4A5D-92EC-2FB89524AA5D}">
      <dgm:prSet/>
      <dgm:spPr/>
      <dgm:t>
        <a:bodyPr/>
        <a:lstStyle/>
        <a:p>
          <a:endParaRPr lang="en-US"/>
        </a:p>
      </dgm:t>
    </dgm:pt>
    <dgm:pt modelId="{B4283678-727D-4C13-AFAF-70939028788F}">
      <dgm:prSet/>
      <dgm:spPr/>
      <dgm:t>
        <a:bodyPr/>
        <a:lstStyle/>
        <a:p>
          <a:r>
            <a:rPr lang="fr-FR" dirty="0"/>
            <a:t>Cet électorat est-il récupérable?</a:t>
          </a:r>
          <a:endParaRPr lang="en-US" dirty="0"/>
        </a:p>
      </dgm:t>
    </dgm:pt>
    <dgm:pt modelId="{E7429166-FA66-4CEE-8BB9-416335ADB93A}" type="parTrans" cxnId="{610A02AA-3439-4AD2-A617-E0F73654B07B}">
      <dgm:prSet/>
      <dgm:spPr/>
      <dgm:t>
        <a:bodyPr/>
        <a:lstStyle/>
        <a:p>
          <a:endParaRPr lang="en-US"/>
        </a:p>
      </dgm:t>
    </dgm:pt>
    <dgm:pt modelId="{6DEE9E2A-5A90-4BB0-A141-70B393864A78}" type="sibTrans" cxnId="{610A02AA-3439-4AD2-A617-E0F73654B07B}">
      <dgm:prSet/>
      <dgm:spPr/>
      <dgm:t>
        <a:bodyPr/>
        <a:lstStyle/>
        <a:p>
          <a:endParaRPr lang="en-US"/>
        </a:p>
      </dgm:t>
    </dgm:pt>
    <dgm:pt modelId="{2EBB2048-8411-4A7F-AFDA-2DCD8AFCBF75}" type="pres">
      <dgm:prSet presAssocID="{5E63E732-190D-4602-9EFD-B38E9F788267}" presName="vert0" presStyleCnt="0">
        <dgm:presLayoutVars>
          <dgm:dir/>
          <dgm:animOne val="branch"/>
          <dgm:animLvl val="lvl"/>
        </dgm:presLayoutVars>
      </dgm:prSet>
      <dgm:spPr/>
    </dgm:pt>
    <dgm:pt modelId="{4C704D06-6EC2-41B7-AF09-2CDE04D3F863}" type="pres">
      <dgm:prSet presAssocID="{E6B8C5A6-F206-4A51-BDCD-F4510875479B}" presName="thickLine" presStyleLbl="alignNode1" presStyleIdx="0" presStyleCnt="3"/>
      <dgm:spPr/>
    </dgm:pt>
    <dgm:pt modelId="{EC1A01C5-8526-4FE9-88E7-AE3F1CC678FF}" type="pres">
      <dgm:prSet presAssocID="{E6B8C5A6-F206-4A51-BDCD-F4510875479B}" presName="horz1" presStyleCnt="0"/>
      <dgm:spPr/>
    </dgm:pt>
    <dgm:pt modelId="{B85AD7C0-8D9A-4144-9420-A5ECFAD159DF}" type="pres">
      <dgm:prSet presAssocID="{E6B8C5A6-F206-4A51-BDCD-F4510875479B}" presName="tx1" presStyleLbl="revTx" presStyleIdx="0" presStyleCnt="3"/>
      <dgm:spPr/>
    </dgm:pt>
    <dgm:pt modelId="{EB0FE9DC-2187-4ACE-BE23-958D0A3B0D75}" type="pres">
      <dgm:prSet presAssocID="{E6B8C5A6-F206-4A51-BDCD-F4510875479B}" presName="vert1" presStyleCnt="0"/>
      <dgm:spPr/>
    </dgm:pt>
    <dgm:pt modelId="{E7DBD134-9AD1-4234-B6AE-D5140A0063D3}" type="pres">
      <dgm:prSet presAssocID="{AE9A1D25-CBAC-4737-B683-2D91FCA15091}" presName="thickLine" presStyleLbl="alignNode1" presStyleIdx="1" presStyleCnt="3" custLinFactNeighborX="123" custLinFactNeighborY="-17550"/>
      <dgm:spPr/>
    </dgm:pt>
    <dgm:pt modelId="{49B08125-BED9-4727-9941-68870C7F3D24}" type="pres">
      <dgm:prSet presAssocID="{AE9A1D25-CBAC-4737-B683-2D91FCA15091}" presName="horz1" presStyleCnt="0"/>
      <dgm:spPr/>
    </dgm:pt>
    <dgm:pt modelId="{6EE7ED44-D554-47F3-B13B-BA76382B8535}" type="pres">
      <dgm:prSet presAssocID="{AE9A1D25-CBAC-4737-B683-2D91FCA15091}" presName="tx1" presStyleLbl="revTx" presStyleIdx="1" presStyleCnt="3" custScaleY="108848"/>
      <dgm:spPr/>
    </dgm:pt>
    <dgm:pt modelId="{FE3141C3-C6E3-42A5-820E-18E9A01D79AC}" type="pres">
      <dgm:prSet presAssocID="{AE9A1D25-CBAC-4737-B683-2D91FCA15091}" presName="vert1" presStyleCnt="0"/>
      <dgm:spPr/>
    </dgm:pt>
    <dgm:pt modelId="{C8545127-987E-485C-A478-EC51E42D26BA}" type="pres">
      <dgm:prSet presAssocID="{B4283678-727D-4C13-AFAF-70939028788F}" presName="thickLine" presStyleLbl="alignNode1" presStyleIdx="2" presStyleCnt="3"/>
      <dgm:spPr/>
    </dgm:pt>
    <dgm:pt modelId="{A21FFA19-20E8-448B-904F-BF8BF209A851}" type="pres">
      <dgm:prSet presAssocID="{B4283678-727D-4C13-AFAF-70939028788F}" presName="horz1" presStyleCnt="0"/>
      <dgm:spPr/>
    </dgm:pt>
    <dgm:pt modelId="{E2938767-8BBE-4720-89E6-33C08104C8E6}" type="pres">
      <dgm:prSet presAssocID="{B4283678-727D-4C13-AFAF-70939028788F}" presName="tx1" presStyleLbl="revTx" presStyleIdx="2" presStyleCnt="3" custScaleY="143296"/>
      <dgm:spPr/>
    </dgm:pt>
    <dgm:pt modelId="{B2E9E74E-1F2C-41C9-B5B5-4D73E1B45DB1}" type="pres">
      <dgm:prSet presAssocID="{B4283678-727D-4C13-AFAF-70939028788F}" presName="vert1" presStyleCnt="0"/>
      <dgm:spPr/>
    </dgm:pt>
  </dgm:ptLst>
  <dgm:cxnLst>
    <dgm:cxn modelId="{C627920F-4D12-4B5E-8B7C-B50C7678CE0A}" type="presOf" srcId="{AE9A1D25-CBAC-4737-B683-2D91FCA15091}" destId="{6EE7ED44-D554-47F3-B13B-BA76382B8535}" srcOrd="0" destOrd="0" presId="urn:microsoft.com/office/officeart/2008/layout/LinedList"/>
    <dgm:cxn modelId="{656D286C-8408-4E4C-8505-7C07214EDE80}" type="presOf" srcId="{5E63E732-190D-4602-9EFD-B38E9F788267}" destId="{2EBB2048-8411-4A7F-AFDA-2DCD8AFCBF75}" srcOrd="0" destOrd="0" presId="urn:microsoft.com/office/officeart/2008/layout/LinedList"/>
    <dgm:cxn modelId="{EA02C679-D6CD-4F94-8BF0-005598F107FE}" type="presOf" srcId="{E6B8C5A6-F206-4A51-BDCD-F4510875479B}" destId="{B85AD7C0-8D9A-4144-9420-A5ECFAD159DF}" srcOrd="0" destOrd="0" presId="urn:microsoft.com/office/officeart/2008/layout/LinedList"/>
    <dgm:cxn modelId="{610A02AA-3439-4AD2-A617-E0F73654B07B}" srcId="{5E63E732-190D-4602-9EFD-B38E9F788267}" destId="{B4283678-727D-4C13-AFAF-70939028788F}" srcOrd="2" destOrd="0" parTransId="{E7429166-FA66-4CEE-8BB9-416335ADB93A}" sibTransId="{6DEE9E2A-5A90-4BB0-A141-70B393864A78}"/>
    <dgm:cxn modelId="{E21877BB-AF66-4167-85F2-2C25C9F52B17}" srcId="{5E63E732-190D-4602-9EFD-B38E9F788267}" destId="{E6B8C5A6-F206-4A51-BDCD-F4510875479B}" srcOrd="0" destOrd="0" parTransId="{F93D4EB1-F0D2-4578-BAD3-DBB6CEE26B36}" sibTransId="{3490053D-9B90-4855-B15A-999A00C835E9}"/>
    <dgm:cxn modelId="{C8CC8CD7-50AA-4A5D-92EC-2FB89524AA5D}" srcId="{5E63E732-190D-4602-9EFD-B38E9F788267}" destId="{AE9A1D25-CBAC-4737-B683-2D91FCA15091}" srcOrd="1" destOrd="0" parTransId="{D1B586E3-0252-42DA-89E8-4CF2571165B3}" sibTransId="{8E926A93-91E2-4048-9520-C5B6F9B4348B}"/>
    <dgm:cxn modelId="{909256F8-3CD4-4FA8-AAEE-65915423E478}" type="presOf" srcId="{B4283678-727D-4C13-AFAF-70939028788F}" destId="{E2938767-8BBE-4720-89E6-33C08104C8E6}" srcOrd="0" destOrd="0" presId="urn:microsoft.com/office/officeart/2008/layout/LinedList"/>
    <dgm:cxn modelId="{4325867B-1EED-49D1-9D48-33F3853D7A9E}" type="presParOf" srcId="{2EBB2048-8411-4A7F-AFDA-2DCD8AFCBF75}" destId="{4C704D06-6EC2-41B7-AF09-2CDE04D3F863}" srcOrd="0" destOrd="0" presId="urn:microsoft.com/office/officeart/2008/layout/LinedList"/>
    <dgm:cxn modelId="{80650E13-E60A-4B66-960D-98103E789785}" type="presParOf" srcId="{2EBB2048-8411-4A7F-AFDA-2DCD8AFCBF75}" destId="{EC1A01C5-8526-4FE9-88E7-AE3F1CC678FF}" srcOrd="1" destOrd="0" presId="urn:microsoft.com/office/officeart/2008/layout/LinedList"/>
    <dgm:cxn modelId="{C573E39B-946E-43E4-BD14-782B33815CC2}" type="presParOf" srcId="{EC1A01C5-8526-4FE9-88E7-AE3F1CC678FF}" destId="{B85AD7C0-8D9A-4144-9420-A5ECFAD159DF}" srcOrd="0" destOrd="0" presId="urn:microsoft.com/office/officeart/2008/layout/LinedList"/>
    <dgm:cxn modelId="{519E2B04-E56B-4E90-9C0A-5CF13B6939A1}" type="presParOf" srcId="{EC1A01C5-8526-4FE9-88E7-AE3F1CC678FF}" destId="{EB0FE9DC-2187-4ACE-BE23-958D0A3B0D75}" srcOrd="1" destOrd="0" presId="urn:microsoft.com/office/officeart/2008/layout/LinedList"/>
    <dgm:cxn modelId="{5B3F7371-7FD4-4171-BF53-876B5BFB48A6}" type="presParOf" srcId="{2EBB2048-8411-4A7F-AFDA-2DCD8AFCBF75}" destId="{E7DBD134-9AD1-4234-B6AE-D5140A0063D3}" srcOrd="2" destOrd="0" presId="urn:microsoft.com/office/officeart/2008/layout/LinedList"/>
    <dgm:cxn modelId="{D94E1B30-9AA3-4306-9CE1-BF88FFE6A690}" type="presParOf" srcId="{2EBB2048-8411-4A7F-AFDA-2DCD8AFCBF75}" destId="{49B08125-BED9-4727-9941-68870C7F3D24}" srcOrd="3" destOrd="0" presId="urn:microsoft.com/office/officeart/2008/layout/LinedList"/>
    <dgm:cxn modelId="{A5D80809-D70A-443A-B83C-53E9FFA7E23B}" type="presParOf" srcId="{49B08125-BED9-4727-9941-68870C7F3D24}" destId="{6EE7ED44-D554-47F3-B13B-BA76382B8535}" srcOrd="0" destOrd="0" presId="urn:microsoft.com/office/officeart/2008/layout/LinedList"/>
    <dgm:cxn modelId="{0DDC9823-00A7-41D8-844A-E9E07D473A45}" type="presParOf" srcId="{49B08125-BED9-4727-9941-68870C7F3D24}" destId="{FE3141C3-C6E3-42A5-820E-18E9A01D79AC}" srcOrd="1" destOrd="0" presId="urn:microsoft.com/office/officeart/2008/layout/LinedList"/>
    <dgm:cxn modelId="{7EDA0048-42C0-4FD4-BD3E-3AC3F6BDFF6A}" type="presParOf" srcId="{2EBB2048-8411-4A7F-AFDA-2DCD8AFCBF75}" destId="{C8545127-987E-485C-A478-EC51E42D26BA}" srcOrd="4" destOrd="0" presId="urn:microsoft.com/office/officeart/2008/layout/LinedList"/>
    <dgm:cxn modelId="{97C2F490-8874-4E4A-9A47-FF3F37460073}" type="presParOf" srcId="{2EBB2048-8411-4A7F-AFDA-2DCD8AFCBF75}" destId="{A21FFA19-20E8-448B-904F-BF8BF209A851}" srcOrd="5" destOrd="0" presId="urn:microsoft.com/office/officeart/2008/layout/LinedList"/>
    <dgm:cxn modelId="{72BD4EB9-6D1C-466E-AE07-F38F2CCFF123}" type="presParOf" srcId="{A21FFA19-20E8-448B-904F-BF8BF209A851}" destId="{E2938767-8BBE-4720-89E6-33C08104C8E6}" srcOrd="0" destOrd="0" presId="urn:microsoft.com/office/officeart/2008/layout/LinedList"/>
    <dgm:cxn modelId="{0B87D7C5-F399-4782-81F5-F3812F1F344A}" type="presParOf" srcId="{A21FFA19-20E8-448B-904F-BF8BF209A851}" destId="{B2E9E74E-1F2C-41C9-B5B5-4D73E1B45DB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04D06-6EC2-41B7-AF09-2CDE04D3F863}">
      <dsp:nvSpPr>
        <dsp:cNvPr id="0" name=""/>
        <dsp:cNvSpPr/>
      </dsp:nvSpPr>
      <dsp:spPr>
        <a:xfrm>
          <a:off x="0" y="2761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5AD7C0-8D9A-4144-9420-A5ECFAD159DF}">
      <dsp:nvSpPr>
        <dsp:cNvPr id="0" name=""/>
        <dsp:cNvSpPr/>
      </dsp:nvSpPr>
      <dsp:spPr>
        <a:xfrm>
          <a:off x="0" y="2761"/>
          <a:ext cx="6900512" cy="1570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800" kern="1200" dirty="0"/>
            <a:t>Mise en perspective</a:t>
          </a:r>
          <a:endParaRPr lang="en-US" sz="4800" kern="1200" dirty="0"/>
        </a:p>
      </dsp:txBody>
      <dsp:txXfrm>
        <a:off x="0" y="2761"/>
        <a:ext cx="6900512" cy="1570555"/>
      </dsp:txXfrm>
    </dsp:sp>
    <dsp:sp modelId="{E7DBD134-9AD1-4234-B6AE-D5140A0063D3}">
      <dsp:nvSpPr>
        <dsp:cNvPr id="0" name=""/>
        <dsp:cNvSpPr/>
      </dsp:nvSpPr>
      <dsp:spPr>
        <a:xfrm>
          <a:off x="0" y="1273296"/>
          <a:ext cx="6900512" cy="0"/>
        </a:xfrm>
        <a:prstGeom prst="line">
          <a:avLst/>
        </a:prstGeom>
        <a:solidFill>
          <a:schemeClr val="accent2">
            <a:hueOff val="3183231"/>
            <a:satOff val="5400"/>
            <a:lumOff val="-196"/>
            <a:alphaOff val="0"/>
          </a:schemeClr>
        </a:solidFill>
        <a:ln w="12700" cap="flat" cmpd="sng" algn="ctr">
          <a:solidFill>
            <a:schemeClr val="accent2">
              <a:hueOff val="3183231"/>
              <a:satOff val="5400"/>
              <a:lumOff val="-1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E7ED44-D554-47F3-B13B-BA76382B8535}">
      <dsp:nvSpPr>
        <dsp:cNvPr id="0" name=""/>
        <dsp:cNvSpPr/>
      </dsp:nvSpPr>
      <dsp:spPr>
        <a:xfrm>
          <a:off x="0" y="1573317"/>
          <a:ext cx="6893773" cy="1709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800" kern="1200" dirty="0"/>
            <a:t>L’électorat </a:t>
          </a:r>
          <a:r>
            <a:rPr lang="fr-FR" sz="4800" kern="1200" dirty="0" err="1"/>
            <a:t>Bardella</a:t>
          </a:r>
          <a:r>
            <a:rPr lang="fr-FR" sz="4800" kern="1200" dirty="0"/>
            <a:t> en 2024</a:t>
          </a:r>
          <a:endParaRPr lang="en-US" sz="4800" kern="1200" dirty="0"/>
        </a:p>
      </dsp:txBody>
      <dsp:txXfrm>
        <a:off x="0" y="1573317"/>
        <a:ext cx="6893773" cy="1709518"/>
      </dsp:txXfrm>
    </dsp:sp>
    <dsp:sp modelId="{C8545127-987E-485C-A478-EC51E42D26BA}">
      <dsp:nvSpPr>
        <dsp:cNvPr id="0" name=""/>
        <dsp:cNvSpPr/>
      </dsp:nvSpPr>
      <dsp:spPr>
        <a:xfrm>
          <a:off x="0" y="3282835"/>
          <a:ext cx="6900512" cy="0"/>
        </a:xfrm>
        <a:prstGeom prst="line">
          <a:avLst/>
        </a:prstGeom>
        <a:solidFill>
          <a:schemeClr val="accent2">
            <a:hueOff val="6366461"/>
            <a:satOff val="10800"/>
            <a:lumOff val="-392"/>
            <a:alphaOff val="0"/>
          </a:schemeClr>
        </a:solidFill>
        <a:ln w="12700" cap="flat" cmpd="sng" algn="ctr">
          <a:solidFill>
            <a:schemeClr val="accent2">
              <a:hueOff val="6366461"/>
              <a:satOff val="10800"/>
              <a:lumOff val="-3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938767-8BBE-4720-89E6-33C08104C8E6}">
      <dsp:nvSpPr>
        <dsp:cNvPr id="0" name=""/>
        <dsp:cNvSpPr/>
      </dsp:nvSpPr>
      <dsp:spPr>
        <a:xfrm>
          <a:off x="0" y="3282835"/>
          <a:ext cx="6893773" cy="2250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800" kern="1200" dirty="0"/>
            <a:t>Cet électorat est-il récupérable?</a:t>
          </a:r>
          <a:endParaRPr lang="en-US" sz="4800" kern="1200" dirty="0"/>
        </a:p>
      </dsp:txBody>
      <dsp:txXfrm>
        <a:off x="0" y="3282835"/>
        <a:ext cx="6893773" cy="22505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8268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6101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4695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2307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27459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847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9809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71847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0275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8629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6588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85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1E964B1-F562-7320-E9D4-1A1ACDDEA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fr-FR" sz="5400"/>
              <a:t>L’extrême droite: montrons son visage</a:t>
            </a:r>
          </a:p>
        </p:txBody>
      </p:sp>
      <p:sp>
        <p:nvSpPr>
          <p:cNvPr id="3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2" name="Espace réservé du contenu 2">
            <a:extLst>
              <a:ext uri="{FF2B5EF4-FFF2-40B4-BE49-F238E27FC236}">
                <a16:creationId xmlns:a16="http://schemas.microsoft.com/office/drawing/2014/main" id="{43C8147C-8AE0-4173-2657-970EC3CEF4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3468358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875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DF04CE-FDC3-FE05-B02C-2A745E3DC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Sûrs de leur choix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0F5D7452-D54E-103D-DCE1-37E947FF82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5338" y="2253212"/>
            <a:ext cx="5001323" cy="3496163"/>
          </a:xfrm>
        </p:spPr>
      </p:pic>
    </p:spTree>
    <p:extLst>
      <p:ext uri="{BB962C8B-B14F-4D97-AF65-F5344CB8AC3E}">
        <p14:creationId xmlns:p14="http://schemas.microsoft.com/office/powerpoint/2010/main" val="3945611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BE367B-2C65-FB78-454B-33F12CB62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63955B-D9F2-BD38-3C90-A78C42026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C8EB74D-EBC3-D35D-67CD-E7CBC5AC0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72" y="365125"/>
            <a:ext cx="11176000" cy="612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863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63441C-ECB3-36FE-DC84-90EA43762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06436"/>
          </a:xfrm>
        </p:spPr>
        <p:txBody>
          <a:bodyPr>
            <a:normAutofit fontScale="90000"/>
          </a:bodyPr>
          <a:lstStyle/>
          <a:p>
            <a:br>
              <a:rPr lang="fr-FR" sz="1800" b="1" i="0" dirty="0">
                <a:solidFill>
                  <a:srgbClr val="282828"/>
                </a:solidFill>
                <a:effectLst/>
                <a:latin typeface="Noto Sans" panose="020B0502040504020204" pitchFamily="34" charset="0"/>
              </a:rPr>
            </a:br>
            <a:r>
              <a:rPr lang="fr-FR" sz="1800" b="1" i="0" dirty="0">
                <a:solidFill>
                  <a:srgbClr val="282828"/>
                </a:solidFill>
                <a:effectLst/>
                <a:latin typeface="Noto Sans" panose="020B0502040504020204" pitchFamily="34" charset="0"/>
              </a:rPr>
              <a:t>Baromètre politique Ipsos-La Tribune Dimanche - Avril 2024</a:t>
            </a:r>
            <a:br>
              <a:rPr lang="fr-FR" b="1" i="0" dirty="0">
                <a:solidFill>
                  <a:srgbClr val="282828"/>
                </a:solidFill>
                <a:effectLst/>
                <a:latin typeface="Noto Sans" panose="020B0502040504020204" pitchFamily="34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3DA24D-B326-556A-F820-D93312C31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7" y="211015"/>
            <a:ext cx="11240086" cy="6281859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Q. </a:t>
            </a:r>
            <a:r>
              <a:rPr lang="fr-FR" sz="18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Parmi les enjeux suivants, quels sont les trois qui vous préoccupent le plus à titre personnel ?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difficultés en termes de pouvoir d'achat (hausse des prix, salaires, impôts, etc.)				</a:t>
            </a:r>
            <a:r>
              <a:rPr lang="fr-FR" sz="24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43%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L'avenir du système social (santé, retraites...)							</a:t>
            </a:r>
            <a:r>
              <a:rPr lang="fr-FR" sz="24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35%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niveau de la délinquance									</a:t>
            </a:r>
            <a:r>
              <a:rPr lang="fr-FR" sz="24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35%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niveau de l'immigration									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27%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protection de l'environnement (réchauffement climatique, biodiversité, pollution, etc.)				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26%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crises internationales (Ukraine, Proche-Orient…)							</a:t>
            </a:r>
            <a:r>
              <a:rPr lang="fr-FR" sz="2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25%</a:t>
            </a:r>
            <a:endParaRPr lang="fr-FR" sz="2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menace terroriste										</a:t>
            </a:r>
            <a:r>
              <a:rPr lang="fr-FR" sz="2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25%</a:t>
            </a:r>
            <a:endParaRPr lang="fr-FR" sz="2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niveau de la dette et des déficit								</a:t>
            </a:r>
            <a:r>
              <a:rPr lang="fr-FR" sz="2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21%</a:t>
            </a:r>
            <a:endParaRPr lang="fr-FR" sz="2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montée des inégalités sociales								</a:t>
            </a:r>
            <a:r>
              <a:rPr lang="fr-FR" sz="2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20%</a:t>
            </a:r>
            <a:endParaRPr lang="fr-FR" sz="2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L'avenir du système scolaire        								</a:t>
            </a:r>
            <a:r>
              <a:rPr lang="fr-FR" sz="2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13%</a:t>
            </a:r>
            <a:endParaRPr lang="fr-FR" sz="2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taux de chômage										</a:t>
            </a:r>
            <a:r>
              <a:rPr lang="fr-FR" sz="2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10%</a:t>
            </a:r>
            <a:endParaRPr lang="fr-FR" sz="2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risques d'épidémies (Covid 19, grippe, etc.)							</a:t>
            </a:r>
            <a:r>
              <a:rPr lang="fr-FR" sz="2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5%</a:t>
            </a:r>
            <a:endParaRPr lang="fr-FR" sz="2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8224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F43A35-B3C0-9D9F-8495-F9A6D03CA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69EFF3-6EB7-2CB5-4705-9AC269E73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FE3E840-DE3F-F5C4-0D1B-0E31347A00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2861" y="365125"/>
            <a:ext cx="9920939" cy="612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52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AA373E-0FB5-B597-A084-F87262AC4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Quelle parade?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F55E1D-7A65-495D-42E5-5281C57FA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politique, pas la morale</a:t>
            </a:r>
          </a:p>
          <a:p>
            <a:r>
              <a:rPr lang="fr-FR" dirty="0"/>
              <a:t>Ne pas centrer le débat sur le RN et ses idées : affirmer les siennes</a:t>
            </a:r>
          </a:p>
          <a:p>
            <a:r>
              <a:rPr lang="fr-FR" dirty="0"/>
              <a:t>Ne pas le copier</a:t>
            </a:r>
          </a:p>
        </p:txBody>
      </p:sp>
    </p:spTree>
    <p:extLst>
      <p:ext uri="{BB962C8B-B14F-4D97-AF65-F5344CB8AC3E}">
        <p14:creationId xmlns:p14="http://schemas.microsoft.com/office/powerpoint/2010/main" val="404401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096688-1A2E-3948-2B12-79F4E8728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5E5214-BED1-D928-F458-7693B9F27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C42A235-FA5E-5313-BD6F-46DAFBA30D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886439"/>
              </p:ext>
            </p:extLst>
          </p:nvPr>
        </p:nvGraphicFramePr>
        <p:xfrm>
          <a:off x="838199" y="365126"/>
          <a:ext cx="10918371" cy="632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 bitmap" r:id="rId2" imgW="7621064" imgH="7125695" progId="Paint.Picture">
                  <p:embed/>
                </p:oleObj>
              </mc:Choice>
              <mc:Fallback>
                <p:oleObj name="Image bitmap" r:id="rId2" imgW="7621064" imgH="7125695" progId="Paint.Picture">
                  <p:embed/>
                  <p:pic>
                    <p:nvPicPr>
                      <p:cNvPr id="11059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199" y="365126"/>
                        <a:ext cx="10918371" cy="6329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854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930A92-9DA5-745F-636F-6660AD97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Données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DFC67F-6F42-2501-2FA5-B5B91CFCC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6431"/>
            <a:ext cx="10515600" cy="4840532"/>
          </a:xfrm>
        </p:spPr>
        <p:txBody>
          <a:bodyPr/>
          <a:lstStyle/>
          <a:p>
            <a:r>
              <a:rPr lang="fr-FR" dirty="0"/>
              <a:t>Enquête Ipsos / CEVIPOF, Le Monde,  Fondation Jean Jaurès, Institut Montaigne, échantillon national représentatif des inscrits, N= 10 651 personnes via Internet (Access Panel) 19 -24 avril 2024</a:t>
            </a:r>
          </a:p>
          <a:p>
            <a:r>
              <a:rPr lang="fr-FR" dirty="0"/>
              <a:t>Baromètre d’image RN (</a:t>
            </a:r>
            <a:r>
              <a:rPr lang="fr-FR" dirty="0" err="1"/>
              <a:t>Vérian</a:t>
            </a:r>
            <a:r>
              <a:rPr lang="fr-FR" dirty="0"/>
              <a:t> </a:t>
            </a:r>
            <a:r>
              <a:rPr lang="fr-FR" dirty="0" err="1"/>
              <a:t>Epoka</a:t>
            </a:r>
            <a:r>
              <a:rPr lang="fr-FR" dirty="0"/>
              <a:t>),face à face, échantillon national représentatif des 18 ans et+, N=1006,  21-29 novembre 2023</a:t>
            </a:r>
          </a:p>
          <a:p>
            <a:r>
              <a:rPr lang="fr-FR" dirty="0"/>
              <a:t>Lire: Félicien </a:t>
            </a:r>
            <a:r>
              <a:rPr lang="fr-FR" dirty="0" err="1"/>
              <a:t>Faury</a:t>
            </a:r>
            <a:r>
              <a:rPr lang="fr-FR" dirty="0"/>
              <a:t>, </a:t>
            </a:r>
            <a:r>
              <a:rPr lang="fr-FR" i="1" dirty="0"/>
              <a:t>Des électeurs ordinaires. Enquête sur la normalisation de l'extrême droite</a:t>
            </a:r>
            <a:r>
              <a:rPr lang="fr-FR" dirty="0"/>
              <a:t>, Seuil, 2024 </a:t>
            </a:r>
          </a:p>
          <a:p>
            <a:r>
              <a:rPr lang="fr-FR" dirty="0"/>
              <a:t>Estelle Delaine, </a:t>
            </a:r>
            <a:r>
              <a:rPr lang="fr-FR" i="1" dirty="0"/>
              <a:t>A l’extrême droite de l’hémicycle. Le RN au cœur de la démocratie européenne, </a:t>
            </a:r>
            <a:r>
              <a:rPr lang="fr-FR" dirty="0"/>
              <a:t>Raisons d’agir, 2023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140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552129-0417-A4E3-C6C3-55C3D543B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Dynamique favorable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B941AA-74D2-FCB0-D829-A33D420BD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Outre facteurs  de long terme (insécurité </a:t>
            </a:r>
            <a:r>
              <a:rPr lang="fr-FR" dirty="0" err="1"/>
              <a:t>economique</a:t>
            </a:r>
            <a:r>
              <a:rPr lang="fr-FR" dirty="0"/>
              <a:t>/culturelle)</a:t>
            </a:r>
          </a:p>
          <a:p>
            <a:r>
              <a:rPr lang="fr-FR" dirty="0"/>
              <a:t>Stratégie de normalisation de MLP qui lisse son image et fait mieux que son père à toutes les élections depuis qu’elle préside le parti</a:t>
            </a:r>
          </a:p>
          <a:p>
            <a:r>
              <a:rPr lang="fr-FR" dirty="0"/>
              <a:t>Et a conquis de nouveaux électeurs: les femmes, les gays, les juifs (prise symbolique)</a:t>
            </a:r>
          </a:p>
        </p:txBody>
      </p:sp>
    </p:spTree>
    <p:extLst>
      <p:ext uri="{BB962C8B-B14F-4D97-AF65-F5344CB8AC3E}">
        <p14:creationId xmlns:p14="http://schemas.microsoft.com/office/powerpoint/2010/main" val="56754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324706-01F8-5F1C-82E6-3D2A7EA25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C36A6B-EB39-7092-DB21-E96E3A658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AC609CFE-0A4D-C5CB-A4F9-AEEEFBCB1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914" y="406400"/>
            <a:ext cx="11321143" cy="592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810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E9075B-443E-1B2E-A5E4-777317060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9D10C9-772C-8C5C-84D6-080B4CE5E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9CFD1CA-084D-B624-5DF3-45D77DB13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996" y="478971"/>
            <a:ext cx="10380573" cy="576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62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B85920-9EF2-EEC9-95B1-125A1AD1B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DA962D-715B-F9D1-AF8D-C1C50FD58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70FBDE9-F183-BE58-CC31-7AD67E683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996" y="608616"/>
            <a:ext cx="9909565" cy="564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060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AC29B2-49E7-4C8F-81D0-3A15E3AFA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DA62EA-26D7-468E-A2F6-C1E7D2A02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102" y="365125"/>
            <a:ext cx="11430000" cy="6293120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882EB18-6910-4E46-A6E8-F81F8563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Nonna Mayer SciencesPo-CEE-CNRS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6A32FF2-CF08-457C-AD9F-7BAABD1E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2191-954E-4548-AD5B-C4AD67952D0B}" type="slidenum">
              <a:rPr lang="fr-FR" smtClean="0"/>
              <a:t>7</a:t>
            </a:fld>
            <a:endParaRPr lang="fr-FR"/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C968FF6B-5674-4390-80EA-4933AD7F9DD5}"/>
              </a:ext>
            </a:extLst>
          </p:cNvPr>
          <p:cNvGraphicFramePr>
            <a:graphicFrameLocks/>
          </p:cNvGraphicFramePr>
          <p:nvPr/>
        </p:nvGraphicFramePr>
        <p:xfrm>
          <a:off x="479898" y="301895"/>
          <a:ext cx="11232203" cy="599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4608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74AC93-EB69-539D-7A44-97C7E3080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A0B0F8-CD4D-4F54-CE09-2B3E6E7D1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645" y="478972"/>
            <a:ext cx="11445898" cy="5697992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5F52F50-E390-3756-03D2-EC3D933898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794" y="681036"/>
            <a:ext cx="10515599" cy="534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77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FF2292-54E9-F706-BC7D-33D98817C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8932"/>
          </a:xfrm>
        </p:spPr>
        <p:txBody>
          <a:bodyPr/>
          <a:lstStyle/>
          <a:p>
            <a:r>
              <a:rPr lang="fr-FR" dirty="0"/>
              <a:t>Certains d’aller voter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4ED140-BD26-A141-EE95-F2F69477C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E72F670-AC7A-9119-D4F1-5A671F9FB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829" y="1237943"/>
            <a:ext cx="7547428" cy="493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5323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229</TotalTime>
  <Words>475</Words>
  <Application>Microsoft Office PowerPoint</Application>
  <PresentationFormat>Grand écran</PresentationFormat>
  <Paragraphs>43</Paragraphs>
  <Slides>15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Noto Sans</vt:lpstr>
      <vt:lpstr>Times New Roman</vt:lpstr>
      <vt:lpstr>Thème Office</vt:lpstr>
      <vt:lpstr>Image bitmap</vt:lpstr>
      <vt:lpstr>L’extrême droite: montrons son visage</vt:lpstr>
      <vt:lpstr>Données</vt:lpstr>
      <vt:lpstr>Dynamique favorable</vt:lpstr>
      <vt:lpstr> </vt:lpstr>
      <vt:lpstr> </vt:lpstr>
      <vt:lpstr> </vt:lpstr>
      <vt:lpstr> </vt:lpstr>
      <vt:lpstr> </vt:lpstr>
      <vt:lpstr>Certains d’aller voter</vt:lpstr>
      <vt:lpstr>Sûrs de leur choix</vt:lpstr>
      <vt:lpstr> </vt:lpstr>
      <vt:lpstr> Baromètre politique Ipsos-La Tribune Dimanche - Avril 2024 </vt:lpstr>
      <vt:lpstr> </vt:lpstr>
      <vt:lpstr>Quelle parade?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L’extrême droite: montrons son visage</dc:title>
  <dc:creator>Nonna MAYER</dc:creator>
  <cp:lastModifiedBy>Nonna MAYER</cp:lastModifiedBy>
  <cp:revision>2</cp:revision>
  <dcterms:created xsi:type="dcterms:W3CDTF">2024-05-07T11:40:07Z</dcterms:created>
  <dcterms:modified xsi:type="dcterms:W3CDTF">2024-05-13T17:57:47Z</dcterms:modified>
</cp:coreProperties>
</file>