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57" r:id="rId2"/>
    <p:sldId id="265" r:id="rId3"/>
    <p:sldId id="258" r:id="rId4"/>
    <p:sldId id="266" r:id="rId5"/>
    <p:sldId id="260" r:id="rId6"/>
    <p:sldId id="267" r:id="rId7"/>
    <p:sldId id="261" r:id="rId8"/>
    <p:sldId id="268" r:id="rId9"/>
    <p:sldId id="269" r:id="rId10"/>
    <p:sldId id="273" r:id="rId11"/>
    <p:sldId id="274" r:id="rId12"/>
    <p:sldId id="275" r:id="rId13"/>
    <p:sldId id="276" r:id="rId14"/>
    <p:sldId id="277" r:id="rId15"/>
    <p:sldId id="278" r:id="rId16"/>
    <p:sldId id="279" r:id="rId17"/>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245" autoAdjust="0"/>
  </p:normalViewPr>
  <p:slideViewPr>
    <p:cSldViewPr>
      <p:cViewPr varScale="1">
        <p:scale>
          <a:sx n="110" d="100"/>
          <a:sy n="110" d="100"/>
        </p:scale>
        <p:origin x="-1644" y="-90"/>
      </p:cViewPr>
      <p:guideLst>
        <p:guide orient="horz" pos="2160"/>
        <p:guide pos="2880"/>
      </p:guideLst>
    </p:cSldViewPr>
  </p:slideViewPr>
  <p:notesTextViewPr>
    <p:cViewPr>
      <p:scale>
        <a:sx n="1" d="1"/>
        <a:sy n="1" d="1"/>
      </p:scale>
      <p:origin x="0" y="0"/>
    </p:cViewPr>
  </p:notesTextViewPr>
  <p:notesViewPr>
    <p:cSldViewPr>
      <p:cViewPr varScale="1">
        <p:scale>
          <a:sx n="70" d="100"/>
          <a:sy n="70" d="100"/>
        </p:scale>
        <p:origin x="-2766"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914F7D0-C601-4A6B-8816-09C41733BDD1}" type="datetimeFigureOut">
              <a:rPr lang="fr-FR" smtClean="0"/>
              <a:t>02/04/2019</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70A9850-43E0-439D-B10E-2A46391802BB}" type="slidenum">
              <a:rPr lang="fr-FR" smtClean="0"/>
              <a:t>‹N°›</a:t>
            </a:fld>
            <a:endParaRPr lang="fr-FR"/>
          </a:p>
        </p:txBody>
      </p:sp>
    </p:spTree>
    <p:extLst>
      <p:ext uri="{BB962C8B-B14F-4D97-AF65-F5344CB8AC3E}">
        <p14:creationId xmlns:p14="http://schemas.microsoft.com/office/powerpoint/2010/main" val="41689321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870A9850-43E0-439D-B10E-2A46391802BB}" type="slidenum">
              <a:rPr lang="fr-FR" smtClean="0"/>
              <a:t>1</a:t>
            </a:fld>
            <a:endParaRPr lang="fr-FR"/>
          </a:p>
        </p:txBody>
      </p:sp>
    </p:spTree>
    <p:extLst>
      <p:ext uri="{BB962C8B-B14F-4D97-AF65-F5344CB8AC3E}">
        <p14:creationId xmlns:p14="http://schemas.microsoft.com/office/powerpoint/2010/main" val="322305807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870A9850-43E0-439D-B10E-2A46391802BB}" type="slidenum">
              <a:rPr lang="fr-FR" smtClean="0"/>
              <a:t>10</a:t>
            </a:fld>
            <a:endParaRPr lang="fr-FR"/>
          </a:p>
        </p:txBody>
      </p:sp>
    </p:spTree>
    <p:extLst>
      <p:ext uri="{BB962C8B-B14F-4D97-AF65-F5344CB8AC3E}">
        <p14:creationId xmlns:p14="http://schemas.microsoft.com/office/powerpoint/2010/main" val="282361258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altLang="fr-FR" b="1" dirty="0" smtClean="0"/>
              <a:t>La Suède ne possède pas de salaire minimum légal. </a:t>
            </a:r>
            <a:r>
              <a:rPr lang="fr-FR" altLang="fr-FR" b="0" dirty="0" smtClean="0"/>
              <a:t>C’est la négociation par branche qui définit les évolutions salariales. 89% des salariés suédois sont</a:t>
            </a:r>
            <a:r>
              <a:rPr lang="fr-FR" altLang="fr-FR" b="0" baseline="0" dirty="0" smtClean="0"/>
              <a:t> c</a:t>
            </a:r>
            <a:r>
              <a:rPr lang="fr-FR" altLang="fr-FR" b="0" dirty="0" smtClean="0"/>
              <a:t>ouverts par 1 accord collectif, les 11% restant n’ont pas de garanties formelles.</a:t>
            </a:r>
          </a:p>
          <a:p>
            <a:endParaRPr lang="fr-FR" altLang="fr-FR" b="1" dirty="0" smtClean="0"/>
          </a:p>
          <a:p>
            <a:r>
              <a:rPr lang="fr-FR" altLang="fr-FR" b="1" dirty="0" smtClean="0"/>
              <a:t>Salaires minimum au premier semestre 2017</a:t>
            </a:r>
            <a:endParaRPr lang="fr-FR" altLang="fr-FR" dirty="0" smtClean="0"/>
          </a:p>
          <a:p>
            <a:r>
              <a:rPr lang="fr-FR" altLang="fr-FR" dirty="0" smtClean="0"/>
              <a:t> </a:t>
            </a:r>
          </a:p>
          <a:p>
            <a:r>
              <a:rPr lang="fr-FR" altLang="fr-FR" dirty="0" smtClean="0"/>
              <a:t>Allemagne 1498,00 €  En Allemagne,</a:t>
            </a:r>
            <a:r>
              <a:rPr lang="fr-FR" altLang="fr-FR" b="1" dirty="0" smtClean="0"/>
              <a:t> le salaire minimum est effectif depuis le 1</a:t>
            </a:r>
            <a:r>
              <a:rPr lang="fr-FR" altLang="fr-FR" b="1" baseline="30000" dirty="0" smtClean="0"/>
              <a:t>er</a:t>
            </a:r>
            <a:r>
              <a:rPr lang="fr-FR" altLang="fr-FR" b="1" dirty="0" smtClean="0"/>
              <a:t> janvier 2015</a:t>
            </a:r>
          </a:p>
          <a:p>
            <a:r>
              <a:rPr lang="fr-FR" altLang="fr-FR" dirty="0" smtClean="0"/>
              <a:t>France 1480,27 €</a:t>
            </a:r>
          </a:p>
          <a:p>
            <a:r>
              <a:rPr lang="fr-FR" altLang="fr-FR" dirty="0" smtClean="0"/>
              <a:t>Royaume-Uni 1396,90 €</a:t>
            </a:r>
          </a:p>
          <a:p>
            <a:r>
              <a:rPr lang="fr-FR" altLang="fr-FR" dirty="0" smtClean="0"/>
              <a:t>Slovaquie 435,00 €</a:t>
            </a:r>
          </a:p>
          <a:p>
            <a:endParaRPr lang="fr-FR" altLang="fr-FR" dirty="0" smtClean="0"/>
          </a:p>
          <a:p>
            <a:r>
              <a:rPr lang="fr-FR" altLang="fr-FR" b="1" dirty="0" smtClean="0"/>
              <a:t>Salaire moyen de plus de 2.000 € par mois : </a:t>
            </a:r>
            <a:r>
              <a:rPr lang="fr-FR" altLang="fr-FR" dirty="0" smtClean="0"/>
              <a:t>Suède : 2.713 €, Finlande : 2.509 €, Irlande : 2.479 €, Allemagne : 2.270 €, France : 2.225 € et Pays-Bas : 2.152 €.</a:t>
            </a:r>
          </a:p>
          <a:p>
            <a:r>
              <a:rPr lang="fr-FR" altLang="fr-FR" b="1" dirty="0" smtClean="0"/>
              <a:t>Salaire moyen de plus de 1.500 € par mois : </a:t>
            </a:r>
            <a:r>
              <a:rPr lang="fr-FR" altLang="fr-FR" dirty="0" smtClean="0"/>
              <a:t>Royaume-Uni : 1.980 €, Autriche : 1.934 €, Belgique : 1.920 €, Italie : 1.758 €, Espagne : 1.749 € et Chypre : 1.658 €.</a:t>
            </a:r>
          </a:p>
          <a:p>
            <a:r>
              <a:rPr lang="fr-FR" altLang="fr-FR" b="1" dirty="0" smtClean="0"/>
              <a:t>Salaire moyen de plus de 1.000 € par mois :</a:t>
            </a:r>
            <a:r>
              <a:rPr lang="fr-FR" altLang="fr-FR" dirty="0" smtClean="0"/>
              <a:t> Slovénie : 1.051 € et Malte : 1.021 €.</a:t>
            </a:r>
          </a:p>
          <a:p>
            <a:r>
              <a:rPr lang="fr-FR" altLang="fr-FR" b="1" dirty="0" smtClean="0"/>
              <a:t>Salaire moyen de plus de 500 € par mois :</a:t>
            </a:r>
            <a:r>
              <a:rPr lang="fr-FR" altLang="fr-FR" dirty="0" smtClean="0"/>
              <a:t> Estonie : 993 €, Grèce : 917 €, Tchéquie : 870 €, Portugal : 846 €, Croatie : 800 €, Pologne : 748 €, Slovaquie : 722 €, Lettonie : 691 €, Hongrie : 657 €, Lituanie : 650 €, Turquie : 528 € et Roumanie : 517 €.</a:t>
            </a:r>
          </a:p>
          <a:p>
            <a:r>
              <a:rPr lang="fr-FR" altLang="fr-FR" b="1" dirty="0" smtClean="0"/>
              <a:t>Salaire moyen de moins de 500 € de moins : </a:t>
            </a:r>
            <a:r>
              <a:rPr lang="fr-FR" altLang="fr-FR" dirty="0" smtClean="0"/>
              <a:t>Russie : 474 €, Bulgarie : 423 €, Serbie : 396 €, Macédoine : 372 €, Albanie : 347 €, Kazakhstan : 346 €, Belarus : 320 €, Géorgie : 293 €, Arménie : 251 €, Azerbaïdjan : 232 €, Moldavie : 216 € et Ukraine : 190 €.</a:t>
            </a:r>
          </a:p>
        </p:txBody>
      </p:sp>
      <p:sp>
        <p:nvSpPr>
          <p:cNvPr id="4" name="Espace réservé du numéro de diapositive 3"/>
          <p:cNvSpPr>
            <a:spLocks noGrp="1"/>
          </p:cNvSpPr>
          <p:nvPr>
            <p:ph type="sldNum" sz="quarter" idx="10"/>
          </p:nvPr>
        </p:nvSpPr>
        <p:spPr/>
        <p:txBody>
          <a:bodyPr/>
          <a:lstStyle/>
          <a:p>
            <a:fld id="{870A9850-43E0-439D-B10E-2A46391802BB}" type="slidenum">
              <a:rPr lang="fr-FR" smtClean="0"/>
              <a:t>11</a:t>
            </a:fld>
            <a:endParaRPr lang="fr-FR"/>
          </a:p>
        </p:txBody>
      </p:sp>
    </p:spTree>
    <p:extLst>
      <p:ext uri="{BB962C8B-B14F-4D97-AF65-F5344CB8AC3E}">
        <p14:creationId xmlns:p14="http://schemas.microsoft.com/office/powerpoint/2010/main" val="95903836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870A9850-43E0-439D-B10E-2A46391802BB}" type="slidenum">
              <a:rPr lang="fr-FR" smtClean="0"/>
              <a:t>12</a:t>
            </a:fld>
            <a:endParaRPr lang="fr-FR"/>
          </a:p>
        </p:txBody>
      </p:sp>
    </p:spTree>
    <p:extLst>
      <p:ext uri="{BB962C8B-B14F-4D97-AF65-F5344CB8AC3E}">
        <p14:creationId xmlns:p14="http://schemas.microsoft.com/office/powerpoint/2010/main" val="282361258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eaLnBrk="1" hangingPunct="1">
              <a:spcBef>
                <a:spcPct val="0"/>
              </a:spcBef>
            </a:pPr>
            <a:r>
              <a:rPr lang="fr-FR" altLang="fr-FR" dirty="0" smtClean="0"/>
              <a:t>Le taux de couverture en Allemagne est de 59% (2013), avec une tendance régulière à la baisse : </a:t>
            </a:r>
            <a:r>
              <a:rPr lang="fr-FR" altLang="fr-FR" b="1" dirty="0" smtClean="0"/>
              <a:t>- 10% en 12 ans </a:t>
            </a:r>
            <a:endParaRPr lang="fr-FR" altLang="fr-FR" dirty="0" smtClean="0"/>
          </a:p>
          <a:p>
            <a:pPr eaLnBrk="1" hangingPunct="1">
              <a:spcBef>
                <a:spcPct val="0"/>
              </a:spcBef>
            </a:pPr>
            <a:endParaRPr lang="fr-FR" altLang="fr-FR" dirty="0" smtClean="0"/>
          </a:p>
          <a:p>
            <a:pPr eaLnBrk="1" hangingPunct="1">
              <a:spcBef>
                <a:spcPct val="0"/>
              </a:spcBef>
            </a:pPr>
            <a:r>
              <a:rPr lang="fr-FR" altLang="fr-FR" dirty="0" smtClean="0"/>
              <a:t>En France ce taux est de 98%. Taux le plus élevé de l’Union européenne avec l’Autriche.</a:t>
            </a:r>
          </a:p>
          <a:p>
            <a:pPr eaLnBrk="1" hangingPunct="1">
              <a:spcBef>
                <a:spcPct val="0"/>
              </a:spcBef>
            </a:pPr>
            <a:r>
              <a:rPr lang="fr-FR" altLang="fr-FR" dirty="0" smtClean="0"/>
              <a:t>Cela tient au caractère quasi systématique d’extension des accords</a:t>
            </a:r>
          </a:p>
          <a:p>
            <a:endParaRPr lang="fr-FR" altLang="fr-FR" dirty="0" smtClean="0"/>
          </a:p>
        </p:txBody>
      </p:sp>
      <p:sp>
        <p:nvSpPr>
          <p:cNvPr id="4" name="Espace réservé du numéro de diapositive 3"/>
          <p:cNvSpPr>
            <a:spLocks noGrp="1"/>
          </p:cNvSpPr>
          <p:nvPr>
            <p:ph type="sldNum" sz="quarter" idx="10"/>
          </p:nvPr>
        </p:nvSpPr>
        <p:spPr/>
        <p:txBody>
          <a:bodyPr/>
          <a:lstStyle/>
          <a:p>
            <a:fld id="{870A9850-43E0-439D-B10E-2A46391802BB}" type="slidenum">
              <a:rPr lang="fr-FR" smtClean="0"/>
              <a:t>13</a:t>
            </a:fld>
            <a:endParaRPr lang="fr-FR"/>
          </a:p>
        </p:txBody>
      </p:sp>
    </p:spTree>
    <p:extLst>
      <p:ext uri="{BB962C8B-B14F-4D97-AF65-F5344CB8AC3E}">
        <p14:creationId xmlns:p14="http://schemas.microsoft.com/office/powerpoint/2010/main" val="95903836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870A9850-43E0-439D-B10E-2A46391802BB}" type="slidenum">
              <a:rPr lang="fr-FR" smtClean="0"/>
              <a:t>14</a:t>
            </a:fld>
            <a:endParaRPr lang="fr-FR"/>
          </a:p>
        </p:txBody>
      </p:sp>
    </p:spTree>
    <p:extLst>
      <p:ext uri="{BB962C8B-B14F-4D97-AF65-F5344CB8AC3E}">
        <p14:creationId xmlns:p14="http://schemas.microsoft.com/office/powerpoint/2010/main" val="282361258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lvl="0">
              <a:lnSpc>
                <a:spcPct val="106000"/>
              </a:lnSpc>
              <a:defRPr/>
            </a:pPr>
            <a:r>
              <a:rPr lang="fr-FR" b="1" dirty="0" smtClean="0">
                <a:latin typeface="+mn-lt"/>
                <a:cs typeface="Arial" panose="020B0604020202020204" pitchFamily="34" charset="0"/>
              </a:rPr>
              <a:t>32,3h en moyenne, </a:t>
            </a:r>
          </a:p>
          <a:p>
            <a:pPr lvl="0">
              <a:lnSpc>
                <a:spcPct val="106000"/>
              </a:lnSpc>
              <a:defRPr/>
            </a:pPr>
            <a:r>
              <a:rPr lang="fr-FR" b="1" dirty="0" smtClean="0">
                <a:latin typeface="+mn-lt"/>
                <a:cs typeface="Arial" panose="020B0604020202020204" pitchFamily="34" charset="0"/>
              </a:rPr>
              <a:t>37,7h pour les salariés à temps complet </a:t>
            </a:r>
            <a:endParaRPr lang="fr-FR" b="1" dirty="0" smtClean="0">
              <a:latin typeface="+mn-lt"/>
              <a:ea typeface="Cambria" panose="02040503050406030204" pitchFamily="18" charset="0"/>
              <a:cs typeface="Arial" panose="020B0604020202020204" pitchFamily="34" charset="0"/>
            </a:endParaRPr>
          </a:p>
          <a:p>
            <a:pPr eaLnBrk="1" hangingPunct="1">
              <a:spcBef>
                <a:spcPct val="0"/>
              </a:spcBef>
            </a:pPr>
            <a:endParaRPr lang="fr-FR" altLang="fr-FR" dirty="0" smtClean="0">
              <a:latin typeface="+mn-lt"/>
            </a:endParaRPr>
          </a:p>
          <a:p>
            <a:pPr eaLnBrk="1" hangingPunct="1">
              <a:spcBef>
                <a:spcPct val="0"/>
              </a:spcBef>
            </a:pPr>
            <a:r>
              <a:rPr lang="fr-FR" altLang="fr-FR" dirty="0" smtClean="0">
                <a:latin typeface="+mn-lt"/>
              </a:rPr>
              <a:t>En France respectivement 36,3 h et 39,1 h pour les temps complets</a:t>
            </a:r>
          </a:p>
        </p:txBody>
      </p:sp>
      <p:sp>
        <p:nvSpPr>
          <p:cNvPr id="4" name="Espace réservé du numéro de diapositive 3"/>
          <p:cNvSpPr>
            <a:spLocks noGrp="1"/>
          </p:cNvSpPr>
          <p:nvPr>
            <p:ph type="sldNum" sz="quarter" idx="10"/>
          </p:nvPr>
        </p:nvSpPr>
        <p:spPr/>
        <p:txBody>
          <a:bodyPr/>
          <a:lstStyle/>
          <a:p>
            <a:fld id="{870A9850-43E0-439D-B10E-2A46391802BB}" type="slidenum">
              <a:rPr lang="fr-FR" smtClean="0"/>
              <a:t>15</a:t>
            </a:fld>
            <a:endParaRPr lang="fr-FR"/>
          </a:p>
        </p:txBody>
      </p:sp>
    </p:spTree>
    <p:extLst>
      <p:ext uri="{BB962C8B-B14F-4D97-AF65-F5344CB8AC3E}">
        <p14:creationId xmlns:p14="http://schemas.microsoft.com/office/powerpoint/2010/main" val="9590383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870A9850-43E0-439D-B10E-2A46391802BB}" type="slidenum">
              <a:rPr lang="fr-FR" smtClean="0"/>
              <a:t>2</a:t>
            </a:fld>
            <a:endParaRPr lang="fr-FR"/>
          </a:p>
        </p:txBody>
      </p:sp>
    </p:spTree>
    <p:extLst>
      <p:ext uri="{BB962C8B-B14F-4D97-AF65-F5344CB8AC3E}">
        <p14:creationId xmlns:p14="http://schemas.microsoft.com/office/powerpoint/2010/main" val="18405091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870A9850-43E0-439D-B10E-2A46391802BB}" type="slidenum">
              <a:rPr lang="fr-FR" smtClean="0"/>
              <a:t>3</a:t>
            </a:fld>
            <a:endParaRPr lang="fr-FR"/>
          </a:p>
        </p:txBody>
      </p:sp>
    </p:spTree>
    <p:extLst>
      <p:ext uri="{BB962C8B-B14F-4D97-AF65-F5344CB8AC3E}">
        <p14:creationId xmlns:p14="http://schemas.microsoft.com/office/powerpoint/2010/main" val="282361258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eaLnBrk="1" hangingPunct="1">
              <a:spcBef>
                <a:spcPct val="0"/>
              </a:spcBef>
            </a:pPr>
            <a:r>
              <a:rPr lang="fr-FR" altLang="fr-FR" i="1" dirty="0" smtClean="0"/>
              <a:t>Le Conseil européen est une institution de l’UE réunissant les chefs d’États et de gouvernements des États membres </a:t>
            </a:r>
          </a:p>
          <a:p>
            <a:pPr eaLnBrk="1" hangingPunct="1">
              <a:spcBef>
                <a:spcPct val="0"/>
              </a:spcBef>
            </a:pPr>
            <a:r>
              <a:rPr lang="fr-FR" sz="1200" b="0" i="0" kern="1200" dirty="0" smtClean="0">
                <a:solidFill>
                  <a:schemeClr val="tx1"/>
                </a:solidFill>
                <a:effectLst/>
                <a:latin typeface="+mn-lt"/>
                <a:ea typeface="+mn-ea"/>
                <a:cs typeface="+mn-cs"/>
              </a:rPr>
              <a:t>Le</a:t>
            </a:r>
            <a:r>
              <a:rPr lang="fr-FR" sz="1200" b="0" i="0" kern="1200" baseline="0" dirty="0" smtClean="0">
                <a:solidFill>
                  <a:schemeClr val="tx1"/>
                </a:solidFill>
                <a:effectLst/>
                <a:latin typeface="+mn-lt"/>
                <a:ea typeface="+mn-ea"/>
                <a:cs typeface="+mn-cs"/>
              </a:rPr>
              <a:t> </a:t>
            </a:r>
            <a:r>
              <a:rPr lang="fr-FR" sz="1200" b="1" i="0" kern="1200" baseline="0" dirty="0" smtClean="0">
                <a:solidFill>
                  <a:schemeClr val="tx1"/>
                </a:solidFill>
                <a:effectLst/>
                <a:latin typeface="+mn-lt"/>
                <a:ea typeface="+mn-ea"/>
                <a:cs typeface="+mn-cs"/>
              </a:rPr>
              <a:t>Conseil européen</a:t>
            </a:r>
            <a:r>
              <a:rPr lang="fr-FR" sz="1200" b="0" i="0" kern="1200" dirty="0" smtClean="0">
                <a:solidFill>
                  <a:schemeClr val="tx1"/>
                </a:solidFill>
                <a:effectLst/>
                <a:latin typeface="+mn-lt"/>
                <a:ea typeface="+mn-ea"/>
                <a:cs typeface="+mn-cs"/>
              </a:rPr>
              <a:t> </a:t>
            </a:r>
            <a:r>
              <a:rPr lang="fr-FR" sz="1200" b="1" i="0" kern="1200" dirty="0" smtClean="0">
                <a:solidFill>
                  <a:schemeClr val="tx1"/>
                </a:solidFill>
                <a:effectLst/>
                <a:latin typeface="+mn-lt"/>
                <a:ea typeface="+mn-ea"/>
                <a:cs typeface="+mn-cs"/>
              </a:rPr>
              <a:t>fixe les orientations politiques globales de l'UE</a:t>
            </a:r>
            <a:r>
              <a:rPr lang="fr-FR" sz="1200" b="0" i="0" kern="1200" dirty="0" smtClean="0">
                <a:solidFill>
                  <a:schemeClr val="tx1"/>
                </a:solidFill>
                <a:effectLst/>
                <a:latin typeface="+mn-lt"/>
                <a:ea typeface="+mn-ea"/>
                <a:cs typeface="+mn-cs"/>
              </a:rPr>
              <a:t>, mais il n'a pas le pouvoir d'adopter la législation. Dirigé par un président – actuellement </a:t>
            </a:r>
            <a:r>
              <a:rPr lang="fr-FR" sz="1200" b="0" i="0" u="none" kern="1200" dirty="0" smtClean="0">
                <a:solidFill>
                  <a:schemeClr val="tx1"/>
                </a:solidFill>
                <a:effectLst/>
                <a:latin typeface="+mn-lt"/>
                <a:ea typeface="+mn-ea"/>
                <a:cs typeface="+mn-cs"/>
              </a:rPr>
              <a:t>Donal</a:t>
            </a:r>
            <a:r>
              <a:rPr lang="fr-FR" sz="1200" b="0" i="0" u="none" kern="1200" baseline="0" dirty="0" smtClean="0">
                <a:solidFill>
                  <a:schemeClr val="tx1"/>
                </a:solidFill>
                <a:effectLst/>
                <a:latin typeface="+mn-lt"/>
                <a:ea typeface="+mn-ea"/>
                <a:cs typeface="+mn-cs"/>
              </a:rPr>
              <a:t>d </a:t>
            </a:r>
            <a:r>
              <a:rPr lang="fr-FR" sz="1200" b="0" i="0" u="none" kern="1200" baseline="0" dirty="0" err="1" smtClean="0">
                <a:solidFill>
                  <a:schemeClr val="tx1"/>
                </a:solidFill>
                <a:effectLst/>
                <a:latin typeface="+mn-lt"/>
                <a:ea typeface="+mn-ea"/>
                <a:cs typeface="+mn-cs"/>
              </a:rPr>
              <a:t>Tusk</a:t>
            </a:r>
            <a:r>
              <a:rPr lang="fr-FR" sz="1200" b="0" i="0" u="none" kern="1200" baseline="0" dirty="0" smtClean="0">
                <a:solidFill>
                  <a:schemeClr val="tx1"/>
                </a:solidFill>
                <a:effectLst/>
                <a:latin typeface="+mn-lt"/>
                <a:ea typeface="+mn-ea"/>
                <a:cs typeface="+mn-cs"/>
              </a:rPr>
              <a:t> </a:t>
            </a:r>
            <a:r>
              <a:rPr lang="fr-FR" sz="1200" b="0" i="0" kern="1200" dirty="0" smtClean="0">
                <a:solidFill>
                  <a:schemeClr val="tx1"/>
                </a:solidFill>
                <a:effectLst/>
                <a:latin typeface="+mn-lt"/>
                <a:ea typeface="+mn-ea"/>
                <a:cs typeface="+mn-cs"/>
              </a:rPr>
              <a:t>–, il se compose des chefs d'État ou de gouvernement des États membres et du président de la Commission. Il se réunit au moins deux fois par semestre, pendant plusieurs jours.</a:t>
            </a:r>
          </a:p>
          <a:p>
            <a:pPr eaLnBrk="1" hangingPunct="1">
              <a:spcBef>
                <a:spcPct val="0"/>
              </a:spcBef>
            </a:pPr>
            <a:endParaRPr lang="fr-FR" sz="1200" b="0" i="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ct val="0"/>
              </a:spcBef>
              <a:spcAft>
                <a:spcPts val="0"/>
              </a:spcAft>
              <a:buClrTx/>
              <a:buSzTx/>
              <a:buFontTx/>
              <a:buNone/>
              <a:tabLst/>
              <a:defRPr/>
            </a:pPr>
            <a:r>
              <a:rPr lang="fr-FR" sz="1200" b="0" i="0" kern="1200" dirty="0" smtClean="0">
                <a:solidFill>
                  <a:schemeClr val="tx1"/>
                </a:solidFill>
                <a:effectLst/>
                <a:latin typeface="+mn-lt"/>
                <a:ea typeface="+mn-ea"/>
                <a:cs typeface="+mn-cs"/>
              </a:rPr>
              <a:t>À</a:t>
            </a:r>
            <a:r>
              <a:rPr lang="fr-FR" sz="1200" b="0" i="0" kern="1200" baseline="0" dirty="0" smtClean="0">
                <a:solidFill>
                  <a:schemeClr val="tx1"/>
                </a:solidFill>
                <a:effectLst/>
                <a:latin typeface="+mn-lt"/>
                <a:ea typeface="+mn-ea"/>
                <a:cs typeface="+mn-cs"/>
              </a:rPr>
              <a:t> ne pas confondre avec :</a:t>
            </a:r>
          </a:p>
          <a:p>
            <a:pPr marL="0" marR="0" indent="0" algn="l" defTabSz="914400" rtl="0" eaLnBrk="1" fontAlgn="auto" latinLnBrk="0" hangingPunct="1">
              <a:lnSpc>
                <a:spcPct val="100000"/>
              </a:lnSpc>
              <a:spcBef>
                <a:spcPct val="0"/>
              </a:spcBef>
              <a:spcAft>
                <a:spcPts val="0"/>
              </a:spcAft>
              <a:buClrTx/>
              <a:buSzTx/>
              <a:buFont typeface="Arial" panose="020B0604020202020204" pitchFamily="34" charset="0"/>
              <a:buNone/>
              <a:tabLst/>
              <a:defRPr/>
            </a:pPr>
            <a:endParaRPr lang="fr-FR" sz="1200" b="0" i="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ct val="0"/>
              </a:spcBef>
              <a:spcAft>
                <a:spcPts val="0"/>
              </a:spcAft>
              <a:buClrTx/>
              <a:buSzTx/>
              <a:buFont typeface="Arial" panose="020B0604020202020204" pitchFamily="34" charset="0"/>
              <a:buNone/>
              <a:tabLst/>
              <a:defRPr/>
            </a:pPr>
            <a:r>
              <a:rPr lang="fr-FR" sz="1200" b="0" i="0" kern="1200" dirty="0" smtClean="0">
                <a:solidFill>
                  <a:schemeClr val="tx1"/>
                </a:solidFill>
                <a:effectLst/>
                <a:latin typeface="+mn-lt"/>
                <a:ea typeface="+mn-ea"/>
                <a:cs typeface="+mn-cs"/>
              </a:rPr>
              <a:t>Le</a:t>
            </a:r>
            <a:r>
              <a:rPr lang="fr-FR" sz="1200" b="0" i="0" kern="1200" baseline="0" dirty="0" smtClean="0">
                <a:solidFill>
                  <a:schemeClr val="tx1"/>
                </a:solidFill>
                <a:effectLst/>
                <a:latin typeface="+mn-lt"/>
                <a:ea typeface="+mn-ea"/>
                <a:cs typeface="+mn-cs"/>
              </a:rPr>
              <a:t> </a:t>
            </a:r>
            <a:r>
              <a:rPr lang="fr-FR" sz="1200" b="1" i="0" kern="1200" baseline="0" dirty="0" smtClean="0">
                <a:solidFill>
                  <a:schemeClr val="tx1"/>
                </a:solidFill>
                <a:effectLst/>
                <a:latin typeface="+mn-lt"/>
                <a:ea typeface="+mn-ea"/>
                <a:cs typeface="+mn-cs"/>
              </a:rPr>
              <a:t>Conseil de l’Union européenne </a:t>
            </a:r>
            <a:r>
              <a:rPr lang="fr-FR" sz="1200" b="0" i="0" kern="1200" baseline="0" dirty="0" smtClean="0">
                <a:solidFill>
                  <a:schemeClr val="tx1"/>
                </a:solidFill>
                <a:effectLst/>
                <a:latin typeface="+mn-lt"/>
                <a:ea typeface="+mn-ea"/>
                <a:cs typeface="+mn-cs"/>
              </a:rPr>
              <a:t>(ou Conseil des ministres) qui </a:t>
            </a:r>
            <a:r>
              <a:rPr lang="fr-FR" sz="1200" b="0" i="0" kern="1200" dirty="0" smtClean="0">
                <a:solidFill>
                  <a:schemeClr val="tx1"/>
                </a:solidFill>
                <a:effectLst/>
                <a:latin typeface="+mn-lt"/>
                <a:ea typeface="+mn-ea"/>
                <a:cs typeface="+mn-cs"/>
              </a:rPr>
              <a:t>représente les gouvernements des États membres et </a:t>
            </a:r>
            <a:r>
              <a:rPr lang="fr-FR" sz="1200" b="1" i="0" kern="1200" dirty="0" smtClean="0">
                <a:solidFill>
                  <a:schemeClr val="tx1"/>
                </a:solidFill>
                <a:effectLst/>
                <a:latin typeface="+mn-lt"/>
                <a:ea typeface="+mn-ea"/>
                <a:cs typeface="+mn-cs"/>
              </a:rPr>
              <a:t>partage</a:t>
            </a:r>
            <a:r>
              <a:rPr lang="fr-FR" sz="1200" b="1" i="0" kern="1200" baseline="0" dirty="0" smtClean="0">
                <a:solidFill>
                  <a:schemeClr val="tx1"/>
                </a:solidFill>
                <a:effectLst/>
                <a:latin typeface="+mn-lt"/>
                <a:ea typeface="+mn-ea"/>
                <a:cs typeface="+mn-cs"/>
              </a:rPr>
              <a:t> le pouvoir législatif et budgétaire avec le Parlement européen</a:t>
            </a:r>
            <a:r>
              <a:rPr lang="fr-FR" sz="1200" b="0" i="0" kern="1200" baseline="0" dirty="0" smtClean="0">
                <a:solidFill>
                  <a:schemeClr val="tx1"/>
                </a:solidFill>
                <a:effectLst/>
                <a:latin typeface="+mn-lt"/>
                <a:ea typeface="+mn-ea"/>
                <a:cs typeface="+mn-cs"/>
              </a:rPr>
              <a:t>. Il conclue les accords internationaux au nom de l’UE</a:t>
            </a:r>
            <a:r>
              <a:rPr lang="fr-FR" sz="1200" b="0" i="0" kern="1200" dirty="0" smtClean="0">
                <a:solidFill>
                  <a:schemeClr val="tx1"/>
                </a:solidFill>
                <a:effectLst/>
                <a:latin typeface="+mn-lt"/>
                <a:ea typeface="+mn-ea"/>
                <a:cs typeface="+mn-cs"/>
              </a:rPr>
              <a:t>. La présidence du Conseil est assurée alternativement par chaque État membre, selon un système de rotation.</a:t>
            </a:r>
          </a:p>
          <a:p>
            <a:pPr marL="0" marR="0" indent="0" algn="l" defTabSz="914400" rtl="0" eaLnBrk="1" fontAlgn="auto" latinLnBrk="0" hangingPunct="1">
              <a:lnSpc>
                <a:spcPct val="100000"/>
              </a:lnSpc>
              <a:spcBef>
                <a:spcPct val="0"/>
              </a:spcBef>
              <a:spcAft>
                <a:spcPts val="0"/>
              </a:spcAft>
              <a:buClrTx/>
              <a:buSzTx/>
              <a:buFont typeface="Arial" panose="020B0604020202020204" pitchFamily="34" charset="0"/>
              <a:buNone/>
              <a:tabLst/>
              <a:defRPr/>
            </a:pPr>
            <a:r>
              <a:rPr lang="fr-FR" altLang="fr-FR" dirty="0" smtClean="0"/>
              <a:t>Le Conseil de l’UE ne compte aucun membre fixe : </a:t>
            </a:r>
            <a:r>
              <a:rPr lang="fr-FR" altLang="fr-FR" b="1" dirty="0" smtClean="0"/>
              <a:t>il réunit les ministres de chaque État membre en fonction du sujet traité</a:t>
            </a:r>
            <a:r>
              <a:rPr lang="fr-FR" altLang="fr-FR" dirty="0" smtClean="0"/>
              <a:t>. Ceux-ci siègent dans l’une des 10 formations compétentes par domaine d’activité (Agriculture et pêche, Affaires économiques…) </a:t>
            </a:r>
          </a:p>
          <a:p>
            <a:pPr marL="0" marR="0" indent="0" algn="l" defTabSz="914400" rtl="0" eaLnBrk="1" fontAlgn="auto" latinLnBrk="0" hangingPunct="1">
              <a:lnSpc>
                <a:spcPct val="100000"/>
              </a:lnSpc>
              <a:spcBef>
                <a:spcPct val="0"/>
              </a:spcBef>
              <a:spcAft>
                <a:spcPts val="0"/>
              </a:spcAft>
              <a:buClrTx/>
              <a:buSzTx/>
              <a:buFont typeface="Arial" panose="020B0604020202020204" pitchFamily="34" charset="0"/>
              <a:buNone/>
              <a:tabLst/>
              <a:defRPr/>
            </a:pPr>
            <a:endParaRPr lang="fr-FR" altLang="fr-FR" dirty="0" smtClean="0"/>
          </a:p>
          <a:p>
            <a:pPr eaLnBrk="1" hangingPunct="1">
              <a:spcBef>
                <a:spcPct val="0"/>
              </a:spcBef>
            </a:pPr>
            <a:endParaRPr lang="fr-FR" altLang="fr-FR" dirty="0" smtClean="0"/>
          </a:p>
          <a:p>
            <a:pPr eaLnBrk="1" hangingPunct="1">
              <a:spcBef>
                <a:spcPct val="0"/>
              </a:spcBef>
            </a:pPr>
            <a:r>
              <a:rPr lang="fr-FR" altLang="fr-FR" dirty="0" smtClean="0"/>
              <a:t>Le </a:t>
            </a:r>
            <a:r>
              <a:rPr lang="fr-FR" altLang="fr-FR" b="1" dirty="0" smtClean="0"/>
              <a:t>Conseil de l’Europe</a:t>
            </a:r>
            <a:r>
              <a:rPr lang="fr-FR" altLang="fr-FR" dirty="0" smtClean="0"/>
              <a:t>,</a:t>
            </a:r>
            <a:r>
              <a:rPr lang="fr-FR" altLang="fr-FR" baseline="0" dirty="0" smtClean="0"/>
              <a:t> qui est </a:t>
            </a:r>
            <a:r>
              <a:rPr lang="fr-FR" altLang="fr-FR" b="0" dirty="0" smtClean="0"/>
              <a:t>une </a:t>
            </a:r>
            <a:r>
              <a:rPr lang="fr-FR" altLang="fr-FR" b="1" dirty="0" smtClean="0"/>
              <a:t>organisation distincte de l’Union européenne</a:t>
            </a:r>
            <a:r>
              <a:rPr lang="fr-FR" altLang="fr-FR" b="0" dirty="0" smtClean="0"/>
              <a:t>. Le Conseil de l’Europe est une organisation intergouvernementale regroupant aujourd’hui 47 États membres dont les 28 États membres de l’UE.</a:t>
            </a:r>
          </a:p>
          <a:p>
            <a:pPr eaLnBrk="1" hangingPunct="1">
              <a:spcBef>
                <a:spcPct val="0"/>
              </a:spcBef>
            </a:pPr>
            <a:r>
              <a:rPr lang="fr-FR" altLang="fr-FR" dirty="0" smtClean="0"/>
              <a:t>Ses objectifs principaux sont :</a:t>
            </a:r>
          </a:p>
          <a:p>
            <a:pPr marL="171450" indent="-171450" eaLnBrk="1" hangingPunct="1">
              <a:spcBef>
                <a:spcPct val="0"/>
              </a:spcBef>
              <a:buFont typeface="Arial" panose="020B0604020202020204" pitchFamily="34" charset="0"/>
              <a:buChar char="•"/>
            </a:pPr>
            <a:r>
              <a:rPr lang="fr-FR" altLang="fr-FR" dirty="0" smtClean="0"/>
              <a:t>de défendre les droits de l’homme et la prééminence du droit ;</a:t>
            </a:r>
          </a:p>
          <a:p>
            <a:pPr marL="171450" indent="-171450" eaLnBrk="1" hangingPunct="1">
              <a:spcBef>
                <a:spcPct val="0"/>
              </a:spcBef>
              <a:buFont typeface="Arial" panose="020B0604020202020204" pitchFamily="34" charset="0"/>
              <a:buChar char="•"/>
            </a:pPr>
            <a:r>
              <a:rPr lang="fr-FR" altLang="fr-FR" dirty="0" smtClean="0"/>
              <a:t>de rechercher des solutions aux problèmes de société ;</a:t>
            </a:r>
          </a:p>
          <a:p>
            <a:pPr marL="171450" indent="-171450" eaLnBrk="1" hangingPunct="1">
              <a:spcBef>
                <a:spcPct val="0"/>
              </a:spcBef>
              <a:buFont typeface="Arial" panose="020B0604020202020204" pitchFamily="34" charset="0"/>
              <a:buChar char="•"/>
            </a:pPr>
            <a:r>
              <a:rPr lang="fr-FR" altLang="fr-FR" dirty="0" smtClean="0"/>
              <a:t>de développer la stabilité démocratique en Europe ;</a:t>
            </a:r>
          </a:p>
          <a:p>
            <a:pPr marL="171450" indent="-171450" eaLnBrk="1" hangingPunct="1">
              <a:spcBef>
                <a:spcPct val="0"/>
              </a:spcBef>
              <a:buFont typeface="Arial" panose="020B0604020202020204" pitchFamily="34" charset="0"/>
              <a:buChar char="•"/>
            </a:pPr>
            <a:r>
              <a:rPr lang="fr-FR" altLang="fr-FR" dirty="0" smtClean="0"/>
              <a:t>favoriser la prise de conscience et la mise en valeur de l’identité culturelle de l’Europe et de sa diversité.</a:t>
            </a:r>
          </a:p>
        </p:txBody>
      </p:sp>
      <p:sp>
        <p:nvSpPr>
          <p:cNvPr id="4" name="Espace réservé du numéro de diapositive 3"/>
          <p:cNvSpPr>
            <a:spLocks noGrp="1"/>
          </p:cNvSpPr>
          <p:nvPr>
            <p:ph type="sldNum" sz="quarter" idx="10"/>
          </p:nvPr>
        </p:nvSpPr>
        <p:spPr/>
        <p:txBody>
          <a:bodyPr/>
          <a:lstStyle/>
          <a:p>
            <a:fld id="{870A9850-43E0-439D-B10E-2A46391802BB}" type="slidenum">
              <a:rPr lang="fr-FR" smtClean="0"/>
              <a:t>4</a:t>
            </a:fld>
            <a:endParaRPr lang="fr-FR"/>
          </a:p>
        </p:txBody>
      </p:sp>
    </p:spTree>
    <p:extLst>
      <p:ext uri="{BB962C8B-B14F-4D97-AF65-F5344CB8AC3E}">
        <p14:creationId xmlns:p14="http://schemas.microsoft.com/office/powerpoint/2010/main" val="7089624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870A9850-43E0-439D-B10E-2A46391802BB}" type="slidenum">
              <a:rPr lang="fr-FR" smtClean="0"/>
              <a:t>5</a:t>
            </a:fld>
            <a:endParaRPr lang="fr-FR"/>
          </a:p>
        </p:txBody>
      </p:sp>
    </p:spTree>
    <p:extLst>
      <p:ext uri="{BB962C8B-B14F-4D97-AF65-F5344CB8AC3E}">
        <p14:creationId xmlns:p14="http://schemas.microsoft.com/office/powerpoint/2010/main" val="2484350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eaLnBrk="1" hangingPunct="1"/>
            <a:r>
              <a:rPr lang="fr-FR" altLang="fr-FR" dirty="0" smtClean="0"/>
              <a:t>Les prochaines élections européennes auront lieu entre le 23 et le 26 mai 2019. Elles concerneront 27 Etats membres, sans le Royaume-Uni, Brexit oblige. </a:t>
            </a:r>
          </a:p>
          <a:p>
            <a:pPr eaLnBrk="1" hangingPunct="1"/>
            <a:endParaRPr lang="fr-FR" altLang="fr-FR" dirty="0" smtClean="0"/>
          </a:p>
          <a:p>
            <a:pPr eaLnBrk="1" hangingPunct="1"/>
            <a:r>
              <a:rPr lang="fr-FR" altLang="fr-FR" dirty="0" smtClean="0"/>
              <a:t>Il s’agira d’élire </a:t>
            </a:r>
            <a:r>
              <a:rPr lang="fr-FR" altLang="fr-FR" b="1" dirty="0" smtClean="0"/>
              <a:t>705 eurodéputés contre 751 en 2014 (dont 73 députés du Royaume-Uni).</a:t>
            </a:r>
          </a:p>
          <a:p>
            <a:pPr eaLnBrk="1" hangingPunct="1"/>
            <a:endParaRPr lang="fr-FR" altLang="fr-FR" b="1" dirty="0" smtClean="0"/>
          </a:p>
          <a:p>
            <a:pPr eaLnBrk="1" hangingPunct="1"/>
            <a:r>
              <a:rPr lang="fr-FR" altLang="fr-FR" dirty="0" smtClean="0"/>
              <a:t>L’UE procède, en 2019, à un rééquilibrage démographique qui a pour effet de porter le nombre </a:t>
            </a:r>
            <a:r>
              <a:rPr lang="fr-FR" altLang="fr-FR" b="1" dirty="0" smtClean="0"/>
              <a:t>d’eurodéputés français à 79 contre 74 en 2014</a:t>
            </a:r>
            <a:r>
              <a:rPr lang="fr-FR" altLang="fr-FR" dirty="0" smtClean="0"/>
              <a:t>. </a:t>
            </a:r>
          </a:p>
          <a:p>
            <a:pPr eaLnBrk="1" hangingPunct="1"/>
            <a:endParaRPr lang="fr-FR" altLang="fr-FR" b="1" dirty="0" smtClean="0"/>
          </a:p>
          <a:p>
            <a:pPr eaLnBrk="1" hangingPunct="1"/>
            <a:r>
              <a:rPr lang="fr-FR" altLang="fr-FR" b="1" dirty="0" smtClean="0"/>
              <a:t>L’élection se fera sur liste nationale (métropole et outre-mer)</a:t>
            </a:r>
            <a:r>
              <a:rPr lang="fr-FR" altLang="fr-FR" dirty="0" smtClean="0"/>
              <a:t> et non plus par circonscription comme c’était le cas en 2014.  </a:t>
            </a:r>
          </a:p>
          <a:p>
            <a:pPr eaLnBrk="1" hangingPunct="1"/>
            <a:endParaRPr lang="fr-FR" altLang="fr-FR" dirty="0" smtClean="0"/>
          </a:p>
          <a:p>
            <a:pPr eaLnBrk="1" hangingPunct="1"/>
            <a:r>
              <a:rPr lang="fr-FR" altLang="fr-FR" dirty="0" smtClean="0"/>
              <a:t>La circonscription nationale unique était en vigueur depuis les premières élections européennes de 1979 et ce jusqu’en 1999. La circonscription nationale unique avait été abandonnée pour les européennes de 2004. La France avait été découpée en huit grandes régions (Est, Ouest, Île-de-France, outre-mer...).</a:t>
            </a:r>
          </a:p>
          <a:p>
            <a:endParaRPr lang="fr-FR" dirty="0"/>
          </a:p>
        </p:txBody>
      </p:sp>
      <p:sp>
        <p:nvSpPr>
          <p:cNvPr id="4" name="Espace réservé du numéro de diapositive 3"/>
          <p:cNvSpPr>
            <a:spLocks noGrp="1"/>
          </p:cNvSpPr>
          <p:nvPr>
            <p:ph type="sldNum" sz="quarter" idx="10"/>
          </p:nvPr>
        </p:nvSpPr>
        <p:spPr/>
        <p:txBody>
          <a:bodyPr/>
          <a:lstStyle/>
          <a:p>
            <a:fld id="{870A9850-43E0-439D-B10E-2A46391802BB}" type="slidenum">
              <a:rPr lang="fr-FR" smtClean="0"/>
              <a:t>6</a:t>
            </a:fld>
            <a:endParaRPr lang="fr-FR"/>
          </a:p>
        </p:txBody>
      </p:sp>
    </p:spTree>
    <p:extLst>
      <p:ext uri="{BB962C8B-B14F-4D97-AF65-F5344CB8AC3E}">
        <p14:creationId xmlns:p14="http://schemas.microsoft.com/office/powerpoint/2010/main" val="95903836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870A9850-43E0-439D-B10E-2A46391802BB}" type="slidenum">
              <a:rPr lang="fr-FR" smtClean="0"/>
              <a:t>7</a:t>
            </a:fld>
            <a:endParaRPr lang="fr-FR"/>
          </a:p>
        </p:txBody>
      </p:sp>
    </p:spTree>
    <p:extLst>
      <p:ext uri="{BB962C8B-B14F-4D97-AF65-F5344CB8AC3E}">
        <p14:creationId xmlns:p14="http://schemas.microsoft.com/office/powerpoint/2010/main" val="38295367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eaLnBrk="1" hangingPunct="1">
              <a:spcBef>
                <a:spcPct val="0"/>
              </a:spcBef>
            </a:pPr>
            <a:r>
              <a:rPr lang="fr-FR" altLang="fr-FR" b="1" dirty="0" smtClean="0"/>
              <a:t>Élection du président de la Commission européenne</a:t>
            </a:r>
          </a:p>
          <a:p>
            <a:pPr eaLnBrk="1" hangingPunct="1">
              <a:spcBef>
                <a:spcPct val="0"/>
              </a:spcBef>
            </a:pPr>
            <a:r>
              <a:rPr lang="fr-FR" altLang="fr-FR" dirty="0" smtClean="0"/>
              <a:t>Tous les cinq ans, le </a:t>
            </a:r>
            <a:r>
              <a:rPr lang="fr-FR" altLang="fr-FR" b="1" dirty="0" smtClean="0"/>
              <a:t>Conseil européen — composé des chefs d’État et de gouvernement de l'UE — propose au Parlement européen un candidat à la présidence de la Commission.</a:t>
            </a:r>
          </a:p>
          <a:p>
            <a:pPr eaLnBrk="1" hangingPunct="1">
              <a:spcBef>
                <a:spcPct val="0"/>
              </a:spcBef>
            </a:pPr>
            <a:r>
              <a:rPr lang="fr-FR" altLang="fr-FR" dirty="0" smtClean="0"/>
              <a:t>La proposition se fonde sur la composition politique du Parlement à la suite des élections au Parlement européen. En général, le candidat est choisi au sein de la famille politique la plus importante au Parlement.</a:t>
            </a:r>
          </a:p>
          <a:p>
            <a:pPr eaLnBrk="1" hangingPunct="1">
              <a:spcBef>
                <a:spcPct val="0"/>
              </a:spcBef>
            </a:pPr>
            <a:r>
              <a:rPr lang="fr-FR" altLang="fr-FR" dirty="0" smtClean="0"/>
              <a:t>Si elle est soutenue par une majorité absolue de membres du Parlement, la personne désignée est élue.       </a:t>
            </a:r>
          </a:p>
          <a:p>
            <a:pPr eaLnBrk="1" hangingPunct="1">
              <a:spcBef>
                <a:spcPct val="0"/>
              </a:spcBef>
            </a:pPr>
            <a:endParaRPr lang="fr-FR" altLang="fr-FR" b="1" dirty="0" smtClean="0"/>
          </a:p>
          <a:p>
            <a:pPr eaLnBrk="1" hangingPunct="1">
              <a:spcBef>
                <a:spcPct val="0"/>
              </a:spcBef>
            </a:pPr>
            <a:r>
              <a:rPr lang="fr-FR" altLang="fr-FR" b="1" dirty="0" smtClean="0"/>
              <a:t>Sélection de l’équipe</a:t>
            </a:r>
          </a:p>
          <a:p>
            <a:pPr eaLnBrk="1" hangingPunct="1">
              <a:spcBef>
                <a:spcPct val="0"/>
              </a:spcBef>
            </a:pPr>
            <a:r>
              <a:rPr lang="fr-FR" altLang="fr-FR" dirty="0" smtClean="0"/>
              <a:t>Le président élu </a:t>
            </a:r>
            <a:r>
              <a:rPr lang="fr-FR" altLang="fr-FR" b="1" dirty="0" smtClean="0"/>
              <a:t>établit une liste de vice-présidents et de commissaires, en se fondant sur les propositions formulées par les pays de l'UE. </a:t>
            </a:r>
            <a:r>
              <a:rPr lang="fr-FR" altLang="fr-FR" dirty="0" smtClean="0"/>
              <a:t>Cette liste doit êt</a:t>
            </a:r>
            <a:r>
              <a:rPr lang="fr-FR" altLang="fr-FR" b="1" dirty="0" smtClean="0"/>
              <a:t>re approuvée par tous les chefs d’État et de gouvernement de l’UE</a:t>
            </a:r>
            <a:r>
              <a:rPr lang="fr-FR" altLang="fr-FR" dirty="0" smtClean="0"/>
              <a:t>, réunis au sein du Conseil européen.</a:t>
            </a:r>
          </a:p>
          <a:p>
            <a:pPr eaLnBrk="1" hangingPunct="1">
              <a:spcBef>
                <a:spcPct val="0"/>
              </a:spcBef>
            </a:pPr>
            <a:r>
              <a:rPr lang="fr-FR" altLang="fr-FR" b="1" dirty="0" smtClean="0"/>
              <a:t>Chaque candidat doit se présenter devant la commission parlementaire responsable du portefeuille qui lui est destiné</a:t>
            </a:r>
            <a:r>
              <a:rPr lang="fr-FR" altLang="fr-FR" dirty="0" smtClean="0"/>
              <a:t>. Les membres de la commission se prononcent ensuite sur les capacités du candidat pour le poste prévu. Une fois que les 27 candidats ont été acceptés, </a:t>
            </a:r>
            <a:r>
              <a:rPr lang="fr-FR" altLang="fr-FR" b="1" dirty="0" smtClean="0"/>
              <a:t>le Parlement dans son ensemble vote pour approuver ou non toute l'équipe</a:t>
            </a:r>
            <a:r>
              <a:rPr lang="fr-FR" altLang="fr-FR" dirty="0" smtClean="0"/>
              <a:t>. Les commissaires sont ensuite nommés par le Conseil européen.</a:t>
            </a:r>
          </a:p>
          <a:p>
            <a:pPr eaLnBrk="1" hangingPunct="1">
              <a:spcBef>
                <a:spcPct val="0"/>
              </a:spcBef>
            </a:pPr>
            <a:endParaRPr lang="fr-FR" altLang="fr-FR" dirty="0" smtClean="0"/>
          </a:p>
          <a:p>
            <a:endParaRPr lang="fr-FR" dirty="0"/>
          </a:p>
        </p:txBody>
      </p:sp>
      <p:sp>
        <p:nvSpPr>
          <p:cNvPr id="4" name="Espace réservé du numéro de diapositive 3"/>
          <p:cNvSpPr>
            <a:spLocks noGrp="1"/>
          </p:cNvSpPr>
          <p:nvPr>
            <p:ph type="sldNum" sz="quarter" idx="10"/>
          </p:nvPr>
        </p:nvSpPr>
        <p:spPr/>
        <p:txBody>
          <a:bodyPr/>
          <a:lstStyle/>
          <a:p>
            <a:fld id="{870A9850-43E0-439D-B10E-2A46391802BB}" type="slidenum">
              <a:rPr lang="fr-FR" smtClean="0"/>
              <a:t>8</a:t>
            </a:fld>
            <a:endParaRPr lang="fr-FR"/>
          </a:p>
        </p:txBody>
      </p:sp>
    </p:spTree>
    <p:extLst>
      <p:ext uri="{BB962C8B-B14F-4D97-AF65-F5344CB8AC3E}">
        <p14:creationId xmlns:p14="http://schemas.microsoft.com/office/powerpoint/2010/main" val="73482903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870A9850-43E0-439D-B10E-2A46391802BB}" type="slidenum">
              <a:rPr lang="fr-FR" smtClean="0"/>
              <a:t>9</a:t>
            </a:fld>
            <a:endParaRPr lang="fr-FR"/>
          </a:p>
        </p:txBody>
      </p:sp>
    </p:spTree>
    <p:extLst>
      <p:ext uri="{BB962C8B-B14F-4D97-AF65-F5344CB8AC3E}">
        <p14:creationId xmlns:p14="http://schemas.microsoft.com/office/powerpoint/2010/main" val="30149664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Modifiez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7B5CB961-146A-46CB-A118-00C69FFCE902}" type="datetimeFigureOut">
              <a:rPr lang="fr-FR" smtClean="0"/>
              <a:t>02/04/2019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7C05636-530C-4795-8887-BC1D07DB4E08}" type="slidenum">
              <a:rPr lang="fr-FR" smtClean="0"/>
              <a:t>‹N°›</a:t>
            </a:fld>
            <a:endParaRPr lang="fr-FR"/>
          </a:p>
        </p:txBody>
      </p:sp>
    </p:spTree>
    <p:extLst>
      <p:ext uri="{BB962C8B-B14F-4D97-AF65-F5344CB8AC3E}">
        <p14:creationId xmlns:p14="http://schemas.microsoft.com/office/powerpoint/2010/main" val="3163489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7B5CB961-146A-46CB-A118-00C69FFCE902}" type="datetimeFigureOut">
              <a:rPr lang="fr-FR" smtClean="0"/>
              <a:t>02/04/2019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7C05636-530C-4795-8887-BC1D07DB4E08}" type="slidenum">
              <a:rPr lang="fr-FR" smtClean="0"/>
              <a:t>‹N°›</a:t>
            </a:fld>
            <a:endParaRPr lang="fr-FR"/>
          </a:p>
        </p:txBody>
      </p:sp>
    </p:spTree>
    <p:extLst>
      <p:ext uri="{BB962C8B-B14F-4D97-AF65-F5344CB8AC3E}">
        <p14:creationId xmlns:p14="http://schemas.microsoft.com/office/powerpoint/2010/main" val="24790897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7B5CB961-146A-46CB-A118-00C69FFCE902}" type="datetimeFigureOut">
              <a:rPr lang="fr-FR" smtClean="0"/>
              <a:t>02/04/2019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7C05636-530C-4795-8887-BC1D07DB4E08}" type="slidenum">
              <a:rPr lang="fr-FR" smtClean="0"/>
              <a:t>‹N°›</a:t>
            </a:fld>
            <a:endParaRPr lang="fr-FR"/>
          </a:p>
        </p:txBody>
      </p:sp>
    </p:spTree>
    <p:extLst>
      <p:ext uri="{BB962C8B-B14F-4D97-AF65-F5344CB8AC3E}">
        <p14:creationId xmlns:p14="http://schemas.microsoft.com/office/powerpoint/2010/main" val="31041632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7B5CB961-146A-46CB-A118-00C69FFCE902}" type="datetimeFigureOut">
              <a:rPr lang="fr-FR" smtClean="0"/>
              <a:t>02/04/2019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7C05636-530C-4795-8887-BC1D07DB4E08}" type="slidenum">
              <a:rPr lang="fr-FR" smtClean="0"/>
              <a:t>‹N°›</a:t>
            </a:fld>
            <a:endParaRPr lang="fr-FR"/>
          </a:p>
        </p:txBody>
      </p:sp>
    </p:spTree>
    <p:extLst>
      <p:ext uri="{BB962C8B-B14F-4D97-AF65-F5344CB8AC3E}">
        <p14:creationId xmlns:p14="http://schemas.microsoft.com/office/powerpoint/2010/main" val="33536988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Modifiez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7B5CB961-146A-46CB-A118-00C69FFCE902}" type="datetimeFigureOut">
              <a:rPr lang="fr-FR" smtClean="0"/>
              <a:t>02/04/2019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7C05636-530C-4795-8887-BC1D07DB4E08}" type="slidenum">
              <a:rPr lang="fr-FR" smtClean="0"/>
              <a:t>‹N°›</a:t>
            </a:fld>
            <a:endParaRPr lang="fr-FR"/>
          </a:p>
        </p:txBody>
      </p:sp>
    </p:spTree>
    <p:extLst>
      <p:ext uri="{BB962C8B-B14F-4D97-AF65-F5344CB8AC3E}">
        <p14:creationId xmlns:p14="http://schemas.microsoft.com/office/powerpoint/2010/main" val="15105950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7B5CB961-146A-46CB-A118-00C69FFCE902}" type="datetimeFigureOut">
              <a:rPr lang="fr-FR" smtClean="0"/>
              <a:t>02/04/2019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57C05636-530C-4795-8887-BC1D07DB4E08}" type="slidenum">
              <a:rPr lang="fr-FR" smtClean="0"/>
              <a:t>‹N°›</a:t>
            </a:fld>
            <a:endParaRPr lang="fr-FR"/>
          </a:p>
        </p:txBody>
      </p:sp>
    </p:spTree>
    <p:extLst>
      <p:ext uri="{BB962C8B-B14F-4D97-AF65-F5344CB8AC3E}">
        <p14:creationId xmlns:p14="http://schemas.microsoft.com/office/powerpoint/2010/main" val="29511310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7B5CB961-146A-46CB-A118-00C69FFCE902}" type="datetimeFigureOut">
              <a:rPr lang="fr-FR" smtClean="0"/>
              <a:t>02/04/2019</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57C05636-530C-4795-8887-BC1D07DB4E08}" type="slidenum">
              <a:rPr lang="fr-FR" smtClean="0"/>
              <a:t>‹N°›</a:t>
            </a:fld>
            <a:endParaRPr lang="fr-FR"/>
          </a:p>
        </p:txBody>
      </p:sp>
    </p:spTree>
    <p:extLst>
      <p:ext uri="{BB962C8B-B14F-4D97-AF65-F5344CB8AC3E}">
        <p14:creationId xmlns:p14="http://schemas.microsoft.com/office/powerpoint/2010/main" val="1491233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7B5CB961-146A-46CB-A118-00C69FFCE902}" type="datetimeFigureOut">
              <a:rPr lang="fr-FR" smtClean="0"/>
              <a:t>02/04/2019</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57C05636-530C-4795-8887-BC1D07DB4E08}" type="slidenum">
              <a:rPr lang="fr-FR" smtClean="0"/>
              <a:t>‹N°›</a:t>
            </a:fld>
            <a:endParaRPr lang="fr-FR"/>
          </a:p>
        </p:txBody>
      </p:sp>
    </p:spTree>
    <p:extLst>
      <p:ext uri="{BB962C8B-B14F-4D97-AF65-F5344CB8AC3E}">
        <p14:creationId xmlns:p14="http://schemas.microsoft.com/office/powerpoint/2010/main" val="26814268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7B5CB961-146A-46CB-A118-00C69FFCE902}" type="datetimeFigureOut">
              <a:rPr lang="fr-FR" smtClean="0"/>
              <a:t>02/04/2019</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57C05636-530C-4795-8887-BC1D07DB4E08}" type="slidenum">
              <a:rPr lang="fr-FR" smtClean="0"/>
              <a:t>‹N°›</a:t>
            </a:fld>
            <a:endParaRPr lang="fr-FR"/>
          </a:p>
        </p:txBody>
      </p:sp>
    </p:spTree>
    <p:extLst>
      <p:ext uri="{BB962C8B-B14F-4D97-AF65-F5344CB8AC3E}">
        <p14:creationId xmlns:p14="http://schemas.microsoft.com/office/powerpoint/2010/main" val="33214863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Modifiez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7B5CB961-146A-46CB-A118-00C69FFCE902}" type="datetimeFigureOut">
              <a:rPr lang="fr-FR" smtClean="0"/>
              <a:t>02/04/2019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57C05636-530C-4795-8887-BC1D07DB4E08}" type="slidenum">
              <a:rPr lang="fr-FR" smtClean="0"/>
              <a:t>‹N°›</a:t>
            </a:fld>
            <a:endParaRPr lang="fr-FR"/>
          </a:p>
        </p:txBody>
      </p:sp>
    </p:spTree>
    <p:extLst>
      <p:ext uri="{BB962C8B-B14F-4D97-AF65-F5344CB8AC3E}">
        <p14:creationId xmlns:p14="http://schemas.microsoft.com/office/powerpoint/2010/main" val="14005595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Modifiez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7B5CB961-146A-46CB-A118-00C69FFCE902}" type="datetimeFigureOut">
              <a:rPr lang="fr-FR" smtClean="0"/>
              <a:t>02/04/2019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57C05636-530C-4795-8887-BC1D07DB4E08}" type="slidenum">
              <a:rPr lang="fr-FR" smtClean="0"/>
              <a:t>‹N°›</a:t>
            </a:fld>
            <a:endParaRPr lang="fr-FR"/>
          </a:p>
        </p:txBody>
      </p:sp>
    </p:spTree>
    <p:extLst>
      <p:ext uri="{BB962C8B-B14F-4D97-AF65-F5344CB8AC3E}">
        <p14:creationId xmlns:p14="http://schemas.microsoft.com/office/powerpoint/2010/main" val="14432519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5CB961-146A-46CB-A118-00C69FFCE902}" type="datetimeFigureOut">
              <a:rPr lang="fr-FR" smtClean="0"/>
              <a:t>02/04/2019</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7C05636-530C-4795-8887-BC1D07DB4E08}" type="slidenum">
              <a:rPr lang="fr-FR" smtClean="0"/>
              <a:t>‹N°›</a:t>
            </a:fld>
            <a:endParaRPr lang="fr-FR"/>
          </a:p>
        </p:txBody>
      </p:sp>
    </p:spTree>
    <p:extLst>
      <p:ext uri="{BB962C8B-B14F-4D97-AF65-F5344CB8AC3E}">
        <p14:creationId xmlns:p14="http://schemas.microsoft.com/office/powerpoint/2010/main" val="9851928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ec.europa.eu/commission/index_fr" TargetMode="External"/><Relationship Id="rId7" Type="http://schemas.openxmlformats.org/officeDocument/2006/relationships/hyperlink" Target="https://ec.europa.eu/france/news/decodeurseurope_fr" TargetMode="External"/><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hyperlink" Target="https://www.what-europe-does-for-me.eu/fr/home" TargetMode="External"/><Relationship Id="rId5" Type="http://schemas.openxmlformats.org/officeDocument/2006/relationships/hyperlink" Target="https://www.etuc.org/fr" TargetMode="External"/><Relationship Id="rId4" Type="http://schemas.openxmlformats.org/officeDocument/2006/relationships/hyperlink" Target="http://www.europarl.europa.eu/"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9" name="Imag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75" y="0"/>
            <a:ext cx="913765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3699036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7" name="Imag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75" y="0"/>
            <a:ext cx="913765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ZoneTexte 2"/>
          <p:cNvSpPr txBox="1"/>
          <p:nvPr/>
        </p:nvSpPr>
        <p:spPr>
          <a:xfrm>
            <a:off x="1836540" y="620688"/>
            <a:ext cx="7307459" cy="615553"/>
          </a:xfrm>
          <a:prstGeom prst="rect">
            <a:avLst/>
          </a:prstGeom>
          <a:noFill/>
        </p:spPr>
        <p:txBody>
          <a:bodyPr wrap="square" rtlCol="0">
            <a:spAutoFit/>
          </a:bodyPr>
          <a:lstStyle/>
          <a:p>
            <a:r>
              <a:rPr lang="fr-FR" sz="3400" dirty="0" smtClean="0">
                <a:latin typeface="Arial Black" panose="020B0A04020102020204" pitchFamily="34" charset="0"/>
              </a:rPr>
              <a:t>1- Salaire minimum en Europe</a:t>
            </a:r>
            <a:endParaRPr lang="fr-FR" sz="3400" dirty="0">
              <a:latin typeface="Arial Black" panose="020B0A04020102020204" pitchFamily="34" charset="0"/>
            </a:endParaRPr>
          </a:p>
        </p:txBody>
      </p:sp>
      <p:sp>
        <p:nvSpPr>
          <p:cNvPr id="4" name="ZoneTexte 3"/>
          <p:cNvSpPr txBox="1"/>
          <p:nvPr/>
        </p:nvSpPr>
        <p:spPr>
          <a:xfrm>
            <a:off x="1691680" y="1974031"/>
            <a:ext cx="7200800" cy="1200329"/>
          </a:xfrm>
          <a:prstGeom prst="rect">
            <a:avLst/>
          </a:prstGeom>
          <a:noFill/>
        </p:spPr>
        <p:txBody>
          <a:bodyPr wrap="square" rtlCol="0">
            <a:spAutoFit/>
          </a:bodyPr>
          <a:lstStyle/>
          <a:p>
            <a:pPr algn="just"/>
            <a:r>
              <a:rPr lang="fr-FR" sz="2400" b="1" dirty="0" smtClean="0"/>
              <a:t>La CFDT revendique la mise en place d’un salaire minimum dans chaque pays de l’UE. L’un des pays suivants n’en a pas, lequel ?</a:t>
            </a:r>
            <a:endParaRPr lang="fr-FR" sz="2400" b="1" dirty="0"/>
          </a:p>
        </p:txBody>
      </p:sp>
      <p:sp>
        <p:nvSpPr>
          <p:cNvPr id="5" name="ZoneTexte 4"/>
          <p:cNvSpPr txBox="1"/>
          <p:nvPr/>
        </p:nvSpPr>
        <p:spPr>
          <a:xfrm>
            <a:off x="3311860" y="3429000"/>
            <a:ext cx="2520280" cy="2342180"/>
          </a:xfrm>
          <a:prstGeom prst="rect">
            <a:avLst/>
          </a:prstGeom>
          <a:noFill/>
        </p:spPr>
        <p:txBody>
          <a:bodyPr wrap="square" rtlCol="0">
            <a:spAutoFit/>
          </a:bodyPr>
          <a:lstStyle/>
          <a:p>
            <a:pPr marL="342900" indent="-342900">
              <a:lnSpc>
                <a:spcPct val="114000"/>
              </a:lnSpc>
              <a:spcAft>
                <a:spcPts val="2200"/>
              </a:spcAft>
              <a:buClr>
                <a:srgbClr val="CC3300"/>
              </a:buClr>
              <a:buAutoNum type="arabicPeriod"/>
            </a:pPr>
            <a:r>
              <a:rPr lang="fr-FR" sz="2000" dirty="0" smtClean="0"/>
              <a:t>Le Royaume-Uni</a:t>
            </a:r>
          </a:p>
          <a:p>
            <a:pPr marL="342900" indent="-342900">
              <a:lnSpc>
                <a:spcPct val="114000"/>
              </a:lnSpc>
              <a:spcAft>
                <a:spcPts val="2200"/>
              </a:spcAft>
              <a:buClr>
                <a:srgbClr val="CC3300"/>
              </a:buClr>
              <a:buAutoNum type="arabicPeriod"/>
            </a:pPr>
            <a:r>
              <a:rPr lang="fr-FR" sz="2000" dirty="0" smtClean="0"/>
              <a:t>La Suède</a:t>
            </a:r>
          </a:p>
          <a:p>
            <a:pPr marL="342900" indent="-342900">
              <a:lnSpc>
                <a:spcPct val="114000"/>
              </a:lnSpc>
              <a:spcAft>
                <a:spcPts val="2200"/>
              </a:spcAft>
              <a:buClr>
                <a:srgbClr val="CC3300"/>
              </a:buClr>
              <a:buAutoNum type="arabicPeriod"/>
            </a:pPr>
            <a:r>
              <a:rPr lang="fr-FR" sz="2000" dirty="0" smtClean="0"/>
              <a:t>L’Allemagne</a:t>
            </a:r>
          </a:p>
          <a:p>
            <a:pPr marL="342900" indent="-342900">
              <a:lnSpc>
                <a:spcPct val="114000"/>
              </a:lnSpc>
              <a:spcAft>
                <a:spcPts val="2200"/>
              </a:spcAft>
              <a:buClr>
                <a:srgbClr val="CC3300"/>
              </a:buClr>
              <a:buAutoNum type="arabicPeriod"/>
            </a:pPr>
            <a:r>
              <a:rPr lang="fr-FR" sz="2000" dirty="0" smtClean="0"/>
              <a:t>La Slovaquie</a:t>
            </a:r>
            <a:endParaRPr lang="fr-FR" sz="2000" dirty="0"/>
          </a:p>
        </p:txBody>
      </p:sp>
    </p:spTree>
    <p:extLst>
      <p:ext uri="{BB962C8B-B14F-4D97-AF65-F5344CB8AC3E}">
        <p14:creationId xmlns:p14="http://schemas.microsoft.com/office/powerpoint/2010/main" val="102319125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7" name="Imag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75" y="0"/>
            <a:ext cx="913765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ZoneTexte 3"/>
          <p:cNvSpPr txBox="1"/>
          <p:nvPr/>
        </p:nvSpPr>
        <p:spPr>
          <a:xfrm>
            <a:off x="2411760" y="1988840"/>
            <a:ext cx="4320480" cy="707886"/>
          </a:xfrm>
          <a:prstGeom prst="rect">
            <a:avLst/>
          </a:prstGeom>
          <a:noFill/>
        </p:spPr>
        <p:txBody>
          <a:bodyPr wrap="square" rtlCol="0">
            <a:spAutoFit/>
          </a:bodyPr>
          <a:lstStyle/>
          <a:p>
            <a:pPr algn="ctr"/>
            <a:r>
              <a:rPr lang="fr-FR" sz="4000" b="1" dirty="0" smtClean="0">
                <a:solidFill>
                  <a:srgbClr val="CC3300"/>
                </a:solidFill>
              </a:rPr>
              <a:t>Réponse 2</a:t>
            </a:r>
            <a:endParaRPr lang="fr-FR" sz="4000" b="1" dirty="0">
              <a:solidFill>
                <a:srgbClr val="CC3300"/>
              </a:solidFill>
            </a:endParaRPr>
          </a:p>
        </p:txBody>
      </p:sp>
      <p:sp>
        <p:nvSpPr>
          <p:cNvPr id="5" name="ZoneTexte 4"/>
          <p:cNvSpPr txBox="1"/>
          <p:nvPr/>
        </p:nvSpPr>
        <p:spPr>
          <a:xfrm>
            <a:off x="935596" y="3146254"/>
            <a:ext cx="7272808" cy="1074781"/>
          </a:xfrm>
          <a:prstGeom prst="rect">
            <a:avLst/>
          </a:prstGeom>
          <a:noFill/>
        </p:spPr>
        <p:txBody>
          <a:bodyPr wrap="square" rtlCol="0">
            <a:spAutoFit/>
          </a:bodyPr>
          <a:lstStyle/>
          <a:p>
            <a:pPr algn="ctr">
              <a:lnSpc>
                <a:spcPct val="114000"/>
              </a:lnSpc>
              <a:spcAft>
                <a:spcPts val="2200"/>
              </a:spcAft>
              <a:buClr>
                <a:srgbClr val="CC3300"/>
              </a:buClr>
            </a:pPr>
            <a:r>
              <a:rPr lang="fr-FR" sz="2800" dirty="0" smtClean="0"/>
              <a:t>La Suède ne possède pas de salaire minimum légal</a:t>
            </a:r>
          </a:p>
        </p:txBody>
      </p:sp>
      <p:sp>
        <p:nvSpPr>
          <p:cNvPr id="8" name="ZoneTexte 7"/>
          <p:cNvSpPr txBox="1"/>
          <p:nvPr/>
        </p:nvSpPr>
        <p:spPr>
          <a:xfrm>
            <a:off x="1836540" y="620688"/>
            <a:ext cx="7307459" cy="615553"/>
          </a:xfrm>
          <a:prstGeom prst="rect">
            <a:avLst/>
          </a:prstGeom>
          <a:noFill/>
        </p:spPr>
        <p:txBody>
          <a:bodyPr wrap="square" rtlCol="0">
            <a:spAutoFit/>
          </a:bodyPr>
          <a:lstStyle/>
          <a:p>
            <a:r>
              <a:rPr lang="fr-FR" sz="3400" dirty="0" smtClean="0">
                <a:latin typeface="Arial Black" panose="020B0A04020102020204" pitchFamily="34" charset="0"/>
              </a:rPr>
              <a:t>1- Salaire minimum en Europe</a:t>
            </a:r>
            <a:endParaRPr lang="fr-FR" sz="3400" dirty="0">
              <a:latin typeface="Arial Black" panose="020B0A04020102020204" pitchFamily="34" charset="0"/>
            </a:endParaRPr>
          </a:p>
        </p:txBody>
      </p:sp>
    </p:spTree>
    <p:extLst>
      <p:ext uri="{BB962C8B-B14F-4D97-AF65-F5344CB8AC3E}">
        <p14:creationId xmlns:p14="http://schemas.microsoft.com/office/powerpoint/2010/main" val="305848251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7" name="Imag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75" y="0"/>
            <a:ext cx="913765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ZoneTexte 2"/>
          <p:cNvSpPr txBox="1"/>
          <p:nvPr/>
        </p:nvSpPr>
        <p:spPr>
          <a:xfrm>
            <a:off x="1835694" y="692696"/>
            <a:ext cx="7305129" cy="523220"/>
          </a:xfrm>
          <a:prstGeom prst="rect">
            <a:avLst/>
          </a:prstGeom>
          <a:noFill/>
        </p:spPr>
        <p:txBody>
          <a:bodyPr wrap="square" rtlCol="0">
            <a:spAutoFit/>
          </a:bodyPr>
          <a:lstStyle/>
          <a:p>
            <a:r>
              <a:rPr lang="fr-FR" sz="2800" dirty="0">
                <a:latin typeface="Arial Black" panose="020B0A04020102020204" pitchFamily="34" charset="0"/>
              </a:rPr>
              <a:t>2</a:t>
            </a:r>
            <a:r>
              <a:rPr lang="fr-FR" sz="2800" dirty="0" smtClean="0">
                <a:latin typeface="Arial Black" panose="020B0A04020102020204" pitchFamily="34" charset="0"/>
              </a:rPr>
              <a:t>- Couverture par accords collectifs</a:t>
            </a:r>
            <a:endParaRPr lang="fr-FR" sz="2800" dirty="0">
              <a:latin typeface="Arial Black" panose="020B0A04020102020204" pitchFamily="34" charset="0"/>
            </a:endParaRPr>
          </a:p>
        </p:txBody>
      </p:sp>
      <p:sp>
        <p:nvSpPr>
          <p:cNvPr id="4" name="ZoneTexte 3"/>
          <p:cNvSpPr txBox="1"/>
          <p:nvPr/>
        </p:nvSpPr>
        <p:spPr>
          <a:xfrm>
            <a:off x="1691680" y="1974031"/>
            <a:ext cx="7200800" cy="830997"/>
          </a:xfrm>
          <a:prstGeom prst="rect">
            <a:avLst/>
          </a:prstGeom>
          <a:noFill/>
        </p:spPr>
        <p:txBody>
          <a:bodyPr wrap="square" rtlCol="0">
            <a:spAutoFit/>
          </a:bodyPr>
          <a:lstStyle/>
          <a:p>
            <a:pPr algn="just"/>
            <a:r>
              <a:rPr lang="fr-FR" sz="2400" b="1" dirty="0" smtClean="0"/>
              <a:t>Le taux de couverture des salariés allemands par des accords collectifs est de :</a:t>
            </a:r>
            <a:endParaRPr lang="fr-FR" sz="2400" b="1" dirty="0"/>
          </a:p>
        </p:txBody>
      </p:sp>
      <p:sp>
        <p:nvSpPr>
          <p:cNvPr id="5" name="ZoneTexte 4"/>
          <p:cNvSpPr txBox="1"/>
          <p:nvPr/>
        </p:nvSpPr>
        <p:spPr>
          <a:xfrm>
            <a:off x="3941930" y="3212976"/>
            <a:ext cx="1260140" cy="1709186"/>
          </a:xfrm>
          <a:prstGeom prst="rect">
            <a:avLst/>
          </a:prstGeom>
          <a:noFill/>
        </p:spPr>
        <p:txBody>
          <a:bodyPr wrap="square" rtlCol="0">
            <a:spAutoFit/>
          </a:bodyPr>
          <a:lstStyle/>
          <a:p>
            <a:pPr marL="342900" indent="-342900">
              <a:lnSpc>
                <a:spcPct val="114000"/>
              </a:lnSpc>
              <a:spcAft>
                <a:spcPts val="2200"/>
              </a:spcAft>
              <a:buClr>
                <a:srgbClr val="CC3300"/>
              </a:buClr>
              <a:buAutoNum type="arabicPeriod"/>
            </a:pPr>
            <a:r>
              <a:rPr lang="fr-FR" sz="2000" dirty="0" smtClean="0"/>
              <a:t>87 %</a:t>
            </a:r>
          </a:p>
          <a:p>
            <a:pPr marL="342900" indent="-342900">
              <a:lnSpc>
                <a:spcPct val="114000"/>
              </a:lnSpc>
              <a:spcAft>
                <a:spcPts val="2200"/>
              </a:spcAft>
              <a:buClr>
                <a:srgbClr val="CC3300"/>
              </a:buClr>
              <a:buAutoNum type="arabicPeriod"/>
            </a:pPr>
            <a:r>
              <a:rPr lang="fr-FR" sz="2000" dirty="0" smtClean="0"/>
              <a:t>59 %</a:t>
            </a:r>
          </a:p>
          <a:p>
            <a:pPr marL="342900" indent="-342900">
              <a:lnSpc>
                <a:spcPct val="114000"/>
              </a:lnSpc>
              <a:spcAft>
                <a:spcPts val="2200"/>
              </a:spcAft>
              <a:buClr>
                <a:srgbClr val="CC3300"/>
              </a:buClr>
              <a:buAutoNum type="arabicPeriod"/>
            </a:pPr>
            <a:r>
              <a:rPr lang="fr-FR" sz="2000" dirty="0" smtClean="0"/>
              <a:t>33 %</a:t>
            </a:r>
          </a:p>
        </p:txBody>
      </p:sp>
    </p:spTree>
    <p:extLst>
      <p:ext uri="{BB962C8B-B14F-4D97-AF65-F5344CB8AC3E}">
        <p14:creationId xmlns:p14="http://schemas.microsoft.com/office/powerpoint/2010/main" val="222861042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7" name="Imag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75" y="0"/>
            <a:ext cx="913765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ZoneTexte 3"/>
          <p:cNvSpPr txBox="1"/>
          <p:nvPr/>
        </p:nvSpPr>
        <p:spPr>
          <a:xfrm>
            <a:off x="2411760" y="1988840"/>
            <a:ext cx="4320480" cy="707886"/>
          </a:xfrm>
          <a:prstGeom prst="rect">
            <a:avLst/>
          </a:prstGeom>
          <a:noFill/>
        </p:spPr>
        <p:txBody>
          <a:bodyPr wrap="square" rtlCol="0">
            <a:spAutoFit/>
          </a:bodyPr>
          <a:lstStyle/>
          <a:p>
            <a:pPr algn="ctr"/>
            <a:r>
              <a:rPr lang="fr-FR" sz="4000" b="1" dirty="0" smtClean="0">
                <a:solidFill>
                  <a:srgbClr val="CC3300"/>
                </a:solidFill>
              </a:rPr>
              <a:t>Réponse 2</a:t>
            </a:r>
            <a:endParaRPr lang="fr-FR" sz="4000" b="1" dirty="0">
              <a:solidFill>
                <a:srgbClr val="CC3300"/>
              </a:solidFill>
            </a:endParaRPr>
          </a:p>
        </p:txBody>
      </p:sp>
      <p:sp>
        <p:nvSpPr>
          <p:cNvPr id="5" name="ZoneTexte 4"/>
          <p:cNvSpPr txBox="1"/>
          <p:nvPr/>
        </p:nvSpPr>
        <p:spPr>
          <a:xfrm>
            <a:off x="935596" y="3146254"/>
            <a:ext cx="7272808" cy="1848135"/>
          </a:xfrm>
          <a:prstGeom prst="rect">
            <a:avLst/>
          </a:prstGeom>
          <a:noFill/>
        </p:spPr>
        <p:txBody>
          <a:bodyPr wrap="square" rtlCol="0">
            <a:spAutoFit/>
          </a:bodyPr>
          <a:lstStyle/>
          <a:p>
            <a:pPr algn="ctr">
              <a:lnSpc>
                <a:spcPct val="114000"/>
              </a:lnSpc>
              <a:spcAft>
                <a:spcPts val="2200"/>
              </a:spcAft>
              <a:buClr>
                <a:srgbClr val="CC3300"/>
              </a:buClr>
            </a:pPr>
            <a:r>
              <a:rPr lang="fr-FR" sz="2800" dirty="0" smtClean="0"/>
              <a:t>Le taux de couverture des salariés allemands par des accords collectifs est de </a:t>
            </a:r>
          </a:p>
          <a:p>
            <a:pPr algn="ctr">
              <a:lnSpc>
                <a:spcPct val="114000"/>
              </a:lnSpc>
              <a:spcAft>
                <a:spcPts val="2200"/>
              </a:spcAft>
              <a:buClr>
                <a:srgbClr val="CC3300"/>
              </a:buClr>
            </a:pPr>
            <a:r>
              <a:rPr lang="fr-FR" sz="2800" dirty="0" smtClean="0"/>
              <a:t>59 %</a:t>
            </a:r>
          </a:p>
        </p:txBody>
      </p:sp>
      <p:sp>
        <p:nvSpPr>
          <p:cNvPr id="6" name="ZoneTexte 5"/>
          <p:cNvSpPr txBox="1"/>
          <p:nvPr/>
        </p:nvSpPr>
        <p:spPr>
          <a:xfrm>
            <a:off x="1835695" y="692696"/>
            <a:ext cx="7305129" cy="523220"/>
          </a:xfrm>
          <a:prstGeom prst="rect">
            <a:avLst/>
          </a:prstGeom>
          <a:noFill/>
        </p:spPr>
        <p:txBody>
          <a:bodyPr wrap="square" rtlCol="0">
            <a:spAutoFit/>
          </a:bodyPr>
          <a:lstStyle/>
          <a:p>
            <a:r>
              <a:rPr lang="fr-FR" sz="2800" dirty="0">
                <a:latin typeface="Arial Black" panose="020B0A04020102020204" pitchFamily="34" charset="0"/>
              </a:rPr>
              <a:t>2</a:t>
            </a:r>
            <a:r>
              <a:rPr lang="fr-FR" sz="2800" dirty="0" smtClean="0">
                <a:latin typeface="Arial Black" panose="020B0A04020102020204" pitchFamily="34" charset="0"/>
              </a:rPr>
              <a:t>- Couverture par accords collectifs</a:t>
            </a:r>
            <a:endParaRPr lang="fr-FR" sz="2800" dirty="0">
              <a:latin typeface="Arial Black" panose="020B0A04020102020204" pitchFamily="34" charset="0"/>
            </a:endParaRPr>
          </a:p>
        </p:txBody>
      </p:sp>
    </p:spTree>
    <p:extLst>
      <p:ext uri="{BB962C8B-B14F-4D97-AF65-F5344CB8AC3E}">
        <p14:creationId xmlns:p14="http://schemas.microsoft.com/office/powerpoint/2010/main" val="196380716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7" name="Imag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75" y="0"/>
            <a:ext cx="913765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ZoneTexte 2"/>
          <p:cNvSpPr txBox="1"/>
          <p:nvPr/>
        </p:nvSpPr>
        <p:spPr>
          <a:xfrm>
            <a:off x="1827413" y="620688"/>
            <a:ext cx="6911078" cy="707886"/>
          </a:xfrm>
          <a:prstGeom prst="rect">
            <a:avLst/>
          </a:prstGeom>
          <a:noFill/>
        </p:spPr>
        <p:txBody>
          <a:bodyPr wrap="square" rtlCol="0">
            <a:spAutoFit/>
          </a:bodyPr>
          <a:lstStyle/>
          <a:p>
            <a:r>
              <a:rPr lang="fr-FR" sz="4000" dirty="0">
                <a:latin typeface="Arial Black" panose="020B0A04020102020204" pitchFamily="34" charset="0"/>
              </a:rPr>
              <a:t>3</a:t>
            </a:r>
            <a:r>
              <a:rPr lang="fr-FR" sz="4000" dirty="0" smtClean="0">
                <a:latin typeface="Arial Black" panose="020B0A04020102020204" pitchFamily="34" charset="0"/>
              </a:rPr>
              <a:t>- Temps de travail</a:t>
            </a:r>
            <a:endParaRPr lang="fr-FR" sz="4000" dirty="0">
              <a:latin typeface="Arial Black" panose="020B0A04020102020204" pitchFamily="34" charset="0"/>
            </a:endParaRPr>
          </a:p>
        </p:txBody>
      </p:sp>
      <p:sp>
        <p:nvSpPr>
          <p:cNvPr id="4" name="ZoneTexte 3"/>
          <p:cNvSpPr txBox="1"/>
          <p:nvPr/>
        </p:nvSpPr>
        <p:spPr>
          <a:xfrm>
            <a:off x="1691680" y="1974031"/>
            <a:ext cx="7200800" cy="830997"/>
          </a:xfrm>
          <a:prstGeom prst="rect">
            <a:avLst/>
          </a:prstGeom>
          <a:noFill/>
        </p:spPr>
        <p:txBody>
          <a:bodyPr wrap="square" rtlCol="0">
            <a:spAutoFit/>
          </a:bodyPr>
          <a:lstStyle/>
          <a:p>
            <a:pPr algn="just"/>
            <a:r>
              <a:rPr lang="fr-FR" sz="2400" b="1" dirty="0" smtClean="0"/>
              <a:t>La durée hebdomadaire du temps de travail au Danemark est de :</a:t>
            </a:r>
            <a:endParaRPr lang="fr-FR" sz="2400" b="1" dirty="0"/>
          </a:p>
        </p:txBody>
      </p:sp>
      <p:sp>
        <p:nvSpPr>
          <p:cNvPr id="6" name="ZoneTexte 5"/>
          <p:cNvSpPr txBox="1"/>
          <p:nvPr/>
        </p:nvSpPr>
        <p:spPr>
          <a:xfrm>
            <a:off x="3608893" y="3429000"/>
            <a:ext cx="1926214" cy="1709186"/>
          </a:xfrm>
          <a:prstGeom prst="rect">
            <a:avLst/>
          </a:prstGeom>
          <a:noFill/>
        </p:spPr>
        <p:txBody>
          <a:bodyPr wrap="square" rtlCol="0">
            <a:spAutoFit/>
          </a:bodyPr>
          <a:lstStyle/>
          <a:p>
            <a:pPr marL="342900" indent="-342900">
              <a:lnSpc>
                <a:spcPct val="114000"/>
              </a:lnSpc>
              <a:spcAft>
                <a:spcPts val="2200"/>
              </a:spcAft>
              <a:buClr>
                <a:srgbClr val="CC3300"/>
              </a:buClr>
              <a:buAutoNum type="arabicPeriod"/>
            </a:pPr>
            <a:r>
              <a:rPr lang="fr-FR" sz="2000" dirty="0" smtClean="0"/>
              <a:t>40,4 heures</a:t>
            </a:r>
          </a:p>
          <a:p>
            <a:pPr marL="342900" indent="-342900">
              <a:lnSpc>
                <a:spcPct val="114000"/>
              </a:lnSpc>
              <a:spcAft>
                <a:spcPts val="2200"/>
              </a:spcAft>
              <a:buClr>
                <a:srgbClr val="CC3300"/>
              </a:buClr>
              <a:buAutoNum type="arabicPeriod"/>
            </a:pPr>
            <a:r>
              <a:rPr lang="fr-FR" sz="2000" dirty="0" smtClean="0"/>
              <a:t>37,7 heures</a:t>
            </a:r>
          </a:p>
          <a:p>
            <a:pPr marL="342900" indent="-342900">
              <a:lnSpc>
                <a:spcPct val="114000"/>
              </a:lnSpc>
              <a:spcAft>
                <a:spcPts val="2200"/>
              </a:spcAft>
              <a:buClr>
                <a:srgbClr val="CC3300"/>
              </a:buClr>
              <a:buAutoNum type="arabicPeriod"/>
            </a:pPr>
            <a:r>
              <a:rPr lang="fr-FR" sz="2000" dirty="0" smtClean="0"/>
              <a:t>32,3 heures</a:t>
            </a:r>
          </a:p>
        </p:txBody>
      </p:sp>
    </p:spTree>
    <p:extLst>
      <p:ext uri="{BB962C8B-B14F-4D97-AF65-F5344CB8AC3E}">
        <p14:creationId xmlns:p14="http://schemas.microsoft.com/office/powerpoint/2010/main" val="270228073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7" name="Imag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75" y="0"/>
            <a:ext cx="913765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ZoneTexte 3"/>
          <p:cNvSpPr txBox="1"/>
          <p:nvPr/>
        </p:nvSpPr>
        <p:spPr>
          <a:xfrm>
            <a:off x="2411760" y="1988840"/>
            <a:ext cx="4320480" cy="707886"/>
          </a:xfrm>
          <a:prstGeom prst="rect">
            <a:avLst/>
          </a:prstGeom>
          <a:noFill/>
        </p:spPr>
        <p:txBody>
          <a:bodyPr wrap="square" rtlCol="0">
            <a:spAutoFit/>
          </a:bodyPr>
          <a:lstStyle/>
          <a:p>
            <a:pPr algn="ctr"/>
            <a:r>
              <a:rPr lang="fr-FR" sz="4000" b="1" dirty="0" smtClean="0">
                <a:solidFill>
                  <a:srgbClr val="CC3300"/>
                </a:solidFill>
              </a:rPr>
              <a:t>Réponse </a:t>
            </a:r>
            <a:r>
              <a:rPr lang="fr-FR" sz="4000" b="1" dirty="0" smtClean="0">
                <a:solidFill>
                  <a:srgbClr val="CC3300"/>
                </a:solidFill>
              </a:rPr>
              <a:t>3</a:t>
            </a:r>
            <a:endParaRPr lang="fr-FR" sz="4000" b="1" dirty="0">
              <a:solidFill>
                <a:srgbClr val="CC3300"/>
              </a:solidFill>
            </a:endParaRPr>
          </a:p>
        </p:txBody>
      </p:sp>
      <p:sp>
        <p:nvSpPr>
          <p:cNvPr id="5" name="ZoneTexte 4"/>
          <p:cNvSpPr txBox="1"/>
          <p:nvPr/>
        </p:nvSpPr>
        <p:spPr>
          <a:xfrm>
            <a:off x="935596" y="3146254"/>
            <a:ext cx="7272808" cy="1848135"/>
          </a:xfrm>
          <a:prstGeom prst="rect">
            <a:avLst/>
          </a:prstGeom>
          <a:noFill/>
        </p:spPr>
        <p:txBody>
          <a:bodyPr wrap="square" rtlCol="0">
            <a:spAutoFit/>
          </a:bodyPr>
          <a:lstStyle/>
          <a:p>
            <a:pPr algn="ctr">
              <a:lnSpc>
                <a:spcPct val="114000"/>
              </a:lnSpc>
              <a:spcAft>
                <a:spcPts val="2200"/>
              </a:spcAft>
              <a:buClr>
                <a:srgbClr val="CC3300"/>
              </a:buClr>
            </a:pPr>
            <a:r>
              <a:rPr lang="fr-FR" sz="2800" dirty="0" smtClean="0"/>
              <a:t>La durée </a:t>
            </a:r>
            <a:r>
              <a:rPr lang="fr-FR" sz="2800" b="1" dirty="0" smtClean="0"/>
              <a:t>moyenne</a:t>
            </a:r>
            <a:r>
              <a:rPr lang="fr-FR" sz="2800" dirty="0" smtClean="0"/>
              <a:t> hebdomadaire du temps de travail au Danemark est de</a:t>
            </a:r>
          </a:p>
          <a:p>
            <a:pPr algn="ctr">
              <a:lnSpc>
                <a:spcPct val="114000"/>
              </a:lnSpc>
              <a:spcAft>
                <a:spcPts val="2200"/>
              </a:spcAft>
              <a:buClr>
                <a:srgbClr val="CC3300"/>
              </a:buClr>
            </a:pPr>
            <a:r>
              <a:rPr lang="fr-FR" sz="2800" dirty="0" smtClean="0"/>
              <a:t>32,3 heures</a:t>
            </a:r>
          </a:p>
        </p:txBody>
      </p:sp>
      <p:sp>
        <p:nvSpPr>
          <p:cNvPr id="8" name="ZoneTexte 7"/>
          <p:cNvSpPr txBox="1"/>
          <p:nvPr/>
        </p:nvSpPr>
        <p:spPr>
          <a:xfrm>
            <a:off x="1827413" y="620688"/>
            <a:ext cx="6911078" cy="707886"/>
          </a:xfrm>
          <a:prstGeom prst="rect">
            <a:avLst/>
          </a:prstGeom>
          <a:noFill/>
        </p:spPr>
        <p:txBody>
          <a:bodyPr wrap="square" rtlCol="0">
            <a:spAutoFit/>
          </a:bodyPr>
          <a:lstStyle/>
          <a:p>
            <a:r>
              <a:rPr lang="fr-FR" sz="4000" dirty="0">
                <a:latin typeface="Arial Black" panose="020B0A04020102020204" pitchFamily="34" charset="0"/>
              </a:rPr>
              <a:t>3</a:t>
            </a:r>
            <a:r>
              <a:rPr lang="fr-FR" sz="4000" dirty="0" smtClean="0">
                <a:latin typeface="Arial Black" panose="020B0A04020102020204" pitchFamily="34" charset="0"/>
              </a:rPr>
              <a:t>- Temps de travail</a:t>
            </a:r>
            <a:endParaRPr lang="fr-FR" sz="4000" dirty="0">
              <a:latin typeface="Arial Black" panose="020B0A04020102020204" pitchFamily="34" charset="0"/>
            </a:endParaRPr>
          </a:p>
        </p:txBody>
      </p:sp>
    </p:spTree>
    <p:extLst>
      <p:ext uri="{BB962C8B-B14F-4D97-AF65-F5344CB8AC3E}">
        <p14:creationId xmlns:p14="http://schemas.microsoft.com/office/powerpoint/2010/main" val="275487353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75" y="0"/>
            <a:ext cx="913765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ZoneTexte 1"/>
          <p:cNvSpPr txBox="1">
            <a:spLocks noChangeArrowheads="1"/>
          </p:cNvSpPr>
          <p:nvPr/>
        </p:nvSpPr>
        <p:spPr bwMode="auto">
          <a:xfrm>
            <a:off x="1273596" y="3431922"/>
            <a:ext cx="6596808" cy="27699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itchFamily="34" charset="0"/>
              <a:buChar char="•"/>
              <a:defRPr sz="2800">
                <a:solidFill>
                  <a:schemeClr val="tx1"/>
                </a:solidFill>
                <a:latin typeface="Calibri" pitchFamily="34" charset="0"/>
              </a:defRPr>
            </a:lvl1pPr>
            <a:lvl2pPr marL="742950" indent="-285750">
              <a:lnSpc>
                <a:spcPct val="90000"/>
              </a:lnSpc>
              <a:spcBef>
                <a:spcPts val="500"/>
              </a:spcBef>
              <a:buFont typeface="Arial" pitchFamily="34" charset="0"/>
              <a:buChar char="•"/>
              <a:defRPr sz="2400">
                <a:solidFill>
                  <a:schemeClr val="tx1"/>
                </a:solidFill>
                <a:latin typeface="Calibri" pitchFamily="34" charset="0"/>
              </a:defRPr>
            </a:lvl2pPr>
            <a:lvl3pPr marL="1143000" indent="-228600">
              <a:lnSpc>
                <a:spcPct val="90000"/>
              </a:lnSpc>
              <a:spcBef>
                <a:spcPts val="500"/>
              </a:spcBef>
              <a:buFont typeface="Arial" pitchFamily="34" charset="0"/>
              <a:buChar char="•"/>
              <a:defRPr sz="2000">
                <a:solidFill>
                  <a:schemeClr val="tx1"/>
                </a:solidFill>
                <a:latin typeface="Calibri" pitchFamily="34" charset="0"/>
              </a:defRPr>
            </a:lvl3pPr>
            <a:lvl4pPr marL="1600200" indent="-228600">
              <a:lnSpc>
                <a:spcPct val="90000"/>
              </a:lnSpc>
              <a:spcBef>
                <a:spcPts val="500"/>
              </a:spcBef>
              <a:buFont typeface="Arial" pitchFamily="34" charset="0"/>
              <a:buChar char="•"/>
              <a:defRPr>
                <a:solidFill>
                  <a:schemeClr val="tx1"/>
                </a:solidFill>
                <a:latin typeface="Calibri" pitchFamily="34" charset="0"/>
              </a:defRPr>
            </a:lvl4pPr>
            <a:lvl5pPr marL="2057400" indent="-228600">
              <a:lnSpc>
                <a:spcPct val="90000"/>
              </a:lnSpc>
              <a:spcBef>
                <a:spcPts val="500"/>
              </a:spcBef>
              <a:buFont typeface="Arial" pitchFamily="34" charset="0"/>
              <a:buChar char="•"/>
              <a:defRPr>
                <a:solidFill>
                  <a:schemeClr val="tx1"/>
                </a:solidFill>
                <a:latin typeface="Calibri" pitchFamily="34" charset="0"/>
              </a:defRPr>
            </a:lvl5pPr>
            <a:lvl6pPr marL="25146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6pPr>
            <a:lvl7pPr marL="29718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7pPr>
            <a:lvl8pPr marL="34290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8pPr>
            <a:lvl9pPr marL="38862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9pPr>
          </a:lstStyle>
          <a:p>
            <a:pPr algn="ctr">
              <a:lnSpc>
                <a:spcPct val="100000"/>
              </a:lnSpc>
              <a:spcBef>
                <a:spcPct val="0"/>
              </a:spcBef>
              <a:spcAft>
                <a:spcPts val="1200"/>
              </a:spcAft>
              <a:buFontTx/>
              <a:buNone/>
            </a:pPr>
            <a:r>
              <a:rPr lang="fr-FR" altLang="fr-FR" sz="2400" b="1" dirty="0" smtClean="0">
                <a:latin typeface="+mn-lt"/>
                <a:cs typeface="Arial" pitchFamily="34" charset="0"/>
              </a:rPr>
              <a:t>Pour </a:t>
            </a:r>
            <a:r>
              <a:rPr lang="fr-FR" altLang="fr-FR" sz="2400" b="1" dirty="0">
                <a:latin typeface="+mn-lt"/>
                <a:cs typeface="Arial" pitchFamily="34" charset="0"/>
              </a:rPr>
              <a:t>en savoir plus: </a:t>
            </a:r>
          </a:p>
          <a:p>
            <a:pPr algn="ctr">
              <a:lnSpc>
                <a:spcPct val="100000"/>
              </a:lnSpc>
              <a:spcBef>
                <a:spcPct val="0"/>
              </a:spcBef>
              <a:spcAft>
                <a:spcPts val="1200"/>
              </a:spcAft>
              <a:buFontTx/>
              <a:buNone/>
            </a:pPr>
            <a:r>
              <a:rPr lang="fr-FR" altLang="fr-FR" sz="2000" b="1" dirty="0">
                <a:latin typeface="+mn-lt"/>
                <a:cs typeface="Arial" pitchFamily="34" charset="0"/>
                <a:hlinkClick r:id="rId3"/>
              </a:rPr>
              <a:t>https://</a:t>
            </a:r>
            <a:r>
              <a:rPr lang="fr-FR" altLang="fr-FR" sz="2000" b="1" dirty="0" smtClean="0">
                <a:latin typeface="+mn-lt"/>
                <a:cs typeface="Arial" pitchFamily="34" charset="0"/>
                <a:hlinkClick r:id="rId3"/>
              </a:rPr>
              <a:t>ec.europa.eu/commission/index_fr</a:t>
            </a:r>
            <a:endParaRPr lang="fr-FR" altLang="fr-FR" sz="2000" b="1" dirty="0">
              <a:latin typeface="+mn-lt"/>
              <a:cs typeface="Arial" pitchFamily="34" charset="0"/>
            </a:endParaRPr>
          </a:p>
          <a:p>
            <a:pPr algn="ctr">
              <a:lnSpc>
                <a:spcPct val="100000"/>
              </a:lnSpc>
              <a:spcBef>
                <a:spcPct val="0"/>
              </a:spcBef>
              <a:spcAft>
                <a:spcPts val="1200"/>
              </a:spcAft>
              <a:buFontTx/>
              <a:buNone/>
            </a:pPr>
            <a:r>
              <a:rPr lang="fr-FR" altLang="fr-FR" sz="2000" b="1" dirty="0">
                <a:latin typeface="+mn-lt"/>
                <a:cs typeface="Arial" pitchFamily="34" charset="0"/>
                <a:hlinkClick r:id="rId4"/>
              </a:rPr>
              <a:t>http://</a:t>
            </a:r>
            <a:r>
              <a:rPr lang="fr-FR" altLang="fr-FR" sz="2000" b="1" dirty="0" smtClean="0">
                <a:latin typeface="+mn-lt"/>
                <a:cs typeface="Arial" pitchFamily="34" charset="0"/>
                <a:hlinkClick r:id="rId4"/>
              </a:rPr>
              <a:t>www.europarl.europa.eu</a:t>
            </a:r>
            <a:endParaRPr lang="fr-FR" altLang="fr-FR" sz="2000" b="1" dirty="0">
              <a:latin typeface="+mn-lt"/>
              <a:cs typeface="Arial" pitchFamily="34" charset="0"/>
            </a:endParaRPr>
          </a:p>
          <a:p>
            <a:pPr algn="ctr">
              <a:lnSpc>
                <a:spcPct val="100000"/>
              </a:lnSpc>
              <a:spcBef>
                <a:spcPct val="0"/>
              </a:spcBef>
              <a:spcAft>
                <a:spcPts val="1200"/>
              </a:spcAft>
              <a:buFontTx/>
              <a:buNone/>
            </a:pPr>
            <a:r>
              <a:rPr lang="fr-FR" altLang="fr-FR" sz="2000" b="1" dirty="0">
                <a:latin typeface="+mn-lt"/>
                <a:cs typeface="Arial" pitchFamily="34" charset="0"/>
                <a:hlinkClick r:id="rId5"/>
              </a:rPr>
              <a:t>https://</a:t>
            </a:r>
            <a:r>
              <a:rPr lang="fr-FR" altLang="fr-FR" sz="2000" b="1" dirty="0" smtClean="0">
                <a:latin typeface="+mn-lt"/>
                <a:cs typeface="Arial" pitchFamily="34" charset="0"/>
                <a:hlinkClick r:id="rId5"/>
              </a:rPr>
              <a:t>www.etuc.org/fr</a:t>
            </a:r>
            <a:endParaRPr lang="fr-FR" altLang="fr-FR" sz="2000" b="1" dirty="0">
              <a:latin typeface="+mn-lt"/>
              <a:cs typeface="Arial" pitchFamily="34" charset="0"/>
            </a:endParaRPr>
          </a:p>
          <a:p>
            <a:pPr algn="ctr">
              <a:lnSpc>
                <a:spcPct val="100000"/>
              </a:lnSpc>
              <a:spcBef>
                <a:spcPct val="0"/>
              </a:spcBef>
              <a:spcAft>
                <a:spcPts val="1200"/>
              </a:spcAft>
              <a:buFontTx/>
              <a:buNone/>
            </a:pPr>
            <a:r>
              <a:rPr lang="fr-FR" altLang="fr-FR" sz="2000" b="1" dirty="0">
                <a:latin typeface="+mn-lt"/>
                <a:cs typeface="Arial" pitchFamily="34" charset="0"/>
                <a:hlinkClick r:id="rId6"/>
              </a:rPr>
              <a:t>https://</a:t>
            </a:r>
            <a:r>
              <a:rPr lang="fr-FR" altLang="fr-FR" sz="2000" b="1" dirty="0" smtClean="0">
                <a:latin typeface="+mn-lt"/>
                <a:cs typeface="Arial" pitchFamily="34" charset="0"/>
                <a:hlinkClick r:id="rId6"/>
              </a:rPr>
              <a:t>www.what-europe-does-for-me.eu/fr/home</a:t>
            </a:r>
            <a:endParaRPr lang="fr-FR" altLang="fr-FR" sz="2000" b="1" dirty="0">
              <a:latin typeface="+mn-lt"/>
              <a:cs typeface="Arial" pitchFamily="34" charset="0"/>
            </a:endParaRPr>
          </a:p>
          <a:p>
            <a:pPr algn="ctr">
              <a:lnSpc>
                <a:spcPct val="100000"/>
              </a:lnSpc>
              <a:spcBef>
                <a:spcPct val="0"/>
              </a:spcBef>
              <a:spcAft>
                <a:spcPts val="1200"/>
              </a:spcAft>
              <a:buFontTx/>
              <a:buNone/>
            </a:pPr>
            <a:r>
              <a:rPr lang="fr-FR" altLang="fr-FR" sz="2000" b="1" dirty="0">
                <a:latin typeface="+mn-lt"/>
                <a:hlinkClick r:id="rId7"/>
              </a:rPr>
              <a:t>https://</a:t>
            </a:r>
            <a:r>
              <a:rPr lang="fr-FR" altLang="fr-FR" sz="2000" b="1" dirty="0" smtClean="0">
                <a:latin typeface="+mn-lt"/>
                <a:hlinkClick r:id="rId7"/>
              </a:rPr>
              <a:t>ec.europa.eu/france/news/decodeurseurope_fr</a:t>
            </a:r>
            <a:endParaRPr lang="fr-FR" altLang="fr-FR" sz="2000" b="1" dirty="0">
              <a:latin typeface="+mn-lt"/>
            </a:endParaRPr>
          </a:p>
        </p:txBody>
      </p:sp>
      <p:sp>
        <p:nvSpPr>
          <p:cNvPr id="6" name="ZoneTexte 5"/>
          <p:cNvSpPr txBox="1"/>
          <p:nvPr/>
        </p:nvSpPr>
        <p:spPr>
          <a:xfrm>
            <a:off x="557677" y="2636912"/>
            <a:ext cx="8064895" cy="646331"/>
          </a:xfrm>
          <a:prstGeom prst="rect">
            <a:avLst/>
          </a:prstGeom>
          <a:noFill/>
        </p:spPr>
        <p:txBody>
          <a:bodyPr wrap="square" rtlCol="0">
            <a:spAutoFit/>
          </a:bodyPr>
          <a:lstStyle/>
          <a:p>
            <a:pPr algn="ctr"/>
            <a:r>
              <a:rPr lang="fr-FR" sz="3600" dirty="0" smtClean="0">
                <a:solidFill>
                  <a:schemeClr val="bg1">
                    <a:lumMod val="50000"/>
                  </a:schemeClr>
                </a:solidFill>
                <a:latin typeface="Arial Black" panose="020B0A04020102020204" pitchFamily="34" charset="0"/>
              </a:rPr>
              <a:t>Merci pour votre participation !</a:t>
            </a:r>
            <a:endParaRPr lang="fr-FR" sz="3600" dirty="0">
              <a:solidFill>
                <a:schemeClr val="bg1">
                  <a:lumMod val="50000"/>
                </a:schemeClr>
              </a:solidFill>
              <a:latin typeface="Arial Black" panose="020B0A04020102020204" pitchFamily="34" charset="0"/>
            </a:endParaRPr>
          </a:p>
        </p:txBody>
      </p:sp>
    </p:spTree>
    <p:extLst>
      <p:ext uri="{BB962C8B-B14F-4D97-AF65-F5344CB8AC3E}">
        <p14:creationId xmlns:p14="http://schemas.microsoft.com/office/powerpoint/2010/main" val="124783738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3" name="Imag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75" y="0"/>
            <a:ext cx="913765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ZoneTexte 2"/>
          <p:cNvSpPr txBox="1"/>
          <p:nvPr/>
        </p:nvSpPr>
        <p:spPr>
          <a:xfrm>
            <a:off x="1907704" y="2852936"/>
            <a:ext cx="5328592" cy="830997"/>
          </a:xfrm>
          <a:prstGeom prst="rect">
            <a:avLst/>
          </a:prstGeom>
          <a:noFill/>
        </p:spPr>
        <p:txBody>
          <a:bodyPr wrap="square" rtlCol="0">
            <a:spAutoFit/>
          </a:bodyPr>
          <a:lstStyle/>
          <a:p>
            <a:pPr algn="ctr"/>
            <a:r>
              <a:rPr lang="fr-FR" sz="4800" dirty="0" smtClean="0">
                <a:latin typeface="Arial Black" panose="020B0A04020102020204" pitchFamily="34" charset="0"/>
              </a:rPr>
              <a:t>QUIZZ EUROPE</a:t>
            </a:r>
            <a:endParaRPr lang="fr-FR" sz="4800" dirty="0">
              <a:latin typeface="Arial Black" panose="020B0A04020102020204" pitchFamily="34" charset="0"/>
            </a:endParaRPr>
          </a:p>
        </p:txBody>
      </p:sp>
      <p:sp>
        <p:nvSpPr>
          <p:cNvPr id="4" name="ZoneTexte 3"/>
          <p:cNvSpPr txBox="1"/>
          <p:nvPr/>
        </p:nvSpPr>
        <p:spPr>
          <a:xfrm>
            <a:off x="647564" y="4509120"/>
            <a:ext cx="7848872" cy="707886"/>
          </a:xfrm>
          <a:prstGeom prst="rect">
            <a:avLst/>
          </a:prstGeom>
          <a:noFill/>
        </p:spPr>
        <p:txBody>
          <a:bodyPr wrap="square" rtlCol="0">
            <a:spAutoFit/>
          </a:bodyPr>
          <a:lstStyle/>
          <a:p>
            <a:pPr algn="ctr"/>
            <a:r>
              <a:rPr lang="fr-FR" sz="4000" i="1" dirty="0" smtClean="0"/>
              <a:t>L’EUROPE, COMMENT ÇA MARCHE ?</a:t>
            </a:r>
            <a:endParaRPr lang="fr-FR" sz="4000" i="1" dirty="0"/>
          </a:p>
        </p:txBody>
      </p:sp>
    </p:spTree>
    <p:extLst>
      <p:ext uri="{BB962C8B-B14F-4D97-AF65-F5344CB8AC3E}">
        <p14:creationId xmlns:p14="http://schemas.microsoft.com/office/powerpoint/2010/main" val="195896258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7" name="Imag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75" y="0"/>
            <a:ext cx="913765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ZoneTexte 2"/>
          <p:cNvSpPr txBox="1"/>
          <p:nvPr/>
        </p:nvSpPr>
        <p:spPr>
          <a:xfrm>
            <a:off x="1907704" y="585731"/>
            <a:ext cx="6551038" cy="707886"/>
          </a:xfrm>
          <a:prstGeom prst="rect">
            <a:avLst/>
          </a:prstGeom>
          <a:noFill/>
        </p:spPr>
        <p:txBody>
          <a:bodyPr wrap="square" rtlCol="0">
            <a:spAutoFit/>
          </a:bodyPr>
          <a:lstStyle/>
          <a:p>
            <a:r>
              <a:rPr lang="fr-FR" sz="4000" dirty="0" smtClean="0">
                <a:latin typeface="Arial Black" panose="020B0A04020102020204" pitchFamily="34" charset="0"/>
              </a:rPr>
              <a:t>1- Le conseil européen</a:t>
            </a:r>
            <a:endParaRPr lang="fr-FR" sz="4000" dirty="0">
              <a:latin typeface="Arial Black" panose="020B0A04020102020204" pitchFamily="34" charset="0"/>
            </a:endParaRPr>
          </a:p>
        </p:txBody>
      </p:sp>
      <p:sp>
        <p:nvSpPr>
          <p:cNvPr id="4" name="ZoneTexte 3"/>
          <p:cNvSpPr txBox="1"/>
          <p:nvPr/>
        </p:nvSpPr>
        <p:spPr>
          <a:xfrm>
            <a:off x="1691680" y="1974031"/>
            <a:ext cx="4320480" cy="461665"/>
          </a:xfrm>
          <a:prstGeom prst="rect">
            <a:avLst/>
          </a:prstGeom>
          <a:noFill/>
        </p:spPr>
        <p:txBody>
          <a:bodyPr wrap="square" rtlCol="0">
            <a:spAutoFit/>
          </a:bodyPr>
          <a:lstStyle/>
          <a:p>
            <a:r>
              <a:rPr lang="fr-FR" sz="2400" b="1" dirty="0" smtClean="0"/>
              <a:t>Le Conseil européen réunit :</a:t>
            </a:r>
            <a:endParaRPr lang="fr-FR" sz="2400" b="1" dirty="0"/>
          </a:p>
        </p:txBody>
      </p:sp>
      <p:sp>
        <p:nvSpPr>
          <p:cNvPr id="5" name="ZoneTexte 4"/>
          <p:cNvSpPr txBox="1"/>
          <p:nvPr/>
        </p:nvSpPr>
        <p:spPr>
          <a:xfrm>
            <a:off x="971600" y="2708920"/>
            <a:ext cx="7920880" cy="2741776"/>
          </a:xfrm>
          <a:prstGeom prst="rect">
            <a:avLst/>
          </a:prstGeom>
          <a:noFill/>
        </p:spPr>
        <p:txBody>
          <a:bodyPr wrap="square" rtlCol="0">
            <a:spAutoFit/>
          </a:bodyPr>
          <a:lstStyle/>
          <a:p>
            <a:pPr marL="342900" indent="-342900">
              <a:lnSpc>
                <a:spcPct val="114000"/>
              </a:lnSpc>
              <a:spcAft>
                <a:spcPts val="2200"/>
              </a:spcAft>
              <a:buClr>
                <a:srgbClr val="CC3300"/>
              </a:buClr>
              <a:buAutoNum type="arabicPeriod"/>
            </a:pPr>
            <a:r>
              <a:rPr lang="fr-FR" sz="2000" dirty="0" smtClean="0"/>
              <a:t>Les chefs d’Etat et de gouvernement et le président de la Commission européenne</a:t>
            </a:r>
          </a:p>
          <a:p>
            <a:pPr marL="342900" indent="-342900">
              <a:lnSpc>
                <a:spcPct val="114000"/>
              </a:lnSpc>
              <a:spcAft>
                <a:spcPts val="2200"/>
              </a:spcAft>
              <a:buClr>
                <a:srgbClr val="CC3300"/>
              </a:buClr>
              <a:buAutoNum type="arabicPeriod"/>
            </a:pPr>
            <a:r>
              <a:rPr lang="fr-FR" sz="2000" dirty="0" smtClean="0"/>
              <a:t>Le président du Parlement européen, les présidents des Parlements des Etats membres et le président de la Commission européenne</a:t>
            </a:r>
          </a:p>
          <a:p>
            <a:pPr marL="342900" indent="-342900">
              <a:lnSpc>
                <a:spcPct val="114000"/>
              </a:lnSpc>
              <a:spcAft>
                <a:spcPts val="2200"/>
              </a:spcAft>
              <a:buClr>
                <a:srgbClr val="CC3300"/>
              </a:buClr>
              <a:buAutoNum type="arabicPeriod"/>
            </a:pPr>
            <a:r>
              <a:rPr lang="fr-FR" sz="2000" dirty="0" smtClean="0"/>
              <a:t>Les présidents du Parlement européen, de la Commission européenne, de l’</a:t>
            </a:r>
            <a:r>
              <a:rPr lang="fr-FR" sz="2000" dirty="0" err="1" smtClean="0"/>
              <a:t>Eurogroupe</a:t>
            </a:r>
            <a:r>
              <a:rPr lang="fr-FR" sz="2000" dirty="0" smtClean="0"/>
              <a:t> et de la Banque centrale européenne</a:t>
            </a:r>
            <a:endParaRPr lang="fr-FR" sz="2000" dirty="0"/>
          </a:p>
        </p:txBody>
      </p:sp>
    </p:spTree>
    <p:extLst>
      <p:ext uri="{BB962C8B-B14F-4D97-AF65-F5344CB8AC3E}">
        <p14:creationId xmlns:p14="http://schemas.microsoft.com/office/powerpoint/2010/main" val="46746501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7" name="Imag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75" y="0"/>
            <a:ext cx="913765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ZoneTexte 3"/>
          <p:cNvSpPr txBox="1"/>
          <p:nvPr/>
        </p:nvSpPr>
        <p:spPr>
          <a:xfrm>
            <a:off x="2411760" y="1988840"/>
            <a:ext cx="4320480" cy="707886"/>
          </a:xfrm>
          <a:prstGeom prst="rect">
            <a:avLst/>
          </a:prstGeom>
          <a:noFill/>
        </p:spPr>
        <p:txBody>
          <a:bodyPr wrap="square" rtlCol="0">
            <a:spAutoFit/>
          </a:bodyPr>
          <a:lstStyle/>
          <a:p>
            <a:pPr algn="ctr"/>
            <a:r>
              <a:rPr lang="fr-FR" sz="4000" b="1" dirty="0" smtClean="0">
                <a:solidFill>
                  <a:srgbClr val="CC3300"/>
                </a:solidFill>
              </a:rPr>
              <a:t>Réponse 1</a:t>
            </a:r>
            <a:endParaRPr lang="fr-FR" sz="4000" b="1" dirty="0">
              <a:solidFill>
                <a:srgbClr val="CC3300"/>
              </a:solidFill>
            </a:endParaRPr>
          </a:p>
        </p:txBody>
      </p:sp>
      <p:sp>
        <p:nvSpPr>
          <p:cNvPr id="5" name="ZoneTexte 4"/>
          <p:cNvSpPr txBox="1"/>
          <p:nvPr/>
        </p:nvSpPr>
        <p:spPr>
          <a:xfrm>
            <a:off x="935596" y="3146254"/>
            <a:ext cx="7272808" cy="1820114"/>
          </a:xfrm>
          <a:prstGeom prst="rect">
            <a:avLst/>
          </a:prstGeom>
          <a:noFill/>
        </p:spPr>
        <p:txBody>
          <a:bodyPr wrap="square" rtlCol="0">
            <a:spAutoFit/>
          </a:bodyPr>
          <a:lstStyle/>
          <a:p>
            <a:pPr algn="ctr">
              <a:lnSpc>
                <a:spcPct val="114000"/>
              </a:lnSpc>
              <a:spcAft>
                <a:spcPts val="2200"/>
              </a:spcAft>
              <a:buClr>
                <a:srgbClr val="CC3300"/>
              </a:buClr>
            </a:pPr>
            <a:r>
              <a:rPr lang="fr-FR" sz="2800" dirty="0" smtClean="0"/>
              <a:t>Le Conseil européen réunit </a:t>
            </a:r>
          </a:p>
          <a:p>
            <a:pPr algn="ctr">
              <a:lnSpc>
                <a:spcPct val="114000"/>
              </a:lnSpc>
              <a:spcAft>
                <a:spcPts val="2200"/>
              </a:spcAft>
              <a:buClr>
                <a:srgbClr val="CC3300"/>
              </a:buClr>
            </a:pPr>
            <a:r>
              <a:rPr lang="fr-FR" sz="2800" dirty="0" smtClean="0"/>
              <a:t>Les chefs d’Etat et de gouvernement et le président de la Commission européenne</a:t>
            </a:r>
          </a:p>
        </p:txBody>
      </p:sp>
      <p:sp>
        <p:nvSpPr>
          <p:cNvPr id="6" name="ZoneTexte 5"/>
          <p:cNvSpPr txBox="1"/>
          <p:nvPr/>
        </p:nvSpPr>
        <p:spPr>
          <a:xfrm>
            <a:off x="1907704" y="585731"/>
            <a:ext cx="6551038" cy="707886"/>
          </a:xfrm>
          <a:prstGeom prst="rect">
            <a:avLst/>
          </a:prstGeom>
          <a:noFill/>
        </p:spPr>
        <p:txBody>
          <a:bodyPr wrap="square" rtlCol="0">
            <a:spAutoFit/>
          </a:bodyPr>
          <a:lstStyle/>
          <a:p>
            <a:r>
              <a:rPr lang="fr-FR" sz="4000" dirty="0" smtClean="0">
                <a:latin typeface="Arial Black" panose="020B0A04020102020204" pitchFamily="34" charset="0"/>
              </a:rPr>
              <a:t>1- Le conseil européen</a:t>
            </a:r>
            <a:endParaRPr lang="fr-FR" sz="4000" dirty="0">
              <a:latin typeface="Arial Black" panose="020B0A04020102020204" pitchFamily="34" charset="0"/>
            </a:endParaRPr>
          </a:p>
        </p:txBody>
      </p:sp>
    </p:spTree>
    <p:extLst>
      <p:ext uri="{BB962C8B-B14F-4D97-AF65-F5344CB8AC3E}">
        <p14:creationId xmlns:p14="http://schemas.microsoft.com/office/powerpoint/2010/main" val="346337191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7" name="Imag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75" y="0"/>
            <a:ext cx="913765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ZoneTexte 2"/>
          <p:cNvSpPr txBox="1"/>
          <p:nvPr/>
        </p:nvSpPr>
        <p:spPr>
          <a:xfrm>
            <a:off x="1832521" y="620688"/>
            <a:ext cx="7308304" cy="623248"/>
          </a:xfrm>
          <a:prstGeom prst="rect">
            <a:avLst/>
          </a:prstGeom>
          <a:noFill/>
        </p:spPr>
        <p:txBody>
          <a:bodyPr wrap="square" rtlCol="0">
            <a:spAutoFit/>
          </a:bodyPr>
          <a:lstStyle/>
          <a:p>
            <a:r>
              <a:rPr lang="fr-FR" sz="3450" dirty="0">
                <a:latin typeface="Arial Black" panose="020B0A04020102020204" pitchFamily="34" charset="0"/>
              </a:rPr>
              <a:t>2</a:t>
            </a:r>
            <a:r>
              <a:rPr lang="fr-FR" sz="3450" dirty="0" smtClean="0">
                <a:latin typeface="Arial Black" panose="020B0A04020102020204" pitchFamily="34" charset="0"/>
              </a:rPr>
              <a:t>- Les élections européennes</a:t>
            </a:r>
            <a:endParaRPr lang="fr-FR" sz="3450" dirty="0">
              <a:latin typeface="Arial Black" panose="020B0A04020102020204" pitchFamily="34" charset="0"/>
            </a:endParaRPr>
          </a:p>
        </p:txBody>
      </p:sp>
      <p:sp>
        <p:nvSpPr>
          <p:cNvPr id="4" name="ZoneTexte 3"/>
          <p:cNvSpPr txBox="1"/>
          <p:nvPr/>
        </p:nvSpPr>
        <p:spPr>
          <a:xfrm>
            <a:off x="1691680" y="2010405"/>
            <a:ext cx="6912768" cy="830997"/>
          </a:xfrm>
          <a:prstGeom prst="rect">
            <a:avLst/>
          </a:prstGeom>
          <a:noFill/>
        </p:spPr>
        <p:txBody>
          <a:bodyPr wrap="square" rtlCol="0">
            <a:spAutoFit/>
          </a:bodyPr>
          <a:lstStyle/>
          <a:p>
            <a:pPr algn="just"/>
            <a:r>
              <a:rPr lang="fr-FR" sz="2400" b="1" dirty="0" smtClean="0"/>
              <a:t>Le 26 mai, les citoyens français éliront leurs eurodéputés présentés sur :</a:t>
            </a:r>
            <a:endParaRPr lang="fr-FR" sz="2400" b="1" dirty="0"/>
          </a:p>
        </p:txBody>
      </p:sp>
      <p:sp>
        <p:nvSpPr>
          <p:cNvPr id="5" name="ZoneTexte 4"/>
          <p:cNvSpPr txBox="1"/>
          <p:nvPr/>
        </p:nvSpPr>
        <p:spPr>
          <a:xfrm>
            <a:off x="2645786" y="3423997"/>
            <a:ext cx="3852428" cy="1709186"/>
          </a:xfrm>
          <a:prstGeom prst="rect">
            <a:avLst/>
          </a:prstGeom>
          <a:noFill/>
        </p:spPr>
        <p:txBody>
          <a:bodyPr wrap="square" rtlCol="0">
            <a:spAutoFit/>
          </a:bodyPr>
          <a:lstStyle/>
          <a:p>
            <a:pPr marL="342900" indent="-342900">
              <a:lnSpc>
                <a:spcPct val="114000"/>
              </a:lnSpc>
              <a:spcAft>
                <a:spcPts val="2200"/>
              </a:spcAft>
              <a:buClr>
                <a:srgbClr val="CC3300"/>
              </a:buClr>
              <a:buAutoNum type="arabicPeriod"/>
            </a:pPr>
            <a:r>
              <a:rPr lang="fr-FR" sz="2000" dirty="0" smtClean="0"/>
              <a:t>Une liste transnationale</a:t>
            </a:r>
          </a:p>
          <a:p>
            <a:pPr marL="342900" indent="-342900">
              <a:lnSpc>
                <a:spcPct val="114000"/>
              </a:lnSpc>
              <a:spcAft>
                <a:spcPts val="2200"/>
              </a:spcAft>
              <a:buClr>
                <a:srgbClr val="CC3300"/>
              </a:buClr>
              <a:buAutoNum type="arabicPeriod"/>
            </a:pPr>
            <a:r>
              <a:rPr lang="fr-FR" sz="2000" dirty="0" smtClean="0"/>
              <a:t>Une liste nationale</a:t>
            </a:r>
          </a:p>
          <a:p>
            <a:pPr marL="342900" indent="-342900">
              <a:lnSpc>
                <a:spcPct val="114000"/>
              </a:lnSpc>
              <a:spcAft>
                <a:spcPts val="2200"/>
              </a:spcAft>
              <a:buClr>
                <a:srgbClr val="CC3300"/>
              </a:buClr>
              <a:buAutoNum type="arabicPeriod"/>
            </a:pPr>
            <a:r>
              <a:rPr lang="fr-FR" sz="2000" dirty="0" smtClean="0"/>
              <a:t>Une liste de leur circonscription</a:t>
            </a:r>
            <a:endParaRPr lang="fr-FR" sz="2000" dirty="0"/>
          </a:p>
        </p:txBody>
      </p:sp>
    </p:spTree>
    <p:extLst>
      <p:ext uri="{BB962C8B-B14F-4D97-AF65-F5344CB8AC3E}">
        <p14:creationId xmlns:p14="http://schemas.microsoft.com/office/powerpoint/2010/main" val="46746501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7" name="Imag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75" y="0"/>
            <a:ext cx="913765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ZoneTexte 3"/>
          <p:cNvSpPr txBox="1"/>
          <p:nvPr/>
        </p:nvSpPr>
        <p:spPr>
          <a:xfrm>
            <a:off x="2411760" y="1988840"/>
            <a:ext cx="4320480" cy="707886"/>
          </a:xfrm>
          <a:prstGeom prst="rect">
            <a:avLst/>
          </a:prstGeom>
          <a:noFill/>
        </p:spPr>
        <p:txBody>
          <a:bodyPr wrap="square" rtlCol="0">
            <a:spAutoFit/>
          </a:bodyPr>
          <a:lstStyle/>
          <a:p>
            <a:pPr algn="ctr"/>
            <a:r>
              <a:rPr lang="fr-FR" sz="4000" b="1" dirty="0" smtClean="0">
                <a:solidFill>
                  <a:srgbClr val="CC3300"/>
                </a:solidFill>
              </a:rPr>
              <a:t>Réponse 2</a:t>
            </a:r>
            <a:endParaRPr lang="fr-FR" sz="4000" b="1" dirty="0">
              <a:solidFill>
                <a:srgbClr val="CC3300"/>
              </a:solidFill>
            </a:endParaRPr>
          </a:p>
        </p:txBody>
      </p:sp>
      <p:sp>
        <p:nvSpPr>
          <p:cNvPr id="5" name="ZoneTexte 4"/>
          <p:cNvSpPr txBox="1"/>
          <p:nvPr/>
        </p:nvSpPr>
        <p:spPr>
          <a:xfrm>
            <a:off x="935596" y="3146254"/>
            <a:ext cx="7272808" cy="1848135"/>
          </a:xfrm>
          <a:prstGeom prst="rect">
            <a:avLst/>
          </a:prstGeom>
          <a:noFill/>
        </p:spPr>
        <p:txBody>
          <a:bodyPr wrap="square" rtlCol="0">
            <a:spAutoFit/>
          </a:bodyPr>
          <a:lstStyle/>
          <a:p>
            <a:pPr algn="ctr">
              <a:lnSpc>
                <a:spcPct val="114000"/>
              </a:lnSpc>
              <a:spcAft>
                <a:spcPts val="2200"/>
              </a:spcAft>
              <a:buClr>
                <a:srgbClr val="CC3300"/>
              </a:buClr>
            </a:pPr>
            <a:r>
              <a:rPr lang="fr-FR" sz="2800" dirty="0" smtClean="0"/>
              <a:t>Le 26 mai, les citoyens français éliront leurs eurodéputés présentés sur</a:t>
            </a:r>
          </a:p>
          <a:p>
            <a:pPr algn="ctr">
              <a:lnSpc>
                <a:spcPct val="114000"/>
              </a:lnSpc>
              <a:spcAft>
                <a:spcPts val="2200"/>
              </a:spcAft>
              <a:buClr>
                <a:srgbClr val="CC3300"/>
              </a:buClr>
            </a:pPr>
            <a:r>
              <a:rPr lang="fr-FR" sz="2800" dirty="0" smtClean="0"/>
              <a:t>Une liste nationale</a:t>
            </a:r>
          </a:p>
        </p:txBody>
      </p:sp>
      <p:sp>
        <p:nvSpPr>
          <p:cNvPr id="7" name="ZoneTexte 6"/>
          <p:cNvSpPr txBox="1"/>
          <p:nvPr/>
        </p:nvSpPr>
        <p:spPr>
          <a:xfrm>
            <a:off x="1832521" y="620688"/>
            <a:ext cx="7308304" cy="623248"/>
          </a:xfrm>
          <a:prstGeom prst="rect">
            <a:avLst/>
          </a:prstGeom>
          <a:noFill/>
        </p:spPr>
        <p:txBody>
          <a:bodyPr wrap="square" rtlCol="0">
            <a:spAutoFit/>
          </a:bodyPr>
          <a:lstStyle/>
          <a:p>
            <a:r>
              <a:rPr lang="fr-FR" sz="3450" dirty="0">
                <a:latin typeface="Arial Black" panose="020B0A04020102020204" pitchFamily="34" charset="0"/>
              </a:rPr>
              <a:t>2</a:t>
            </a:r>
            <a:r>
              <a:rPr lang="fr-FR" sz="3450" dirty="0" smtClean="0">
                <a:latin typeface="Arial Black" panose="020B0A04020102020204" pitchFamily="34" charset="0"/>
              </a:rPr>
              <a:t>- Les élections européennes</a:t>
            </a:r>
            <a:endParaRPr lang="fr-FR" sz="3450" dirty="0">
              <a:latin typeface="Arial Black" panose="020B0A04020102020204" pitchFamily="34" charset="0"/>
            </a:endParaRPr>
          </a:p>
        </p:txBody>
      </p:sp>
    </p:spTree>
    <p:extLst>
      <p:ext uri="{BB962C8B-B14F-4D97-AF65-F5344CB8AC3E}">
        <p14:creationId xmlns:p14="http://schemas.microsoft.com/office/powerpoint/2010/main" val="420014797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7" name="Imag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75" y="0"/>
            <a:ext cx="913765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ZoneTexte 4"/>
          <p:cNvSpPr txBox="1"/>
          <p:nvPr/>
        </p:nvSpPr>
        <p:spPr>
          <a:xfrm>
            <a:off x="1832521" y="620688"/>
            <a:ext cx="7308304" cy="615553"/>
          </a:xfrm>
          <a:prstGeom prst="rect">
            <a:avLst/>
          </a:prstGeom>
          <a:noFill/>
        </p:spPr>
        <p:txBody>
          <a:bodyPr wrap="square" rtlCol="0">
            <a:spAutoFit/>
          </a:bodyPr>
          <a:lstStyle/>
          <a:p>
            <a:r>
              <a:rPr lang="fr-FR" sz="3400" dirty="0" smtClean="0">
                <a:latin typeface="Arial Black" panose="020B0A04020102020204" pitchFamily="34" charset="0"/>
              </a:rPr>
              <a:t>3- La Commission européenne</a:t>
            </a:r>
            <a:endParaRPr lang="fr-FR" sz="3400" dirty="0">
              <a:latin typeface="Arial Black" panose="020B0A04020102020204" pitchFamily="34" charset="0"/>
            </a:endParaRPr>
          </a:p>
        </p:txBody>
      </p:sp>
      <p:sp>
        <p:nvSpPr>
          <p:cNvPr id="6" name="ZoneTexte 5"/>
          <p:cNvSpPr txBox="1"/>
          <p:nvPr/>
        </p:nvSpPr>
        <p:spPr>
          <a:xfrm>
            <a:off x="1691680" y="2010405"/>
            <a:ext cx="6912768" cy="461665"/>
          </a:xfrm>
          <a:prstGeom prst="rect">
            <a:avLst/>
          </a:prstGeom>
          <a:noFill/>
        </p:spPr>
        <p:txBody>
          <a:bodyPr wrap="square" rtlCol="0">
            <a:spAutoFit/>
          </a:bodyPr>
          <a:lstStyle/>
          <a:p>
            <a:pPr algn="just"/>
            <a:r>
              <a:rPr lang="fr-FR" sz="2400" b="1" dirty="0" smtClean="0"/>
              <a:t>La Commission européenne est composée de :</a:t>
            </a:r>
            <a:endParaRPr lang="fr-FR" sz="2400" b="1" dirty="0"/>
          </a:p>
        </p:txBody>
      </p:sp>
      <p:sp>
        <p:nvSpPr>
          <p:cNvPr id="7" name="ZoneTexte 6"/>
          <p:cNvSpPr txBox="1"/>
          <p:nvPr/>
        </p:nvSpPr>
        <p:spPr>
          <a:xfrm>
            <a:off x="1295636" y="3068960"/>
            <a:ext cx="6552728" cy="1709186"/>
          </a:xfrm>
          <a:prstGeom prst="rect">
            <a:avLst/>
          </a:prstGeom>
          <a:noFill/>
        </p:spPr>
        <p:txBody>
          <a:bodyPr wrap="square" rtlCol="0">
            <a:spAutoFit/>
          </a:bodyPr>
          <a:lstStyle/>
          <a:p>
            <a:pPr marL="342900" indent="-342900">
              <a:lnSpc>
                <a:spcPct val="114000"/>
              </a:lnSpc>
              <a:spcAft>
                <a:spcPts val="2200"/>
              </a:spcAft>
              <a:buClr>
                <a:srgbClr val="CC3300"/>
              </a:buClr>
              <a:buAutoNum type="arabicPeriod"/>
            </a:pPr>
            <a:r>
              <a:rPr lang="fr-FR" sz="2000" dirty="0" smtClean="0"/>
              <a:t>De hauts fonctionnaires européens recrutés sur concours</a:t>
            </a:r>
          </a:p>
          <a:p>
            <a:pPr marL="342900" indent="-342900">
              <a:lnSpc>
                <a:spcPct val="114000"/>
              </a:lnSpc>
              <a:spcAft>
                <a:spcPts val="2200"/>
              </a:spcAft>
              <a:buClr>
                <a:srgbClr val="CC3300"/>
              </a:buClr>
              <a:buAutoNum type="arabicPeriod"/>
            </a:pPr>
            <a:r>
              <a:rPr lang="fr-FR" sz="2000" dirty="0" smtClean="0"/>
              <a:t>De commissaires proposés par les Etats membres</a:t>
            </a:r>
          </a:p>
          <a:p>
            <a:pPr marL="342900" indent="-342900">
              <a:lnSpc>
                <a:spcPct val="114000"/>
              </a:lnSpc>
              <a:spcAft>
                <a:spcPts val="2200"/>
              </a:spcAft>
              <a:buClr>
                <a:srgbClr val="CC3300"/>
              </a:buClr>
              <a:buAutoNum type="arabicPeriod"/>
            </a:pPr>
            <a:r>
              <a:rPr lang="fr-FR" sz="2000" dirty="0" smtClean="0"/>
              <a:t>De commissaires élus par le Parlement européen</a:t>
            </a:r>
            <a:endParaRPr lang="fr-FR" sz="2000" dirty="0"/>
          </a:p>
        </p:txBody>
      </p:sp>
    </p:spTree>
    <p:extLst>
      <p:ext uri="{BB962C8B-B14F-4D97-AF65-F5344CB8AC3E}">
        <p14:creationId xmlns:p14="http://schemas.microsoft.com/office/powerpoint/2010/main" val="46746501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7" name="Imag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75" y="0"/>
            <a:ext cx="913765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ZoneTexte 3"/>
          <p:cNvSpPr txBox="1"/>
          <p:nvPr/>
        </p:nvSpPr>
        <p:spPr>
          <a:xfrm>
            <a:off x="2411760" y="1988840"/>
            <a:ext cx="4320480" cy="707886"/>
          </a:xfrm>
          <a:prstGeom prst="rect">
            <a:avLst/>
          </a:prstGeom>
          <a:noFill/>
        </p:spPr>
        <p:txBody>
          <a:bodyPr wrap="square" rtlCol="0">
            <a:spAutoFit/>
          </a:bodyPr>
          <a:lstStyle/>
          <a:p>
            <a:pPr algn="ctr"/>
            <a:r>
              <a:rPr lang="fr-FR" sz="4000" b="1" dirty="0" smtClean="0">
                <a:solidFill>
                  <a:srgbClr val="CC3300"/>
                </a:solidFill>
              </a:rPr>
              <a:t>Réponse 2</a:t>
            </a:r>
            <a:endParaRPr lang="fr-FR" sz="4000" b="1" dirty="0">
              <a:solidFill>
                <a:srgbClr val="CC3300"/>
              </a:solidFill>
            </a:endParaRPr>
          </a:p>
        </p:txBody>
      </p:sp>
      <p:sp>
        <p:nvSpPr>
          <p:cNvPr id="5" name="ZoneTexte 4"/>
          <p:cNvSpPr txBox="1"/>
          <p:nvPr/>
        </p:nvSpPr>
        <p:spPr>
          <a:xfrm>
            <a:off x="935596" y="3146254"/>
            <a:ext cx="7272808" cy="1356910"/>
          </a:xfrm>
          <a:prstGeom prst="rect">
            <a:avLst/>
          </a:prstGeom>
          <a:noFill/>
        </p:spPr>
        <p:txBody>
          <a:bodyPr wrap="square" rtlCol="0">
            <a:spAutoFit/>
          </a:bodyPr>
          <a:lstStyle/>
          <a:p>
            <a:pPr algn="ctr">
              <a:lnSpc>
                <a:spcPct val="114000"/>
              </a:lnSpc>
              <a:spcAft>
                <a:spcPts val="2200"/>
              </a:spcAft>
              <a:buClr>
                <a:srgbClr val="CC3300"/>
              </a:buClr>
            </a:pPr>
            <a:r>
              <a:rPr lang="fr-FR" sz="2800" dirty="0" smtClean="0"/>
              <a:t>La Commission européenne est composée de</a:t>
            </a:r>
          </a:p>
          <a:p>
            <a:pPr algn="ctr">
              <a:lnSpc>
                <a:spcPct val="114000"/>
              </a:lnSpc>
              <a:spcAft>
                <a:spcPts val="2200"/>
              </a:spcAft>
              <a:buClr>
                <a:srgbClr val="CC3300"/>
              </a:buClr>
            </a:pPr>
            <a:r>
              <a:rPr lang="fr-FR" sz="2800" dirty="0" smtClean="0"/>
              <a:t>Commissaires proposés par les Etats membres</a:t>
            </a:r>
          </a:p>
        </p:txBody>
      </p:sp>
      <p:sp>
        <p:nvSpPr>
          <p:cNvPr id="8" name="ZoneTexte 7"/>
          <p:cNvSpPr txBox="1"/>
          <p:nvPr/>
        </p:nvSpPr>
        <p:spPr>
          <a:xfrm>
            <a:off x="403920" y="4941168"/>
            <a:ext cx="8416552" cy="461665"/>
          </a:xfrm>
          <a:prstGeom prst="rect">
            <a:avLst/>
          </a:prstGeom>
          <a:noFill/>
        </p:spPr>
        <p:txBody>
          <a:bodyPr wrap="square" rtlCol="0">
            <a:spAutoFit/>
          </a:bodyPr>
          <a:lstStyle/>
          <a:p>
            <a:pPr algn="ctr"/>
            <a:r>
              <a:rPr lang="fr-FR" sz="2400" b="1" i="1" dirty="0" smtClean="0">
                <a:solidFill>
                  <a:srgbClr val="CC3300"/>
                </a:solidFill>
              </a:rPr>
              <a:t>(La réponse 3 est presque exacte également)</a:t>
            </a:r>
            <a:endParaRPr lang="fr-FR" sz="2400" b="1" i="1" dirty="0">
              <a:solidFill>
                <a:srgbClr val="CC3300"/>
              </a:solidFill>
            </a:endParaRPr>
          </a:p>
        </p:txBody>
      </p:sp>
      <p:sp>
        <p:nvSpPr>
          <p:cNvPr id="9" name="ZoneTexte 8"/>
          <p:cNvSpPr txBox="1"/>
          <p:nvPr/>
        </p:nvSpPr>
        <p:spPr>
          <a:xfrm>
            <a:off x="1832521" y="620688"/>
            <a:ext cx="7308304" cy="615553"/>
          </a:xfrm>
          <a:prstGeom prst="rect">
            <a:avLst/>
          </a:prstGeom>
          <a:noFill/>
        </p:spPr>
        <p:txBody>
          <a:bodyPr wrap="square" rtlCol="0">
            <a:spAutoFit/>
          </a:bodyPr>
          <a:lstStyle/>
          <a:p>
            <a:r>
              <a:rPr lang="fr-FR" sz="3400" dirty="0" smtClean="0">
                <a:latin typeface="Arial Black" panose="020B0A04020102020204" pitchFamily="34" charset="0"/>
              </a:rPr>
              <a:t>3- La Commission européenne</a:t>
            </a:r>
            <a:endParaRPr lang="fr-FR" sz="3400" dirty="0">
              <a:latin typeface="Arial Black" panose="020B0A04020102020204" pitchFamily="34" charset="0"/>
            </a:endParaRPr>
          </a:p>
        </p:txBody>
      </p:sp>
    </p:spTree>
    <p:extLst>
      <p:ext uri="{BB962C8B-B14F-4D97-AF65-F5344CB8AC3E}">
        <p14:creationId xmlns:p14="http://schemas.microsoft.com/office/powerpoint/2010/main" val="142430884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3" name="Imag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75" y="0"/>
            <a:ext cx="913765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ZoneTexte 2"/>
          <p:cNvSpPr txBox="1"/>
          <p:nvPr/>
        </p:nvSpPr>
        <p:spPr>
          <a:xfrm>
            <a:off x="1907704" y="2852936"/>
            <a:ext cx="5328592" cy="830997"/>
          </a:xfrm>
          <a:prstGeom prst="rect">
            <a:avLst/>
          </a:prstGeom>
          <a:noFill/>
        </p:spPr>
        <p:txBody>
          <a:bodyPr wrap="square" rtlCol="0">
            <a:spAutoFit/>
          </a:bodyPr>
          <a:lstStyle/>
          <a:p>
            <a:pPr algn="ctr"/>
            <a:r>
              <a:rPr lang="fr-FR" sz="4800" dirty="0" smtClean="0">
                <a:latin typeface="Arial Black" panose="020B0A04020102020204" pitchFamily="34" charset="0"/>
              </a:rPr>
              <a:t>QUIZZ EUROPE</a:t>
            </a:r>
            <a:endParaRPr lang="fr-FR" sz="4800" dirty="0">
              <a:latin typeface="Arial Black" panose="020B0A04020102020204" pitchFamily="34" charset="0"/>
            </a:endParaRPr>
          </a:p>
        </p:txBody>
      </p:sp>
      <p:sp>
        <p:nvSpPr>
          <p:cNvPr id="4" name="ZoneTexte 3"/>
          <p:cNvSpPr txBox="1"/>
          <p:nvPr/>
        </p:nvSpPr>
        <p:spPr>
          <a:xfrm>
            <a:off x="647564" y="4509120"/>
            <a:ext cx="7848872" cy="707886"/>
          </a:xfrm>
          <a:prstGeom prst="rect">
            <a:avLst/>
          </a:prstGeom>
          <a:noFill/>
        </p:spPr>
        <p:txBody>
          <a:bodyPr wrap="square" rtlCol="0">
            <a:spAutoFit/>
          </a:bodyPr>
          <a:lstStyle/>
          <a:p>
            <a:pPr algn="ctr"/>
            <a:r>
              <a:rPr lang="fr-FR" sz="4000" i="1" dirty="0" smtClean="0"/>
              <a:t>L’EUROPE SOCIALE</a:t>
            </a:r>
            <a:endParaRPr lang="fr-FR" sz="4000" i="1" dirty="0"/>
          </a:p>
        </p:txBody>
      </p:sp>
    </p:spTree>
    <p:extLst>
      <p:ext uri="{BB962C8B-B14F-4D97-AF65-F5344CB8AC3E}">
        <p14:creationId xmlns:p14="http://schemas.microsoft.com/office/powerpoint/2010/main" val="582680217"/>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62</TotalTime>
  <Words>721</Words>
  <Application>Microsoft Office PowerPoint</Application>
  <PresentationFormat>Affichage à l'écran (4:3)</PresentationFormat>
  <Paragraphs>135</Paragraphs>
  <Slides>16</Slides>
  <Notes>15</Notes>
  <HiddenSlides>0</HiddenSlides>
  <MMClips>0</MMClips>
  <ScaleCrop>false</ScaleCrop>
  <HeadingPairs>
    <vt:vector size="4" baseType="variant">
      <vt:variant>
        <vt:lpstr>Thème</vt:lpstr>
      </vt:variant>
      <vt:variant>
        <vt:i4>1</vt:i4>
      </vt:variant>
      <vt:variant>
        <vt:lpstr>Titres des diapositives</vt:lpstr>
      </vt:variant>
      <vt:variant>
        <vt:i4>16</vt:i4>
      </vt:variant>
    </vt:vector>
  </HeadingPairs>
  <TitlesOfParts>
    <vt:vector size="17" baseType="lpstr">
      <vt:lpstr>Thème Office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CFDT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Mathilde PANHALEUX</dc:creator>
  <cp:lastModifiedBy>VIGNERON Philippe</cp:lastModifiedBy>
  <cp:revision>20</cp:revision>
  <dcterms:created xsi:type="dcterms:W3CDTF">2019-03-01T13:41:42Z</dcterms:created>
  <dcterms:modified xsi:type="dcterms:W3CDTF">2019-04-02T16:04:57Z</dcterms:modified>
</cp:coreProperties>
</file>