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9" r:id="rId2"/>
    <p:sldId id="256" r:id="rId3"/>
    <p:sldId id="257" r:id="rId4"/>
    <p:sldId id="260" r:id="rId5"/>
    <p:sldId id="261"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5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28" autoAdjust="0"/>
  </p:normalViewPr>
  <p:slideViewPr>
    <p:cSldViewPr>
      <p:cViewPr varScale="1">
        <p:scale>
          <a:sx n="104" d="100"/>
          <a:sy n="104" d="100"/>
        </p:scale>
        <p:origin x="1824" y="96"/>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2766" y="65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DCAD3B-A735-4945-8DE0-70052CAF7724}" type="datetimeFigureOut">
              <a:rPr lang="fr-FR" smtClean="0"/>
              <a:t>14/03/2019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DA19D1-5E37-42E8-8189-1F4817D12A2B}" type="slidenum">
              <a:rPr lang="fr-FR" smtClean="0"/>
              <a:t>‹N°›</a:t>
            </a:fld>
            <a:endParaRPr lang="fr-FR"/>
          </a:p>
        </p:txBody>
      </p:sp>
    </p:spTree>
    <p:extLst>
      <p:ext uri="{BB962C8B-B14F-4D97-AF65-F5344CB8AC3E}">
        <p14:creationId xmlns:p14="http://schemas.microsoft.com/office/powerpoint/2010/main" val="704118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6DA19D1-5E37-42E8-8189-1F4817D12A2B}" type="slidenum">
              <a:rPr lang="fr-FR" smtClean="0"/>
              <a:t>1</a:t>
            </a:fld>
            <a:endParaRPr lang="fr-FR"/>
          </a:p>
        </p:txBody>
      </p:sp>
    </p:spTree>
    <p:extLst>
      <p:ext uri="{BB962C8B-B14F-4D97-AF65-F5344CB8AC3E}">
        <p14:creationId xmlns:p14="http://schemas.microsoft.com/office/powerpoint/2010/main" val="288112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defRPr/>
            </a:pPr>
            <a:r>
              <a:rPr lang="fr-FR" altLang="fr-FR" b="1" dirty="0" smtClean="0"/>
              <a:t>Le défi démocratique</a:t>
            </a:r>
            <a:r>
              <a:rPr lang="fr-FR" altLang="fr-FR" dirty="0" smtClean="0"/>
              <a:t> : la légitimité démocratique de l’UE est mise en cause, les décisions semblant souvent imposées par une technocratie bruxelloise sans visage. L'Europe fait face à la montée des partis populistes, xénophobes et eurosceptiques, voire leur arrivée au pouvoir dans plusieurs pays européens. Lorsqu’ils remettent en  question de l’Etat de droit et la liberté de l’information, favorisent l’intolérance, cherchent à restaurer une société patriarcale et contestent le droit à l’avortement, c’est le projet européen qui est affaibli.</a:t>
            </a:r>
          </a:p>
          <a:p>
            <a:pPr>
              <a:defRPr/>
            </a:pPr>
            <a:endParaRPr lang="fr-FR" altLang="fr-FR" dirty="0" smtClean="0"/>
          </a:p>
          <a:p>
            <a:pPr>
              <a:defRPr/>
            </a:pPr>
            <a:r>
              <a:rPr lang="fr-FR" altLang="fr-FR" b="1" dirty="0" smtClean="0"/>
              <a:t>Le défi de la cohésion sociale et territoriale</a:t>
            </a:r>
            <a:r>
              <a:rPr lang="fr-FR" altLang="fr-FR" dirty="0" smtClean="0"/>
              <a:t> : favoriser les convergences économiques et sociales, lutter contre les inégalités entre les personnes et entre les territoires, lutter contre toutes les discriminations et pour l’égalité de genre, lutter contre la pauvreté, favoriser l’inclusion sociale, …</a:t>
            </a:r>
          </a:p>
          <a:p>
            <a:pPr>
              <a:defRPr/>
            </a:pPr>
            <a:endParaRPr lang="fr-FR" altLang="fr-FR" dirty="0" smtClean="0"/>
          </a:p>
          <a:p>
            <a:pPr>
              <a:defRPr/>
            </a:pPr>
            <a:r>
              <a:rPr lang="fr-FR" altLang="fr-FR" b="1" dirty="0" smtClean="0"/>
              <a:t>Le défi démographique</a:t>
            </a:r>
            <a:r>
              <a:rPr lang="fr-FR" altLang="fr-FR" dirty="0" smtClean="0"/>
              <a:t> : vieillissement de la population : dépendance, protection sociale et diminution de la population totale et population active (Europe Centrale en premier lieu):  besoins de main d’</a:t>
            </a:r>
            <a:r>
              <a:rPr lang="fr-FR" altLang="fr-FR" dirty="0" err="1" smtClean="0"/>
              <a:t>oeuvre</a:t>
            </a:r>
            <a:r>
              <a:rPr lang="fr-FR" altLang="fr-FR" dirty="0" smtClean="0"/>
              <a:t> importants qui se posent aussi en termes de politiques de migrations économiques …</a:t>
            </a:r>
          </a:p>
          <a:p>
            <a:pPr>
              <a:defRPr/>
            </a:pPr>
            <a:endParaRPr lang="fr-FR" altLang="fr-FR" dirty="0" smtClean="0"/>
          </a:p>
          <a:p>
            <a:pPr>
              <a:defRPr/>
            </a:pPr>
            <a:r>
              <a:rPr lang="fr-FR" altLang="fr-FR" b="1" dirty="0" smtClean="0"/>
              <a:t>Le défi technologique</a:t>
            </a:r>
            <a:r>
              <a:rPr lang="fr-FR" altLang="fr-FR" dirty="0" smtClean="0"/>
              <a:t> : numérique, intelligence artificielle, biotechnologies, nanomatériaux, …</a:t>
            </a:r>
          </a:p>
          <a:p>
            <a:pPr>
              <a:defRPr/>
            </a:pPr>
            <a:endParaRPr lang="fr-FR" altLang="fr-FR" dirty="0" smtClean="0"/>
          </a:p>
          <a:p>
            <a:pPr>
              <a:defRPr/>
            </a:pPr>
            <a:r>
              <a:rPr lang="fr-FR" altLang="fr-FR" b="1" dirty="0" smtClean="0"/>
              <a:t>Le défi écologique</a:t>
            </a:r>
            <a:r>
              <a:rPr lang="fr-FR" altLang="fr-FR" dirty="0" smtClean="0"/>
              <a:t> : changement climatique, énergies renouvelables, recyclage, biodiversité, …</a:t>
            </a:r>
          </a:p>
          <a:p>
            <a:pPr>
              <a:defRPr/>
            </a:pPr>
            <a:endParaRPr lang="fr-FR" altLang="fr-FR" dirty="0" smtClean="0"/>
          </a:p>
          <a:p>
            <a:pPr>
              <a:defRPr/>
            </a:pPr>
            <a:r>
              <a:rPr lang="fr-FR" altLang="fr-FR" b="1" dirty="0" smtClean="0"/>
              <a:t>Le défi de la place de l’UE dans le monde </a:t>
            </a:r>
            <a:r>
              <a:rPr lang="fr-FR" altLang="fr-FR" b="0" dirty="0" smtClean="0"/>
              <a:t>:</a:t>
            </a:r>
            <a:r>
              <a:rPr lang="fr-FR" altLang="fr-FR" b="1" dirty="0" smtClean="0"/>
              <a:t> </a:t>
            </a:r>
            <a:r>
              <a:rPr lang="fr-FR" altLang="fr-FR" dirty="0" smtClean="0"/>
              <a:t>face à la monté des émergents et au risque de repli protectionniste : développer une politique commerciale qui intègre des normes sociales et environnementales contraignantes, s’assurer que la politique de coopération au développement et de partenariat économique s’inscrive dans les objectifs de développement durable (Agenda 2030 de l’ONU), …</a:t>
            </a:r>
          </a:p>
        </p:txBody>
      </p:sp>
      <p:sp>
        <p:nvSpPr>
          <p:cNvPr id="4" name="Espace réservé du numéro de diapositive 3"/>
          <p:cNvSpPr>
            <a:spLocks noGrp="1"/>
          </p:cNvSpPr>
          <p:nvPr>
            <p:ph type="sldNum" sz="quarter" idx="10"/>
          </p:nvPr>
        </p:nvSpPr>
        <p:spPr/>
        <p:txBody>
          <a:bodyPr/>
          <a:lstStyle/>
          <a:p>
            <a:fld id="{B6DA19D1-5E37-42E8-8189-1F4817D12A2B}" type="slidenum">
              <a:rPr lang="fr-FR" smtClean="0"/>
              <a:t>2</a:t>
            </a:fld>
            <a:endParaRPr lang="fr-FR"/>
          </a:p>
        </p:txBody>
      </p:sp>
    </p:spTree>
    <p:extLst>
      <p:ext uri="{BB962C8B-B14F-4D97-AF65-F5344CB8AC3E}">
        <p14:creationId xmlns:p14="http://schemas.microsoft.com/office/powerpoint/2010/main" val="2325371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defRPr/>
            </a:pPr>
            <a:r>
              <a:rPr lang="fr-FR" altLang="fr-FR" b="1" dirty="0" smtClean="0"/>
              <a:t>Le BREXIT et son issue incertaine renforce les incertitudes sur l’avenir politique du projet européen</a:t>
            </a:r>
          </a:p>
          <a:p>
            <a:pPr algn="l">
              <a:defRPr/>
            </a:pPr>
            <a:r>
              <a:rPr lang="fr-FR" altLang="fr-FR" b="1" dirty="0" smtClean="0"/>
              <a:t>Conséquence de l’irresponsabilité de la classe politique britannique, les conséquences pour les Britanniques d’abord comme pour l’ensemble de l'Europe seront négatives, voire catastrophiques en cas de « no deal » .</a:t>
            </a:r>
          </a:p>
          <a:p>
            <a:pPr algn="l">
              <a:defRPr/>
            </a:pPr>
            <a:endParaRPr lang="fr-FR" altLang="fr-FR" b="1" dirty="0" smtClean="0"/>
          </a:p>
          <a:p>
            <a:pPr algn="l">
              <a:defRPr/>
            </a:pPr>
            <a:r>
              <a:rPr lang="fr-FR" altLang="fr-FR" b="1" dirty="0" smtClean="0"/>
              <a:t>Pour la CFDT, des défis à relever rapidement</a:t>
            </a:r>
          </a:p>
          <a:p>
            <a:pPr algn="l" defTabSz="915954">
              <a:defRPr/>
            </a:pPr>
            <a:r>
              <a:rPr lang="fr-FR" dirty="0" smtClean="0"/>
              <a:t>Tous ces défis conditionnent l’avenir de l’Europe, mais ils se posent dès aujourd’hui et présentent tous un caractère d’urgence inédit. Ils obligent l’UE à agir rapidement. La CFDT propose des mesures pour y répondre, dans les domaines des politiques économiques, sociales et internationales de l’UE.</a:t>
            </a:r>
            <a:endParaRPr lang="fr-FR" altLang="fr-FR" b="1" dirty="0" smtClean="0"/>
          </a:p>
          <a:p>
            <a:pPr algn="l">
              <a:defRPr/>
            </a:pPr>
            <a:endParaRPr lang="fr-FR" altLang="fr-FR" b="1" dirty="0" smtClean="0"/>
          </a:p>
          <a:p>
            <a:pPr algn="l">
              <a:defRPr/>
            </a:pPr>
            <a:r>
              <a:rPr lang="fr-FR" altLang="fr-FR" b="1" dirty="0" smtClean="0"/>
              <a:t>Les élections de mai 2019: un rendez vous de l’ Europe avec son avenir </a:t>
            </a:r>
          </a:p>
          <a:p>
            <a:pPr algn="l">
              <a:defRPr/>
            </a:pPr>
            <a:r>
              <a:rPr lang="fr-FR" altLang="fr-FR" dirty="0" smtClean="0"/>
              <a:t>La mobilisation des citoyens est indispensable pour contrer la tentation du repli nationaliste. L’Europe est « une partie de la solution ». Les orientations du Parlement issu des élections seront déterminantes sur la nature des réponses que l'Europe pourra ou pas apporter.</a:t>
            </a:r>
          </a:p>
          <a:p>
            <a:pPr algn="l">
              <a:defRPr/>
            </a:pPr>
            <a:endParaRPr lang="fr-FR" altLang="fr-FR" dirty="0" smtClean="0"/>
          </a:p>
          <a:p>
            <a:pPr algn="l">
              <a:defRPr/>
            </a:pPr>
            <a:r>
              <a:rPr lang="fr-FR" altLang="fr-FR" b="1" dirty="0" smtClean="0"/>
              <a:t>La CFDT engagée au niveau de la CES avec un congrès la semaine précédent les élections européennes et la candidature de Laurent Berger sollicitée à la présidence.</a:t>
            </a:r>
          </a:p>
          <a:p>
            <a:pPr algn="l">
              <a:defRPr/>
            </a:pPr>
            <a:endParaRPr lang="fr-FR" altLang="fr-FR" b="1" dirty="0" smtClean="0"/>
          </a:p>
          <a:p>
            <a:pPr algn="l">
              <a:defRPr/>
            </a:pPr>
            <a:r>
              <a:rPr lang="fr-FR" altLang="fr-FR" b="1" dirty="0" smtClean="0"/>
              <a:t>La CFDT prendra sa place au niveau national comme au niveau européen : des propositions concrètes et ambitieuses , une priorité sociale pour répondre aux attentes de protection des travailleurs.</a:t>
            </a:r>
          </a:p>
        </p:txBody>
      </p:sp>
      <p:sp>
        <p:nvSpPr>
          <p:cNvPr id="4" name="Espace réservé du numéro de diapositive 3"/>
          <p:cNvSpPr>
            <a:spLocks noGrp="1"/>
          </p:cNvSpPr>
          <p:nvPr>
            <p:ph type="sldNum" sz="quarter" idx="10"/>
          </p:nvPr>
        </p:nvSpPr>
        <p:spPr/>
        <p:txBody>
          <a:bodyPr/>
          <a:lstStyle/>
          <a:p>
            <a:fld id="{B6DA19D1-5E37-42E8-8189-1F4817D12A2B}" type="slidenum">
              <a:rPr lang="fr-FR" smtClean="0"/>
              <a:t>3</a:t>
            </a:fld>
            <a:endParaRPr lang="fr-FR"/>
          </a:p>
        </p:txBody>
      </p:sp>
    </p:spTree>
    <p:extLst>
      <p:ext uri="{BB962C8B-B14F-4D97-AF65-F5344CB8AC3E}">
        <p14:creationId xmlns:p14="http://schemas.microsoft.com/office/powerpoint/2010/main" val="3423468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lnSpc>
                <a:spcPct val="80000"/>
              </a:lnSpc>
            </a:pPr>
            <a:r>
              <a:rPr lang="fr-FR" altLang="fr-FR" sz="1200" b="1" dirty="0" smtClean="0"/>
              <a:t>Les mesures en cours</a:t>
            </a:r>
          </a:p>
          <a:p>
            <a:pPr algn="ctr">
              <a:lnSpc>
                <a:spcPct val="80000"/>
              </a:lnSpc>
            </a:pPr>
            <a:endParaRPr lang="fr-FR" altLang="fr-FR" sz="1200" b="1" dirty="0" smtClean="0"/>
          </a:p>
          <a:p>
            <a:pPr>
              <a:lnSpc>
                <a:spcPct val="80000"/>
              </a:lnSpc>
              <a:buFontTx/>
              <a:buChar char="•"/>
            </a:pPr>
            <a:r>
              <a:rPr lang="fr-FR" altLang="fr-FR" sz="1200" b="1" dirty="0" smtClean="0"/>
              <a:t>Projet directive sur la conciliation vie professionnelle et vie privée</a:t>
            </a:r>
          </a:p>
          <a:p>
            <a:pPr>
              <a:lnSpc>
                <a:spcPct val="80000"/>
              </a:lnSpc>
              <a:buFontTx/>
              <a:buChar char="•"/>
            </a:pPr>
            <a:r>
              <a:rPr lang="fr-FR" altLang="fr-FR" sz="1200" b="1" dirty="0" smtClean="0"/>
              <a:t>Projet de directive sur des conditions de travail transparentes et prévisibles</a:t>
            </a:r>
          </a:p>
          <a:p>
            <a:pPr>
              <a:lnSpc>
                <a:spcPct val="80000"/>
              </a:lnSpc>
              <a:buFontTx/>
              <a:buChar char="•"/>
            </a:pPr>
            <a:r>
              <a:rPr lang="fr-FR" altLang="fr-FR" sz="1200" b="1" dirty="0" smtClean="0"/>
              <a:t>Recommandation sur l</a:t>
            </a:r>
            <a:r>
              <a:rPr lang="ja-JP" altLang="fr-FR" sz="1200" b="1" dirty="0" smtClean="0"/>
              <a:t>’</a:t>
            </a:r>
            <a:r>
              <a:rPr lang="fr-FR" altLang="ja-JP" sz="1200" b="1" dirty="0" smtClean="0"/>
              <a:t>accès pour tous à la protection sociale</a:t>
            </a:r>
          </a:p>
          <a:p>
            <a:pPr>
              <a:lnSpc>
                <a:spcPct val="80000"/>
              </a:lnSpc>
              <a:buFontTx/>
              <a:buChar char="•"/>
            </a:pPr>
            <a:endParaRPr lang="fr-FR" altLang="ja-JP" sz="1200" b="1" dirty="0" smtClean="0"/>
          </a:p>
          <a:p>
            <a:pPr>
              <a:lnSpc>
                <a:spcPct val="80000"/>
              </a:lnSpc>
              <a:buFontTx/>
              <a:buChar char="•"/>
            </a:pPr>
            <a:endParaRPr lang="fr-FR" altLang="ja-JP" sz="1200" b="1" dirty="0" smtClean="0"/>
          </a:p>
          <a:p>
            <a:pPr>
              <a:lnSpc>
                <a:spcPct val="80000"/>
              </a:lnSpc>
              <a:buFontTx/>
              <a:buNone/>
            </a:pPr>
            <a:r>
              <a:rPr lang="fr-FR" altLang="fr-FR" sz="1200" dirty="0" smtClean="0"/>
              <a:t>Ces textes sont en cours de mise en œuvre et doivent garantir des droits à tous les travailleurs, quels que soient leurs statuts. La portabilité des droits, notamment pour les transfrontaliers, est une revendication CFDT </a:t>
            </a:r>
            <a:r>
              <a:rPr lang="fr-FR" altLang="fr-FR" sz="1200" dirty="0" err="1" smtClean="0"/>
              <a:t>qu</a:t>
            </a:r>
            <a:r>
              <a:rPr lang="ja-JP" altLang="fr-FR" sz="1200" dirty="0" smtClean="0"/>
              <a:t>’</a:t>
            </a:r>
            <a:r>
              <a:rPr lang="fr-FR" altLang="ja-JP" sz="1200" dirty="0" smtClean="0"/>
              <a:t>elle souhaite voir généralisée pour tous les travailleurs dans l</a:t>
            </a:r>
            <a:r>
              <a:rPr lang="ja-JP" altLang="fr-FR" sz="1200" dirty="0" smtClean="0"/>
              <a:t>’</a:t>
            </a:r>
            <a:r>
              <a:rPr lang="fr-FR" altLang="ja-JP" sz="1200" dirty="0" smtClean="0"/>
              <a:t>UE. (pour en savoir plus: note spécifique sur le site cfdt.fr rubrique outils/campagne)</a:t>
            </a:r>
          </a:p>
          <a:p>
            <a:pPr>
              <a:lnSpc>
                <a:spcPct val="80000"/>
              </a:lnSpc>
              <a:buFontTx/>
              <a:buChar char="•"/>
            </a:pPr>
            <a:endParaRPr lang="fr-FR" altLang="fr-FR" sz="1200" b="1" dirty="0" smtClean="0"/>
          </a:p>
          <a:p>
            <a:pPr>
              <a:lnSpc>
                <a:spcPct val="80000"/>
              </a:lnSpc>
              <a:buFontTx/>
              <a:buNone/>
            </a:pPr>
            <a:r>
              <a:rPr lang="fr-FR" altLang="fr-FR" sz="1200" b="1" dirty="0" smtClean="0"/>
              <a:t>L</a:t>
            </a:r>
            <a:r>
              <a:rPr lang="ja-JP" altLang="fr-FR" sz="1200" b="1" dirty="0" smtClean="0"/>
              <a:t>’</a:t>
            </a:r>
            <a:r>
              <a:rPr lang="fr-FR" altLang="ja-JP" sz="1200" b="1" dirty="0" smtClean="0"/>
              <a:t>établissement d</a:t>
            </a:r>
            <a:r>
              <a:rPr lang="ja-JP" altLang="fr-FR" sz="1200" b="1" dirty="0" smtClean="0"/>
              <a:t>’</a:t>
            </a:r>
            <a:r>
              <a:rPr lang="fr-FR" altLang="ja-JP" sz="1200" b="1" dirty="0" smtClean="0"/>
              <a:t>un salaire minimum par pays au moins égal à 60 % du salaire médian</a:t>
            </a:r>
            <a:r>
              <a:rPr lang="fr-FR" altLang="ja-JP" sz="1200" dirty="0" smtClean="0"/>
              <a:t> pour réduire les écarts entre pays  tout en luttant contre le phénomène des travailleurs pauvres.</a:t>
            </a:r>
          </a:p>
          <a:p>
            <a:pPr>
              <a:lnSpc>
                <a:spcPct val="80000"/>
              </a:lnSpc>
              <a:buFontTx/>
              <a:buNone/>
            </a:pPr>
            <a:r>
              <a:rPr lang="fr-FR" altLang="fr-FR" sz="1200" dirty="0" smtClean="0"/>
              <a:t>Le dialogue social européen doit être renforcé à l</a:t>
            </a:r>
            <a:r>
              <a:rPr lang="ja-JP" altLang="fr-FR" sz="1200" dirty="0" smtClean="0"/>
              <a:t>’</a:t>
            </a:r>
            <a:r>
              <a:rPr lang="fr-FR" altLang="ja-JP" sz="1200" dirty="0" smtClean="0"/>
              <a:t>échelle interprofessionnelle, la prochaine Commission européenne devra jouer un rôle proactif.</a:t>
            </a:r>
          </a:p>
          <a:p>
            <a:pPr>
              <a:lnSpc>
                <a:spcPct val="80000"/>
              </a:lnSpc>
              <a:buFontTx/>
              <a:buChar char="•"/>
            </a:pPr>
            <a:endParaRPr lang="fr-FR" altLang="fr-FR" sz="1200" dirty="0" smtClean="0"/>
          </a:p>
          <a:p>
            <a:pPr>
              <a:lnSpc>
                <a:spcPct val="80000"/>
              </a:lnSpc>
              <a:buFontTx/>
              <a:buNone/>
            </a:pPr>
            <a:r>
              <a:rPr lang="fr-FR" altLang="fr-FR" sz="1200" b="1" dirty="0" smtClean="0"/>
              <a:t>L’Autorité européenne</a:t>
            </a:r>
            <a:r>
              <a:rPr lang="fr-FR" altLang="fr-FR" sz="1200" b="1" baseline="0" dirty="0" smtClean="0"/>
              <a:t> du </a:t>
            </a:r>
            <a:r>
              <a:rPr lang="fr-FR" altLang="fr-FR" sz="1200" b="1" dirty="0" smtClean="0"/>
              <a:t>Travail (AET) - dont la mise en place devrait être concrétisée avant la fin du mandat de ce Parlement -</a:t>
            </a:r>
            <a:r>
              <a:rPr lang="fr-FR" altLang="fr-FR" sz="1200" b="1" baseline="0" dirty="0" smtClean="0"/>
              <a:t> </a:t>
            </a:r>
            <a:r>
              <a:rPr lang="fr-FR" altLang="fr-FR" sz="1200" b="1" dirty="0" smtClean="0"/>
              <a:t>devra être dotée de moyens propres et d</a:t>
            </a:r>
            <a:r>
              <a:rPr lang="ja-JP" altLang="fr-FR" sz="1200" b="1" dirty="0" smtClean="0"/>
              <a:t>’</a:t>
            </a:r>
            <a:r>
              <a:rPr lang="fr-FR" altLang="ja-JP" sz="1200" b="1" dirty="0" smtClean="0"/>
              <a:t>un mandat </a:t>
            </a:r>
            <a:r>
              <a:rPr lang="fr-FR" altLang="ja-JP" sz="1200" dirty="0" smtClean="0"/>
              <a:t>qui lui permette de lutter efficacement contre les fraudes et les abus. Les partenaires sociaux devraient y siéger, c’est positif.</a:t>
            </a:r>
          </a:p>
          <a:p>
            <a:pPr>
              <a:lnSpc>
                <a:spcPct val="80000"/>
              </a:lnSpc>
              <a:buFontTx/>
              <a:buNone/>
            </a:pPr>
            <a:endParaRPr lang="fr-FR" altLang="fr-FR" sz="1200" dirty="0" smtClean="0"/>
          </a:p>
          <a:p>
            <a:pPr>
              <a:lnSpc>
                <a:spcPct val="80000"/>
              </a:lnSpc>
              <a:buFontTx/>
              <a:buNone/>
            </a:pPr>
            <a:r>
              <a:rPr lang="fr-FR" altLang="fr-FR" sz="1200" dirty="0" smtClean="0"/>
              <a:t>Les mutations écologiques et technologiques vont entraîner d</a:t>
            </a:r>
            <a:r>
              <a:rPr lang="ja-JP" altLang="fr-FR" sz="1200" dirty="0" smtClean="0"/>
              <a:t>’</a:t>
            </a:r>
            <a:r>
              <a:rPr lang="fr-FR" altLang="ja-JP" sz="1200" dirty="0" smtClean="0"/>
              <a:t>importants changements </a:t>
            </a:r>
            <a:r>
              <a:rPr lang="fr-FR" altLang="ja-JP" sz="1200" dirty="0" err="1" smtClean="0"/>
              <a:t>qu</a:t>
            </a:r>
            <a:r>
              <a:rPr lang="ja-JP" altLang="fr-FR" sz="1200" dirty="0" smtClean="0"/>
              <a:t>’</a:t>
            </a:r>
            <a:r>
              <a:rPr lang="fr-FR" altLang="ja-JP" sz="1200" dirty="0" smtClean="0"/>
              <a:t>il convient d</a:t>
            </a:r>
            <a:r>
              <a:rPr lang="ja-JP" altLang="fr-FR" sz="1200" dirty="0" smtClean="0"/>
              <a:t>’</a:t>
            </a:r>
            <a:r>
              <a:rPr lang="fr-FR" altLang="ja-JP" sz="1200" dirty="0" smtClean="0"/>
              <a:t>anticiper en matière de gestion des emplois. La CFDT revendique un </a:t>
            </a:r>
            <a:r>
              <a:rPr lang="fr-FR" altLang="ja-JP" sz="1200" b="1" dirty="0" smtClean="0"/>
              <a:t>Fonds pour l</a:t>
            </a:r>
            <a:r>
              <a:rPr lang="ja-JP" altLang="fr-FR" sz="1200" b="1" dirty="0" smtClean="0"/>
              <a:t>’</a:t>
            </a:r>
            <a:r>
              <a:rPr lang="fr-FR" altLang="ja-JP" sz="1200" b="1" dirty="0" smtClean="0"/>
              <a:t>anticipation aux changements doté d</a:t>
            </a:r>
            <a:r>
              <a:rPr lang="ja-JP" altLang="fr-FR" sz="1200" b="1" dirty="0" smtClean="0"/>
              <a:t>’</a:t>
            </a:r>
            <a:r>
              <a:rPr lang="fr-FR" altLang="ja-JP" sz="1200" b="1" dirty="0" smtClean="0"/>
              <a:t>un budget conséquent, en  transformant le FEM (fonds européen d’ajustement à la mondialisation) actuel.</a:t>
            </a:r>
          </a:p>
          <a:p>
            <a:pPr>
              <a:lnSpc>
                <a:spcPct val="80000"/>
              </a:lnSpc>
              <a:buFontTx/>
              <a:buChar char="•"/>
            </a:pPr>
            <a:endParaRPr lang="fr-FR" altLang="fr-FR" sz="1200" dirty="0" smtClean="0"/>
          </a:p>
          <a:p>
            <a:pPr>
              <a:lnSpc>
                <a:spcPct val="80000"/>
              </a:lnSpc>
              <a:buFontTx/>
              <a:buNone/>
            </a:pPr>
            <a:r>
              <a:rPr lang="fr-FR" altLang="fr-FR" sz="1200" b="1" dirty="0" smtClean="0"/>
              <a:t>Un Ministre européen du travail </a:t>
            </a:r>
            <a:r>
              <a:rPr lang="fr-FR" altLang="fr-FR" sz="1200" b="0" dirty="0" smtClean="0"/>
              <a:t>(</a:t>
            </a:r>
            <a:r>
              <a:rPr lang="fr-FR" altLang="fr-FR" sz="1200" dirty="0" smtClean="0"/>
              <a:t>pendant du Ministre de l</a:t>
            </a:r>
            <a:r>
              <a:rPr lang="ja-JP" altLang="fr-FR" sz="1200" dirty="0" smtClean="0"/>
              <a:t>’</a:t>
            </a:r>
            <a:r>
              <a:rPr lang="fr-FR" altLang="ja-JP" sz="1200" dirty="0" smtClean="0"/>
              <a:t>économie) donnerait enfin un visage social à l</a:t>
            </a:r>
            <a:r>
              <a:rPr lang="ja-JP" altLang="fr-FR" sz="1200" dirty="0" smtClean="0"/>
              <a:t>’</a:t>
            </a:r>
            <a:r>
              <a:rPr lang="fr-FR" altLang="ja-JP" sz="1200" dirty="0" smtClean="0"/>
              <a:t>UE. Responsable devant le Parlement européen, il aurait en charge la politique sociale de l</a:t>
            </a:r>
            <a:r>
              <a:rPr lang="ja-JP" altLang="fr-FR" sz="1200" dirty="0" smtClean="0"/>
              <a:t>’</a:t>
            </a:r>
            <a:r>
              <a:rPr lang="fr-FR" altLang="ja-JP" sz="1200" dirty="0" smtClean="0"/>
              <a:t>UE, la mise en œuvre du SEDS, le suivi de l</a:t>
            </a:r>
            <a:r>
              <a:rPr lang="ja-JP" altLang="fr-FR" sz="1200" dirty="0" smtClean="0"/>
              <a:t>’</a:t>
            </a:r>
            <a:r>
              <a:rPr lang="fr-FR" altLang="ja-JP" sz="1200" dirty="0" smtClean="0"/>
              <a:t>AET et du Fonds pour l</a:t>
            </a:r>
            <a:r>
              <a:rPr lang="ja-JP" altLang="fr-FR" sz="1200" dirty="0" smtClean="0"/>
              <a:t>’</a:t>
            </a:r>
            <a:r>
              <a:rPr lang="fr-FR" altLang="ja-JP" sz="1200" dirty="0" smtClean="0"/>
              <a:t>anticipation du changement.</a:t>
            </a:r>
            <a:endParaRPr lang="fr-FR" altLang="fr-FR" sz="1200" b="1" dirty="0" smtClean="0"/>
          </a:p>
          <a:p>
            <a:endParaRPr lang="fr-FR" sz="1200" dirty="0"/>
          </a:p>
        </p:txBody>
      </p:sp>
      <p:sp>
        <p:nvSpPr>
          <p:cNvPr id="4" name="Espace réservé du numéro de diapositive 3"/>
          <p:cNvSpPr>
            <a:spLocks noGrp="1"/>
          </p:cNvSpPr>
          <p:nvPr>
            <p:ph type="sldNum" sz="quarter" idx="10"/>
          </p:nvPr>
        </p:nvSpPr>
        <p:spPr/>
        <p:txBody>
          <a:bodyPr/>
          <a:lstStyle/>
          <a:p>
            <a:fld id="{B6DA19D1-5E37-42E8-8189-1F4817D12A2B}" type="slidenum">
              <a:rPr lang="fr-FR" smtClean="0"/>
              <a:t>4</a:t>
            </a:fld>
            <a:endParaRPr lang="fr-FR"/>
          </a:p>
        </p:txBody>
      </p:sp>
    </p:spTree>
    <p:extLst>
      <p:ext uri="{BB962C8B-B14F-4D97-AF65-F5344CB8AC3E}">
        <p14:creationId xmlns:p14="http://schemas.microsoft.com/office/powerpoint/2010/main" val="441862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defRPr/>
            </a:pPr>
            <a:r>
              <a:rPr lang="fr-FR" altLang="fr-FR" b="1" dirty="0" smtClean="0"/>
              <a:t>Renforcement significatif du budget européen. </a:t>
            </a:r>
            <a:r>
              <a:rPr lang="fr-FR" altLang="fr-FR" dirty="0" smtClean="0"/>
              <a:t>De l’ordre de</a:t>
            </a:r>
            <a:r>
              <a:rPr lang="fr-FR" altLang="fr-FR" b="1" dirty="0" smtClean="0"/>
              <a:t> </a:t>
            </a:r>
            <a:r>
              <a:rPr lang="fr-FR" altLang="fr-FR" dirty="0" smtClean="0"/>
              <a:t>1% du PIB européen aujourd’hui, il devra tendre vers 3 à 4 % à l’horizon 2027. Doter l’UE d’un budget significatif, débattu et contrôlé par le Parlement et placé sous la responsabilité d’</a:t>
            </a:r>
            <a:r>
              <a:rPr lang="fr-FR" altLang="ja-JP" b="1" dirty="0" smtClean="0"/>
              <a:t>un Ministre européen</a:t>
            </a:r>
            <a:r>
              <a:rPr lang="fr-FR" altLang="ja-JP" dirty="0" smtClean="0"/>
              <a:t> </a:t>
            </a:r>
            <a:r>
              <a:rPr lang="fr-FR" altLang="ja-JP" b="1" dirty="0" smtClean="0"/>
              <a:t>de l</a:t>
            </a:r>
            <a:r>
              <a:rPr lang="fr-FR" altLang="fr-FR" b="1" dirty="0" smtClean="0"/>
              <a:t>’</a:t>
            </a:r>
            <a:r>
              <a:rPr lang="fr-FR" altLang="ja-JP" b="1" dirty="0" smtClean="0"/>
              <a:t>économie</a:t>
            </a:r>
            <a:r>
              <a:rPr lang="fr-FR" altLang="ja-JP" dirty="0" smtClean="0"/>
              <a:t>, renforcerait </a:t>
            </a:r>
            <a:r>
              <a:rPr lang="fr-FR" altLang="ja-JP" b="1" dirty="0" smtClean="0"/>
              <a:t>la légitimité démocratique</a:t>
            </a:r>
            <a:r>
              <a:rPr lang="fr-FR" altLang="ja-JP" dirty="0" smtClean="0"/>
              <a:t> de l</a:t>
            </a:r>
            <a:r>
              <a:rPr lang="fr-FR" altLang="fr-FR" dirty="0" smtClean="0"/>
              <a:t>’</a:t>
            </a:r>
            <a:r>
              <a:rPr lang="fr-FR" altLang="ja-JP" dirty="0" smtClean="0"/>
              <a:t>UE. </a:t>
            </a:r>
          </a:p>
          <a:p>
            <a:pPr>
              <a:defRPr/>
            </a:pPr>
            <a:r>
              <a:rPr lang="fr-FR" altLang="fr-FR" dirty="0" smtClean="0"/>
              <a:t>Le développement de politiques communes financées par l’UE par </a:t>
            </a:r>
            <a:r>
              <a:rPr lang="fr-FR" altLang="fr-FR" b="1" dirty="0" smtClean="0"/>
              <a:t>des ressources propres</a:t>
            </a:r>
            <a:r>
              <a:rPr lang="fr-FR" altLang="fr-FR" dirty="0" smtClean="0"/>
              <a:t> génèrera des économies sur des politiques nationales. Fiscalité écologique, Taxation des Transactions Financières sont des leviers possibles. Affecter une part de la fiscalité des entreprises au budget européen permettrait de lutter contre le dumping fiscal. </a:t>
            </a:r>
          </a:p>
          <a:p>
            <a:pPr>
              <a:defRPr/>
            </a:pPr>
            <a:endParaRPr lang="fr-FR" altLang="fr-FR" dirty="0" smtClean="0"/>
          </a:p>
          <a:p>
            <a:pPr>
              <a:defRPr/>
            </a:pPr>
            <a:r>
              <a:rPr lang="fr-FR" altLang="fr-FR" b="1" dirty="0" smtClean="0"/>
              <a:t>La zone Euro doit </a:t>
            </a:r>
            <a:r>
              <a:rPr lang="fr-FR" altLang="fr-FR" dirty="0" smtClean="0"/>
              <a:t>développer </a:t>
            </a:r>
            <a:r>
              <a:rPr lang="fr-FR" altLang="fr-FR" b="1" dirty="0" smtClean="0"/>
              <a:t>une capacité budgétaire spécifique</a:t>
            </a:r>
            <a:r>
              <a:rPr lang="fr-FR" altLang="fr-FR" dirty="0" smtClean="0"/>
              <a:t>. Les mécanismes comme le Fonds monétaire européen devront être complétés par des mécanismes de stabilisation économique, avec par exemple un </a:t>
            </a:r>
            <a:r>
              <a:rPr lang="fr-FR" altLang="fr-FR" b="1" dirty="0" smtClean="0"/>
              <a:t>système de réassurance chômage,</a:t>
            </a:r>
            <a:r>
              <a:rPr lang="fr-FR" altLang="fr-FR" dirty="0" smtClean="0"/>
              <a:t> ouvert sur demande à d’autres Etats membres. Il faudrait aller vers un Trésor de la zone Euro en mesure d’anticiper les évolutions, éviter ou atténuer de futures crises, et assurer la stabilité de l’Euro. Le Ministre européen de l’économie fera en même temps office de </a:t>
            </a:r>
            <a:r>
              <a:rPr lang="fr-FR" altLang="fr-FR" b="1" dirty="0" smtClean="0"/>
              <a:t>Président de l’</a:t>
            </a:r>
            <a:r>
              <a:rPr lang="fr-FR" altLang="ja-JP" b="1" dirty="0" err="1" smtClean="0"/>
              <a:t>Eurogroupe</a:t>
            </a:r>
            <a:r>
              <a:rPr lang="fr-FR" altLang="ja-JP" dirty="0" smtClean="0"/>
              <a:t>, responsable de la gestion de ces dispositifs.</a:t>
            </a:r>
          </a:p>
          <a:p>
            <a:pPr>
              <a:defRPr/>
            </a:pPr>
            <a:endParaRPr lang="fr-FR" altLang="fr-FR" dirty="0" smtClean="0"/>
          </a:p>
          <a:p>
            <a:pPr>
              <a:defRPr/>
            </a:pPr>
            <a:r>
              <a:rPr lang="fr-FR" altLang="fr-FR" dirty="0" smtClean="0"/>
              <a:t>Il faut concrétiser les discussions en cours sur </a:t>
            </a:r>
            <a:r>
              <a:rPr lang="fr-FR" altLang="fr-FR" b="1" dirty="0" smtClean="0"/>
              <a:t>l’harmonisation de l’assiette d’imposition</a:t>
            </a:r>
            <a:r>
              <a:rPr lang="fr-FR" altLang="fr-FR" dirty="0" smtClean="0"/>
              <a:t> (ACCIS : assiette commune consolidée pour l’impôt des sociétés), et instaurer un seuil minimum : la CES demande 25 %. Cette imposition des entreprises doit tenir compte de l’activité réelle sur le territoire et ainsi, éviter la fuite fiscale vers les pays les plus avantageux. Il faut également établir </a:t>
            </a:r>
            <a:r>
              <a:rPr lang="fr-FR" altLang="fr-FR" b="1" dirty="0" smtClean="0"/>
              <a:t>une règle européenne spécifique pour faire contribuer les entreprises du numérique</a:t>
            </a:r>
            <a:r>
              <a:rPr lang="fr-FR" altLang="fr-FR" dirty="0" smtClean="0"/>
              <a:t> afin d’éviter qu’elles échappent à l’impôt. Par ailleurs, l’UE doit </a:t>
            </a:r>
            <a:r>
              <a:rPr lang="fr-FR" altLang="fr-FR" b="1" dirty="0" smtClean="0"/>
              <a:t>renforcer son dispositif de lutte contre la corruption, l’évasion fiscale et contre les paradis fiscaux</a:t>
            </a:r>
            <a:r>
              <a:rPr lang="fr-FR" altLang="fr-FR" dirty="0" smtClean="0"/>
              <a:t>. Enfin, les règles de contrôle de la finance mises en œuvre progressivement depuis 2012 dans le cadre de l’Union bancaire sont insuffisantes pour prévenir une future crise systémique. Il convient de </a:t>
            </a:r>
            <a:r>
              <a:rPr lang="fr-FR" altLang="fr-FR" b="1" dirty="0" smtClean="0"/>
              <a:t>renforcer le contrôle de la finance</a:t>
            </a:r>
            <a:r>
              <a:rPr lang="fr-FR" altLang="fr-FR" dirty="0" smtClean="0"/>
              <a:t> en veillant à couvrir toutes les activités de ce secteur.</a:t>
            </a:r>
          </a:p>
          <a:p>
            <a:pPr>
              <a:defRPr/>
            </a:pPr>
            <a:r>
              <a:rPr lang="fr-FR" altLang="fr-FR" dirty="0" smtClean="0"/>
              <a:t> </a:t>
            </a:r>
          </a:p>
          <a:p>
            <a:pPr>
              <a:defRPr/>
            </a:pPr>
            <a:r>
              <a:rPr lang="fr-FR" altLang="fr-FR" b="1" dirty="0" smtClean="0"/>
              <a:t>L’objectif de 3 % du PIB consacré par chaque Etat à la recherche et au développement doit devenir contraignant et être atteint dans les meilleurs délais, </a:t>
            </a:r>
            <a:r>
              <a:rPr lang="fr-FR" altLang="fr-FR" dirty="0" smtClean="0"/>
              <a:t>en l’adaptant à la situation de chaque Etat-membre. </a:t>
            </a:r>
          </a:p>
          <a:p>
            <a:pPr>
              <a:defRPr/>
            </a:pPr>
            <a:r>
              <a:rPr lang="fr-FR" altLang="fr-FR" dirty="0" smtClean="0"/>
              <a:t>(Objectif de la stratégie de Lisbonne)</a:t>
            </a:r>
          </a:p>
          <a:p>
            <a:pPr>
              <a:defRPr/>
            </a:pPr>
            <a:endParaRPr lang="fr-FR" altLang="fr-FR" dirty="0" smtClean="0"/>
          </a:p>
          <a:p>
            <a:pPr>
              <a:defRPr/>
            </a:pPr>
            <a:r>
              <a:rPr lang="fr-FR" altLang="fr-FR" dirty="0" smtClean="0"/>
              <a:t>Le budget européen doit être complété par </a:t>
            </a:r>
            <a:r>
              <a:rPr lang="fr-FR" altLang="fr-FR" b="1" dirty="0" smtClean="0"/>
              <a:t>un plan d’investissement européen </a:t>
            </a:r>
            <a:r>
              <a:rPr lang="fr-FR" altLang="fr-FR" dirty="0" smtClean="0"/>
              <a:t>dans la suite du plan Juncker. La CES revendique 2% du PIB européen pendant 10 ans. Ce plan devra notamment être orienté vers des projets transfrontaliers et vers l’investissement social (formation professionnelle initiale et continue, prise en charge du vieillissement…) ainsi que vers l’accompagnement des transitions écologique et numérique. Il serait en partie alimenté par </a:t>
            </a:r>
            <a:r>
              <a:rPr lang="fr-FR" altLang="fr-FR" b="1" dirty="0" smtClean="0"/>
              <a:t>un Fonds émetteur d’Euro-obligations </a:t>
            </a:r>
            <a:r>
              <a:rPr lang="fr-FR" altLang="fr-FR" dirty="0" smtClean="0"/>
              <a:t>couvrant a minima l’ensemble de la zone Euro. </a:t>
            </a:r>
          </a:p>
        </p:txBody>
      </p:sp>
      <p:sp>
        <p:nvSpPr>
          <p:cNvPr id="4" name="Espace réservé du numéro de diapositive 3"/>
          <p:cNvSpPr>
            <a:spLocks noGrp="1"/>
          </p:cNvSpPr>
          <p:nvPr>
            <p:ph type="sldNum" sz="quarter" idx="10"/>
          </p:nvPr>
        </p:nvSpPr>
        <p:spPr/>
        <p:txBody>
          <a:bodyPr/>
          <a:lstStyle/>
          <a:p>
            <a:fld id="{B6DA19D1-5E37-42E8-8189-1F4817D12A2B}" type="slidenum">
              <a:rPr lang="fr-FR" smtClean="0"/>
              <a:t>5</a:t>
            </a:fld>
            <a:endParaRPr lang="fr-FR"/>
          </a:p>
        </p:txBody>
      </p:sp>
    </p:spTree>
    <p:extLst>
      <p:ext uri="{BB962C8B-B14F-4D97-AF65-F5344CB8AC3E}">
        <p14:creationId xmlns:p14="http://schemas.microsoft.com/office/powerpoint/2010/main" val="476389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ltLang="fr-FR" dirty="0" smtClean="0"/>
              <a:t>Pour tenir les objectifs de l’Accord de Paris, fragilisé par le retrait des Etats-Unis, </a:t>
            </a:r>
            <a:r>
              <a:rPr lang="fr-FR" altLang="fr-FR" b="1" dirty="0" smtClean="0"/>
              <a:t>l’UE doit assurer un véritable leadership international</a:t>
            </a:r>
            <a:r>
              <a:rPr lang="fr-FR" altLang="fr-FR" dirty="0" smtClean="0"/>
              <a:t>. A cet effet, la CFDT propose</a:t>
            </a:r>
            <a:r>
              <a:rPr lang="fr-FR" altLang="fr-FR" b="1" dirty="0" smtClean="0"/>
              <a:t> la nomination d’un Ambassadeur européen pour le climat, chargé de la promotion de l’Accord de Paris et de développer des coopérations internationales pour sa mise en œuvre.</a:t>
            </a:r>
            <a:endParaRPr lang="fr-FR" altLang="fr-FR" dirty="0" smtClean="0"/>
          </a:p>
          <a:p>
            <a:r>
              <a:rPr lang="fr-FR" altLang="fr-FR" b="1" dirty="0" smtClean="0"/>
              <a:t> </a:t>
            </a:r>
            <a:endParaRPr lang="fr-FR" altLang="fr-FR" dirty="0" smtClean="0"/>
          </a:p>
          <a:p>
            <a:r>
              <a:rPr lang="fr-FR" altLang="fr-FR" dirty="0" smtClean="0"/>
              <a:t>Les accords commerciaux et les accords de partenariat économique entre l’UE et d’autres parties du monde doivent mieux </a:t>
            </a:r>
            <a:r>
              <a:rPr lang="fr-FR" altLang="fr-FR" b="1" dirty="0" smtClean="0"/>
              <a:t>intégrer les normes sociales et environnementales et les rendre contraignantes</a:t>
            </a:r>
            <a:r>
              <a:rPr lang="fr-FR" altLang="fr-FR" dirty="0" smtClean="0"/>
              <a:t>. A minima, il faudrait que les normes fondamentales de l’OIT et l’Accord de Paris soient obligatoirement ratifiés par les Etats signataires, avec des mécanismes de sanctions intégrés.</a:t>
            </a:r>
          </a:p>
          <a:p>
            <a:r>
              <a:rPr lang="fr-FR" altLang="fr-FR" dirty="0" smtClean="0"/>
              <a:t> </a:t>
            </a:r>
          </a:p>
          <a:p>
            <a:r>
              <a:rPr lang="fr-FR" altLang="fr-FR" dirty="0" smtClean="0"/>
              <a:t>La mise en place d’</a:t>
            </a:r>
            <a:r>
              <a:rPr lang="fr-FR" altLang="ja-JP" b="1" dirty="0" smtClean="0"/>
              <a:t>un Office européen des migrations</a:t>
            </a:r>
            <a:r>
              <a:rPr lang="fr-FR" altLang="ja-JP" dirty="0" smtClean="0"/>
              <a:t> doit permettre à l</a:t>
            </a:r>
            <a:r>
              <a:rPr lang="fr-FR" altLang="fr-FR" dirty="0" smtClean="0"/>
              <a:t>’</a:t>
            </a:r>
            <a:r>
              <a:rPr lang="fr-FR" altLang="ja-JP" dirty="0" smtClean="0"/>
              <a:t>UE de développer une politique migratoire à l</a:t>
            </a:r>
            <a:r>
              <a:rPr lang="fr-FR" altLang="fr-FR" dirty="0" smtClean="0"/>
              <a:t>’</a:t>
            </a:r>
            <a:r>
              <a:rPr lang="fr-FR" altLang="ja-JP" dirty="0" smtClean="0"/>
              <a:t>échelle de l</a:t>
            </a:r>
            <a:r>
              <a:rPr lang="fr-FR" altLang="fr-FR" dirty="0" smtClean="0"/>
              <a:t>’</a:t>
            </a:r>
            <a:r>
              <a:rPr lang="fr-FR" altLang="ja-JP" dirty="0" smtClean="0"/>
              <a:t>Espace Schengen, respectueuse de la dignité humaine et du droit international. Le règlement de Dublin doit être revu pour que l</a:t>
            </a:r>
            <a:r>
              <a:rPr lang="fr-FR" altLang="fr-FR" dirty="0" smtClean="0"/>
              <a:t>’</a:t>
            </a:r>
            <a:r>
              <a:rPr lang="fr-FR" altLang="ja-JP" dirty="0" smtClean="0"/>
              <a:t>accueil des demandeurs d</a:t>
            </a:r>
            <a:r>
              <a:rPr lang="fr-FR" altLang="fr-FR" dirty="0" smtClean="0"/>
              <a:t>’</a:t>
            </a:r>
            <a:r>
              <a:rPr lang="fr-FR" altLang="ja-JP" dirty="0" smtClean="0"/>
              <a:t>asile soit assumé par l</a:t>
            </a:r>
            <a:r>
              <a:rPr lang="fr-FR" altLang="fr-FR" dirty="0" smtClean="0"/>
              <a:t>’</a:t>
            </a:r>
            <a:r>
              <a:rPr lang="fr-FR" altLang="ja-JP" dirty="0" smtClean="0"/>
              <a:t>ensemble des pays européens, en harmonisant les critères d</a:t>
            </a:r>
            <a:r>
              <a:rPr lang="fr-FR" altLang="fr-FR" dirty="0" smtClean="0"/>
              <a:t>’</a:t>
            </a:r>
            <a:r>
              <a:rPr lang="fr-FR" altLang="ja-JP" dirty="0" smtClean="0"/>
              <a:t>attribution et améliorant le traitement des dossiers. Des critères supplémentaires sont à définir pour prendre en compte les réfugiés économiques ou climatiques. Enfin, la politique migratoire ne se limite pas aux réfugiés, les flux migratoires économiques dynamisent aussi bien les économies européennes que celles des pays d</a:t>
            </a:r>
            <a:r>
              <a:rPr lang="fr-FR" altLang="fr-FR" dirty="0" smtClean="0"/>
              <a:t>’</a:t>
            </a:r>
            <a:r>
              <a:rPr lang="fr-FR" altLang="ja-JP" dirty="0" smtClean="0"/>
              <a:t>origine.</a:t>
            </a:r>
          </a:p>
        </p:txBody>
      </p:sp>
      <p:sp>
        <p:nvSpPr>
          <p:cNvPr id="4" name="Espace réservé du numéro de diapositive 3"/>
          <p:cNvSpPr>
            <a:spLocks noGrp="1"/>
          </p:cNvSpPr>
          <p:nvPr>
            <p:ph type="sldNum" sz="quarter" idx="10"/>
          </p:nvPr>
        </p:nvSpPr>
        <p:spPr/>
        <p:txBody>
          <a:bodyPr/>
          <a:lstStyle/>
          <a:p>
            <a:fld id="{B6DA19D1-5E37-42E8-8189-1F4817D12A2B}" type="slidenum">
              <a:rPr lang="fr-FR" smtClean="0"/>
              <a:t>6</a:t>
            </a:fld>
            <a:endParaRPr lang="fr-FR"/>
          </a:p>
        </p:txBody>
      </p:sp>
    </p:spTree>
    <p:extLst>
      <p:ext uri="{BB962C8B-B14F-4D97-AF65-F5344CB8AC3E}">
        <p14:creationId xmlns:p14="http://schemas.microsoft.com/office/powerpoint/2010/main" val="2503247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ctr">
              <a:spcAft>
                <a:spcPts val="600"/>
              </a:spcAft>
              <a:defRPr/>
            </a:pPr>
            <a:r>
              <a:rPr lang="fr-FR" altLang="fr-FR" sz="1400" b="1" dirty="0" smtClean="0"/>
              <a:t>Pour débattre </a:t>
            </a:r>
            <a:endParaRPr lang="fr-FR" altLang="fr-FR" dirty="0" smtClean="0"/>
          </a:p>
          <a:p>
            <a:pPr algn="l">
              <a:defRPr/>
            </a:pPr>
            <a:r>
              <a:rPr lang="fr-FR" dirty="0" smtClean="0"/>
              <a:t>Se mettre le plus en proximité possible avec nos militants et nos adhérents est essentiel afin d’écouter leurs attentes comme leurs critiques, faire partager nos attentes et ambitions pour une Europe plus protectrice et convaincre de l’importance cruciale du vote.</a:t>
            </a:r>
          </a:p>
          <a:p>
            <a:pPr algn="l">
              <a:defRPr/>
            </a:pPr>
            <a:r>
              <a:rPr lang="fr-FR" dirty="0" smtClean="0"/>
              <a:t>L’intérêt pour le débat est important et se traduit par des initiatives et des demandes déjà nombreuses dans les FD et URI: c’est important de les soutenir et de les accompagner.</a:t>
            </a:r>
          </a:p>
          <a:p>
            <a:pPr algn="ctr">
              <a:defRPr/>
            </a:pPr>
            <a:endParaRPr lang="fr-FR" altLang="fr-FR" dirty="0" smtClean="0"/>
          </a:p>
          <a:p>
            <a:pPr>
              <a:defRPr/>
            </a:pPr>
            <a:r>
              <a:rPr lang="fr-FR" dirty="0" smtClean="0"/>
              <a:t>La confédération sait que les équipes seront largement concentrées sur la mise en place du CSE et leurs élections professionnelles en 2019. Elle propose </a:t>
            </a:r>
            <a:r>
              <a:rPr lang="fr-FR" b="1" dirty="0" smtClean="0"/>
              <a:t>un kit pour</a:t>
            </a:r>
            <a:r>
              <a:rPr lang="fr-FR" dirty="0" smtClean="0"/>
              <a:t> </a:t>
            </a:r>
            <a:r>
              <a:rPr lang="fr-FR" b="1" dirty="0" smtClean="0"/>
              <a:t>l’animation de débats</a:t>
            </a:r>
            <a:r>
              <a:rPr lang="fr-FR" dirty="0" smtClean="0"/>
              <a:t> (diaporama, quizz Europe, 1 vrai/faux en mars, </a:t>
            </a:r>
            <a:r>
              <a:rPr lang="fr-FR" b="1" dirty="0" smtClean="0"/>
              <a:t>supports vidéos</a:t>
            </a:r>
            <a:r>
              <a:rPr lang="fr-FR" dirty="0" smtClean="0"/>
              <a:t>…), la participation des Secrétaires nationaux (et du Service International Europe), des contacts éventuels pour la recherche d’intervenants à la demande (partenaires de la société civile, réseaux Europe, experts…). </a:t>
            </a:r>
          </a:p>
          <a:p>
            <a:pPr>
              <a:defRPr/>
            </a:pPr>
            <a:r>
              <a:rPr lang="fr-FR" dirty="0" smtClean="0"/>
              <a:t>Des documents d’analyse et de positionnement seront proposés : argumentaire militant sorti le 28 février avec SH, </a:t>
            </a:r>
            <a:r>
              <a:rPr lang="fr-FR" sz="1400" b="1" dirty="0" smtClean="0"/>
              <a:t>1 note de conjoncture économique « l’euro a 20 ans » (février ) , un CFDT Magazine sur l’Europe fin avril</a:t>
            </a:r>
            <a:endParaRPr lang="fr-FR" sz="1400" b="1" dirty="0" smtClean="0">
              <a:solidFill>
                <a:srgbClr val="FF0000"/>
              </a:solidFill>
            </a:endParaRPr>
          </a:p>
          <a:p>
            <a:pPr algn="ctr">
              <a:defRPr/>
            </a:pPr>
            <a:r>
              <a:rPr lang="fr-FR" sz="2800" b="1" dirty="0" smtClean="0">
                <a:solidFill>
                  <a:srgbClr val="FF0000"/>
                </a:solidFill>
              </a:rPr>
              <a:t>Pour porter nos revendications</a:t>
            </a:r>
          </a:p>
          <a:p>
            <a:pPr marL="0" indent="0">
              <a:buFont typeface="Arial" panose="020B0604020202020204" pitchFamily="34" charset="0"/>
              <a:buNone/>
              <a:defRPr/>
            </a:pPr>
            <a:r>
              <a:rPr lang="fr-FR" dirty="0" smtClean="0"/>
              <a:t>Un tract pour le contact avec les salariés et le grand public sur 3 axes : L’Europe qui protège en 3 exemples, les 3 revendications phares de la CFDT et la CES, 3 idées fausses « décodées », sera proposé. Le dispositif sera complété par une communication grand public sur cfdt.fr, les réseaux sociaux et une affiche</a:t>
            </a:r>
          </a:p>
          <a:p>
            <a:pPr marL="0" indent="0">
              <a:buFont typeface="Arial" panose="020B0604020202020204" pitchFamily="34" charset="0"/>
              <a:buNone/>
              <a:defRPr/>
            </a:pPr>
            <a:endParaRPr lang="fr-FR" dirty="0" smtClean="0"/>
          </a:p>
          <a:p>
            <a:pPr marL="0" indent="0">
              <a:buFont typeface="Arial" panose="020B0604020202020204" pitchFamily="34" charset="0"/>
              <a:buNone/>
              <a:defRPr/>
            </a:pPr>
            <a:r>
              <a:rPr lang="fr-FR" b="1" dirty="0" smtClean="0"/>
              <a:t>Un temps fort se tiendra  sous forme d’une invitation à débattre au CNC des 14-16 mai adressée aux principales têtes de listes dont les valeurs ne contredisent pas celles de la CFDT.</a:t>
            </a:r>
            <a:endParaRPr lang="fr-FR" dirty="0" smtClean="0"/>
          </a:p>
          <a:p>
            <a:pPr algn="ctr">
              <a:defRPr/>
            </a:pPr>
            <a:endParaRPr lang="fr-FR" altLang="fr-FR" sz="1800" b="1" dirty="0" smtClean="0"/>
          </a:p>
          <a:p>
            <a:pPr algn="ctr">
              <a:spcAft>
                <a:spcPts val="600"/>
              </a:spcAft>
              <a:defRPr/>
            </a:pPr>
            <a:r>
              <a:rPr lang="fr-FR" altLang="fr-FR" sz="1800" b="1" dirty="0" smtClean="0"/>
              <a:t>Mobiliser pour appeler au vote</a:t>
            </a:r>
          </a:p>
          <a:p>
            <a:pPr algn="l">
              <a:defRPr/>
            </a:pPr>
            <a:r>
              <a:rPr lang="fr-FR" altLang="fr-FR" dirty="0" smtClean="0"/>
              <a:t>L’objectif sera de </a:t>
            </a:r>
            <a:r>
              <a:rPr lang="fr-FR" altLang="fr-FR" b="1" dirty="0" smtClean="0"/>
              <a:t>mettre toute la CFDT en capacité de s’adresser aux salariés dans la dernière ligne droite</a:t>
            </a:r>
            <a:r>
              <a:rPr lang="fr-FR" altLang="fr-FR" dirty="0" smtClean="0"/>
              <a:t> pour partager les enjeux et les appeler à aller voter et voter en faveur </a:t>
            </a:r>
            <a:r>
              <a:rPr lang="fr-FR" altLang="fr-FR" b="1" dirty="0" smtClean="0"/>
              <a:t>d’une Europe plus protectrice</a:t>
            </a:r>
            <a:r>
              <a:rPr lang="fr-FR" altLang="fr-FR" dirty="0" smtClean="0"/>
              <a:t>. Pour rappel, en 2014, l’abstention s’est élevée à 64 % chez les salariés, et jusque 67 % chez les ouvriers dont 30 % de voix sont allées au FN, 18 % chez les « sympathisants CFDT ».</a:t>
            </a:r>
          </a:p>
          <a:p>
            <a:pPr algn="l">
              <a:defRPr/>
            </a:pPr>
            <a:endParaRPr lang="fr-FR" altLang="fr-FR" dirty="0" smtClean="0"/>
          </a:p>
          <a:p>
            <a:pPr algn="l">
              <a:defRPr/>
            </a:pPr>
            <a:r>
              <a:rPr lang="fr-FR" altLang="fr-FR" b="1" dirty="0" smtClean="0"/>
              <a:t>Tous les documents de campagne sont regroupés et accessibles sur le site cfdt.fr rubrique outils/campagne</a:t>
            </a:r>
            <a:r>
              <a:rPr lang="fr-FR" altLang="fr-FR" dirty="0" smtClean="0"/>
              <a:t>. </a:t>
            </a:r>
          </a:p>
        </p:txBody>
      </p:sp>
      <p:sp>
        <p:nvSpPr>
          <p:cNvPr id="4" name="Espace réservé du numéro de diapositive 3"/>
          <p:cNvSpPr>
            <a:spLocks noGrp="1"/>
          </p:cNvSpPr>
          <p:nvPr>
            <p:ph type="sldNum" sz="quarter" idx="10"/>
          </p:nvPr>
        </p:nvSpPr>
        <p:spPr/>
        <p:txBody>
          <a:bodyPr/>
          <a:lstStyle/>
          <a:p>
            <a:fld id="{B6DA19D1-5E37-42E8-8189-1F4817D12A2B}" type="slidenum">
              <a:rPr lang="fr-FR" smtClean="0"/>
              <a:t>7</a:t>
            </a:fld>
            <a:endParaRPr lang="fr-FR"/>
          </a:p>
        </p:txBody>
      </p:sp>
    </p:spTree>
    <p:extLst>
      <p:ext uri="{BB962C8B-B14F-4D97-AF65-F5344CB8AC3E}">
        <p14:creationId xmlns:p14="http://schemas.microsoft.com/office/powerpoint/2010/main" val="1593897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6DA19D1-5E37-42E8-8189-1F4817D12A2B}" type="slidenum">
              <a:rPr lang="fr-FR" smtClean="0"/>
              <a:t>8</a:t>
            </a:fld>
            <a:endParaRPr lang="fr-FR"/>
          </a:p>
        </p:txBody>
      </p:sp>
    </p:spTree>
    <p:extLst>
      <p:ext uri="{BB962C8B-B14F-4D97-AF65-F5344CB8AC3E}">
        <p14:creationId xmlns:p14="http://schemas.microsoft.com/office/powerpoint/2010/main" val="1866638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50E3067-CEB6-410E-AFA7-BE61420F9F62}" type="datetimeFigureOut">
              <a:rPr lang="fr-FR" smtClean="0"/>
              <a:t>14/03/2019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644440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0E3067-CEB6-410E-AFA7-BE61420F9F62}" type="datetimeFigureOut">
              <a:rPr lang="fr-FR" smtClean="0"/>
              <a:t>14/03/2019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275555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0E3067-CEB6-410E-AFA7-BE61420F9F62}" type="datetimeFigureOut">
              <a:rPr lang="fr-FR" smtClean="0"/>
              <a:t>14/03/2019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1254586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0E3067-CEB6-410E-AFA7-BE61420F9F62}" type="datetimeFigureOut">
              <a:rPr lang="fr-FR" smtClean="0"/>
              <a:t>14/03/2019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1114907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50E3067-CEB6-410E-AFA7-BE61420F9F62}" type="datetimeFigureOut">
              <a:rPr lang="fr-FR" smtClean="0"/>
              <a:t>14/03/2019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2153076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50E3067-CEB6-410E-AFA7-BE61420F9F62}" type="datetimeFigureOut">
              <a:rPr lang="fr-FR" smtClean="0"/>
              <a:t>14/03/2019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1920845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50E3067-CEB6-410E-AFA7-BE61420F9F62}" type="datetimeFigureOut">
              <a:rPr lang="fr-FR" smtClean="0"/>
              <a:t>14/03/2019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1986573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50E3067-CEB6-410E-AFA7-BE61420F9F62}" type="datetimeFigureOut">
              <a:rPr lang="fr-FR" smtClean="0"/>
              <a:t>14/03/2019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1131720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50E3067-CEB6-410E-AFA7-BE61420F9F62}" type="datetimeFigureOut">
              <a:rPr lang="fr-FR" smtClean="0"/>
              <a:t>14/03/2019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3915286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50E3067-CEB6-410E-AFA7-BE61420F9F62}" type="datetimeFigureOut">
              <a:rPr lang="fr-FR" smtClean="0"/>
              <a:t>14/03/2019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10308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50E3067-CEB6-410E-AFA7-BE61420F9F62}" type="datetimeFigureOut">
              <a:rPr lang="fr-FR" smtClean="0"/>
              <a:t>14/03/2019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879EE3-C99A-4E24-939F-18AF6646FF38}" type="slidenum">
              <a:rPr lang="fr-FR" smtClean="0"/>
              <a:t>‹N°›</a:t>
            </a:fld>
            <a:endParaRPr lang="fr-FR"/>
          </a:p>
        </p:txBody>
      </p:sp>
    </p:spTree>
    <p:extLst>
      <p:ext uri="{BB962C8B-B14F-4D97-AF65-F5344CB8AC3E}">
        <p14:creationId xmlns:p14="http://schemas.microsoft.com/office/powerpoint/2010/main" val="3358792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E3067-CEB6-410E-AFA7-BE61420F9F62}" type="datetimeFigureOut">
              <a:rPr lang="fr-FR" smtClean="0"/>
              <a:t>14/03/2019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879EE3-C99A-4E24-939F-18AF6646FF38}" type="slidenum">
              <a:rPr lang="fr-FR" smtClean="0"/>
              <a:t>‹N°›</a:t>
            </a:fld>
            <a:endParaRPr lang="fr-FR"/>
          </a:p>
        </p:txBody>
      </p:sp>
    </p:spTree>
    <p:extLst>
      <p:ext uri="{BB962C8B-B14F-4D97-AF65-F5344CB8AC3E}">
        <p14:creationId xmlns:p14="http://schemas.microsoft.com/office/powerpoint/2010/main" val="1459656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cfdt.fr/portail/outils/campagnes/elections-europeennes-tous-les-documents-utiles-srv1_657609"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2420888"/>
            <a:ext cx="9144000" cy="4437111"/>
          </a:xfrm>
          <a:prstGeom prst="rect">
            <a:avLst/>
          </a:prstGeom>
          <a:solidFill>
            <a:srgbClr val="D25500"/>
          </a:solidFill>
          <a:ln>
            <a:solidFill>
              <a:srgbClr val="D25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10"/>
          <p:cNvSpPr txBox="1">
            <a:spLocks noChangeArrowheads="1"/>
          </p:cNvSpPr>
          <p:nvPr/>
        </p:nvSpPr>
        <p:spPr bwMode="auto">
          <a:xfrm>
            <a:off x="1645441" y="2702968"/>
            <a:ext cx="5853113" cy="1452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bIns="0">
            <a:spAutoFit/>
          </a:bodyPr>
          <a:lstStyle>
            <a:lvl1pPr>
              <a:spcBef>
                <a:spcPct val="20000"/>
              </a:spcBef>
              <a:buFont typeface="Arial" charset="0"/>
              <a:defRPr sz="3200" b="1">
                <a:solidFill>
                  <a:srgbClr val="FF6600"/>
                </a:solidFill>
                <a:latin typeface="Arial" charset="0"/>
                <a:ea typeface="MS PGothic" pitchFamily="34" charset="-128"/>
                <a:cs typeface="Arial" charset="0"/>
              </a:defRPr>
            </a:lvl1pPr>
            <a:lvl2pPr marL="742950" indent="-285750">
              <a:spcBef>
                <a:spcPct val="20000"/>
              </a:spcBef>
              <a:buFont typeface="Arial" charset="0"/>
              <a:buChar char="–"/>
              <a:defRPr sz="2800">
                <a:solidFill>
                  <a:schemeClr val="tx1"/>
                </a:solidFill>
                <a:latin typeface="Arial" charset="0"/>
                <a:ea typeface="MS PGothic" pitchFamily="34" charset="-128"/>
                <a:cs typeface="Arial" charset="0"/>
              </a:defRPr>
            </a:lvl2pPr>
            <a:lvl3pPr marL="1143000" indent="-228600">
              <a:spcBef>
                <a:spcPct val="20000"/>
              </a:spcBef>
              <a:buFont typeface="Arial" charset="0"/>
              <a:buChar char="•"/>
              <a:defRPr sz="2400">
                <a:solidFill>
                  <a:schemeClr val="tx1"/>
                </a:solidFill>
                <a:latin typeface="Arial" charset="0"/>
                <a:ea typeface="MS PGothic" pitchFamily="34" charset="-128"/>
                <a:cs typeface="Arial" charset="0"/>
              </a:defRPr>
            </a:lvl3pPr>
            <a:lvl4pPr marL="1600200" indent="-228600">
              <a:spcBef>
                <a:spcPct val="20000"/>
              </a:spcBef>
              <a:buFont typeface="Arial" charset="0"/>
              <a:buChar char="–"/>
              <a:defRPr sz="2000">
                <a:solidFill>
                  <a:schemeClr val="tx1"/>
                </a:solidFill>
                <a:latin typeface="Arial" charset="0"/>
                <a:ea typeface="MS PGothic" pitchFamily="34" charset="-128"/>
                <a:cs typeface="Arial" charset="0"/>
              </a:defRPr>
            </a:lvl4pPr>
            <a:lvl5pPr marL="2057400" indent="-228600">
              <a:spcBef>
                <a:spcPct val="20000"/>
              </a:spcBef>
              <a:buFont typeface="Arial" charset="0"/>
              <a:buChar char="»"/>
              <a:defRPr sz="2000">
                <a:solidFill>
                  <a:schemeClr val="tx1"/>
                </a:solidFill>
                <a:latin typeface="Arial" charset="0"/>
                <a:ea typeface="MS PGothic" pitchFamily="34" charset="-128"/>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9pPr>
          </a:lstStyle>
          <a:p>
            <a:pPr algn="ctr" eaLnBrk="1" hangingPunct="1">
              <a:lnSpc>
                <a:spcPts val="5500"/>
              </a:lnSpc>
              <a:spcBef>
                <a:spcPct val="0"/>
              </a:spcBef>
              <a:spcAft>
                <a:spcPts val="600"/>
              </a:spcAft>
              <a:buFontTx/>
              <a:buNone/>
            </a:pPr>
            <a:r>
              <a:rPr lang="fr-FR" altLang="fr-FR" sz="2800" i="1" dirty="0" smtClean="0">
                <a:solidFill>
                  <a:schemeClr val="bg1"/>
                </a:solidFill>
                <a:latin typeface="Arial Black" pitchFamily="34" charset="0"/>
              </a:rPr>
              <a:t>Élections européennes </a:t>
            </a:r>
          </a:p>
          <a:p>
            <a:pPr algn="ctr" eaLnBrk="1" hangingPunct="1">
              <a:lnSpc>
                <a:spcPts val="5500"/>
              </a:lnSpc>
              <a:spcBef>
                <a:spcPct val="0"/>
              </a:spcBef>
              <a:spcAft>
                <a:spcPts val="600"/>
              </a:spcAft>
              <a:buFontTx/>
              <a:buNone/>
            </a:pPr>
            <a:r>
              <a:rPr lang="fr-FR" altLang="fr-FR" sz="2800" i="1" dirty="0" smtClean="0">
                <a:solidFill>
                  <a:schemeClr val="bg1"/>
                </a:solidFill>
                <a:latin typeface="Arial Black" pitchFamily="34" charset="0"/>
              </a:rPr>
              <a:t>26mai </a:t>
            </a:r>
            <a:r>
              <a:rPr lang="fr-FR" altLang="fr-FR" sz="2800" i="1" dirty="0">
                <a:solidFill>
                  <a:schemeClr val="bg1"/>
                </a:solidFill>
                <a:latin typeface="Arial Black" pitchFamily="34" charset="0"/>
              </a:rPr>
              <a:t>2019</a:t>
            </a:r>
            <a:endParaRPr lang="fr-FR" altLang="fr-FR" sz="2800" b="0" i="1" dirty="0">
              <a:solidFill>
                <a:schemeClr val="bg1"/>
              </a:solidFill>
              <a:latin typeface="Arial Black" pitchFamily="34" charset="0"/>
            </a:endParaRPr>
          </a:p>
        </p:txBody>
      </p:sp>
      <p:sp>
        <p:nvSpPr>
          <p:cNvPr id="4" name="ZoneTexte 10"/>
          <p:cNvSpPr txBox="1">
            <a:spLocks noChangeArrowheads="1"/>
          </p:cNvSpPr>
          <p:nvPr/>
        </p:nvSpPr>
        <p:spPr bwMode="auto">
          <a:xfrm>
            <a:off x="251520" y="5013176"/>
            <a:ext cx="8640959" cy="1169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defRPr sz="3200" b="1">
                <a:solidFill>
                  <a:srgbClr val="FF6600"/>
                </a:solidFill>
                <a:latin typeface="Arial" charset="0"/>
                <a:ea typeface="MS PGothic" pitchFamily="34" charset="-128"/>
                <a:cs typeface="Arial" charset="0"/>
              </a:defRPr>
            </a:lvl1pPr>
            <a:lvl2pPr marL="742950" indent="-285750">
              <a:spcBef>
                <a:spcPct val="20000"/>
              </a:spcBef>
              <a:buFont typeface="Arial" charset="0"/>
              <a:buChar char="–"/>
              <a:defRPr sz="2800">
                <a:solidFill>
                  <a:schemeClr val="tx1"/>
                </a:solidFill>
                <a:latin typeface="Arial" charset="0"/>
                <a:ea typeface="MS PGothic" pitchFamily="34" charset="-128"/>
                <a:cs typeface="Arial" charset="0"/>
              </a:defRPr>
            </a:lvl2pPr>
            <a:lvl3pPr marL="1143000" indent="-228600">
              <a:spcBef>
                <a:spcPct val="20000"/>
              </a:spcBef>
              <a:buFont typeface="Arial" charset="0"/>
              <a:buChar char="•"/>
              <a:defRPr sz="2400">
                <a:solidFill>
                  <a:schemeClr val="tx1"/>
                </a:solidFill>
                <a:latin typeface="Arial" charset="0"/>
                <a:ea typeface="MS PGothic" pitchFamily="34" charset="-128"/>
                <a:cs typeface="Arial" charset="0"/>
              </a:defRPr>
            </a:lvl3pPr>
            <a:lvl4pPr marL="1600200" indent="-228600">
              <a:spcBef>
                <a:spcPct val="20000"/>
              </a:spcBef>
              <a:buFont typeface="Arial" charset="0"/>
              <a:buChar char="–"/>
              <a:defRPr sz="2000">
                <a:solidFill>
                  <a:schemeClr val="tx1"/>
                </a:solidFill>
                <a:latin typeface="Arial" charset="0"/>
                <a:ea typeface="MS PGothic" pitchFamily="34" charset="-128"/>
                <a:cs typeface="Arial" charset="0"/>
              </a:defRPr>
            </a:lvl4pPr>
            <a:lvl5pPr marL="2057400" indent="-228600">
              <a:spcBef>
                <a:spcPct val="20000"/>
              </a:spcBef>
              <a:buFont typeface="Arial" charset="0"/>
              <a:buChar char="»"/>
              <a:defRPr sz="2000">
                <a:solidFill>
                  <a:schemeClr val="tx1"/>
                </a:solidFill>
                <a:latin typeface="Arial" charset="0"/>
                <a:ea typeface="MS PGothic" pitchFamily="34" charset="-128"/>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9pPr>
          </a:lstStyle>
          <a:p>
            <a:pPr algn="ctr" eaLnBrk="1" hangingPunct="1">
              <a:spcBef>
                <a:spcPct val="0"/>
              </a:spcBef>
              <a:spcAft>
                <a:spcPts val="1200"/>
              </a:spcAft>
              <a:buFontTx/>
              <a:buNone/>
            </a:pPr>
            <a:r>
              <a:rPr lang="fr-FR" altLang="fr-FR" b="0" dirty="0">
                <a:solidFill>
                  <a:schemeClr val="bg1"/>
                </a:solidFill>
                <a:latin typeface="Arial Black" panose="020B0A04020102020204" pitchFamily="34" charset="0"/>
              </a:rPr>
              <a:t>La CFDT engagée pour une Europe plus  protectrice et plus </a:t>
            </a:r>
            <a:r>
              <a:rPr lang="fr-FR" altLang="fr-FR" b="0" dirty="0" smtClean="0">
                <a:solidFill>
                  <a:schemeClr val="bg1"/>
                </a:solidFill>
                <a:latin typeface="Arial Black" pitchFamily="34" charset="0"/>
              </a:rPr>
              <a:t>démocratique</a:t>
            </a:r>
            <a:endParaRPr lang="fr-FR" altLang="fr-FR" b="0" dirty="0">
              <a:solidFill>
                <a:schemeClr val="bg1"/>
              </a:solidFill>
              <a:latin typeface="Arial Black" pitchFamily="34" charset="0"/>
            </a:endParaRPr>
          </a:p>
        </p:txBody>
      </p:sp>
    </p:spTree>
    <p:extLst>
      <p:ext uri="{BB962C8B-B14F-4D97-AF65-F5344CB8AC3E}">
        <p14:creationId xmlns:p14="http://schemas.microsoft.com/office/powerpoint/2010/main" val="1055787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re 1"/>
          <p:cNvSpPr txBox="1">
            <a:spLocks/>
          </p:cNvSpPr>
          <p:nvPr/>
        </p:nvSpPr>
        <p:spPr>
          <a:xfrm>
            <a:off x="1750325" y="474373"/>
            <a:ext cx="692308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altLang="fr-FR" sz="3600" dirty="0" smtClean="0">
                <a:solidFill>
                  <a:srgbClr val="D25500"/>
                </a:solidFill>
                <a:latin typeface="Arial Black" panose="020B0A04020102020204" pitchFamily="34" charset="0"/>
                <a:cs typeface="Arial Black" pitchFamily="34" charset="0"/>
              </a:rPr>
              <a:t>LES DÉFIS EUROPÉENS</a:t>
            </a:r>
            <a:endParaRPr lang="fr-FR" altLang="fr-FR" sz="3600" dirty="0">
              <a:solidFill>
                <a:srgbClr val="D25500"/>
              </a:solidFill>
              <a:latin typeface="Arial Black" panose="020B0A04020102020204" pitchFamily="34" charset="0"/>
              <a:cs typeface="Arial Black" pitchFamily="34" charset="0"/>
            </a:endParaRPr>
          </a:p>
        </p:txBody>
      </p:sp>
      <p:sp>
        <p:nvSpPr>
          <p:cNvPr id="7" name="Espace réservé du contenu 2"/>
          <p:cNvSpPr txBox="1">
            <a:spLocks/>
          </p:cNvSpPr>
          <p:nvPr/>
        </p:nvSpPr>
        <p:spPr>
          <a:xfrm>
            <a:off x="2295332" y="1617372"/>
            <a:ext cx="6597148" cy="424159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defTabSz="828000">
              <a:spcBef>
                <a:spcPct val="0"/>
              </a:spcBef>
            </a:pPr>
            <a:r>
              <a:rPr lang="fr-FR" altLang="fr-FR" sz="2800" b="1" dirty="0" smtClean="0">
                <a:solidFill>
                  <a:srgbClr val="D25500"/>
                </a:solidFill>
                <a:latin typeface="Arial" charset="0"/>
                <a:cs typeface="Arial" charset="0"/>
              </a:rPr>
              <a:t>Politiques</a:t>
            </a:r>
          </a:p>
          <a:p>
            <a:pPr algn="l" defTabSz="828000">
              <a:spcBef>
                <a:spcPct val="0"/>
              </a:spcBef>
            </a:pPr>
            <a:r>
              <a:rPr lang="fr-FR" altLang="fr-FR" sz="2800" b="1" dirty="0">
                <a:solidFill>
                  <a:srgbClr val="D25500"/>
                </a:solidFill>
                <a:latin typeface="Arial" charset="0"/>
                <a:cs typeface="Arial" charset="0"/>
              </a:rPr>
              <a:t>	</a:t>
            </a:r>
            <a:r>
              <a:rPr lang="fr-FR" altLang="fr-FR" sz="2000" dirty="0" smtClean="0">
                <a:solidFill>
                  <a:schemeClr val="tx1"/>
                </a:solidFill>
                <a:latin typeface="Arial" charset="0"/>
                <a:cs typeface="Arial" charset="0"/>
              </a:rPr>
              <a:t>La démocratie</a:t>
            </a:r>
          </a:p>
          <a:p>
            <a:pPr algn="l">
              <a:spcBef>
                <a:spcPct val="0"/>
              </a:spcBef>
            </a:pPr>
            <a:r>
              <a:rPr lang="fr-FR" altLang="fr-FR" sz="2800" b="1" dirty="0" smtClean="0">
                <a:solidFill>
                  <a:srgbClr val="D25500"/>
                </a:solidFill>
                <a:latin typeface="Arial" charset="0"/>
                <a:cs typeface="Arial" charset="0"/>
              </a:rPr>
              <a:t>Sociaux</a:t>
            </a:r>
          </a:p>
          <a:p>
            <a:pPr algn="l">
              <a:spcBef>
                <a:spcPct val="0"/>
              </a:spcBef>
            </a:pPr>
            <a:r>
              <a:rPr lang="fr-FR" altLang="fr-FR" sz="2800" dirty="0" smtClean="0">
                <a:solidFill>
                  <a:schemeClr val="tx1"/>
                </a:solidFill>
                <a:latin typeface="Arial" charset="0"/>
                <a:cs typeface="Arial" charset="0"/>
              </a:rPr>
              <a:t>	</a:t>
            </a:r>
            <a:r>
              <a:rPr lang="fr-FR" altLang="fr-FR" sz="2000" dirty="0" smtClean="0">
                <a:solidFill>
                  <a:schemeClr val="tx1"/>
                </a:solidFill>
                <a:latin typeface="Arial" charset="0"/>
                <a:cs typeface="Arial" charset="0"/>
              </a:rPr>
              <a:t>La cohésion sociale et territoriale</a:t>
            </a:r>
          </a:p>
          <a:p>
            <a:pPr algn="l">
              <a:spcBef>
                <a:spcPct val="0"/>
              </a:spcBef>
              <a:spcAft>
                <a:spcPts val="600"/>
              </a:spcAft>
            </a:pPr>
            <a:r>
              <a:rPr lang="fr-FR" altLang="fr-FR" sz="2000" dirty="0" smtClean="0">
                <a:solidFill>
                  <a:schemeClr val="tx1"/>
                </a:solidFill>
                <a:latin typeface="Arial" charset="0"/>
                <a:cs typeface="Arial" charset="0"/>
              </a:rPr>
              <a:t>	La transition démographique</a:t>
            </a:r>
            <a:endParaRPr lang="fr-FR" altLang="fr-FR" sz="2000" dirty="0" smtClean="0">
              <a:latin typeface="Arial" charset="0"/>
              <a:cs typeface="Arial" charset="0"/>
            </a:endParaRPr>
          </a:p>
          <a:p>
            <a:pPr algn="l">
              <a:spcBef>
                <a:spcPct val="0"/>
              </a:spcBef>
            </a:pPr>
            <a:r>
              <a:rPr lang="fr-FR" altLang="fr-FR" sz="2800" b="1" dirty="0" smtClean="0">
                <a:solidFill>
                  <a:srgbClr val="D25500"/>
                </a:solidFill>
                <a:latin typeface="Arial" charset="0"/>
                <a:cs typeface="Arial" charset="0"/>
              </a:rPr>
              <a:t>Economiques</a:t>
            </a:r>
          </a:p>
          <a:p>
            <a:pPr algn="l">
              <a:spcBef>
                <a:spcPct val="0"/>
              </a:spcBef>
              <a:spcAft>
                <a:spcPts val="600"/>
              </a:spcAft>
            </a:pPr>
            <a:r>
              <a:rPr lang="fr-FR" altLang="fr-FR" sz="2800" dirty="0" smtClean="0">
                <a:solidFill>
                  <a:schemeClr val="tx1"/>
                </a:solidFill>
                <a:latin typeface="Arial" charset="0"/>
                <a:cs typeface="Arial" charset="0"/>
              </a:rPr>
              <a:t>	</a:t>
            </a:r>
            <a:r>
              <a:rPr lang="fr-FR" altLang="fr-FR" sz="2000" dirty="0" smtClean="0">
                <a:solidFill>
                  <a:schemeClr val="tx1"/>
                </a:solidFill>
                <a:latin typeface="Arial" charset="0"/>
                <a:cs typeface="Arial" charset="0"/>
              </a:rPr>
              <a:t>Les transitions technologique et écologique</a:t>
            </a:r>
          </a:p>
          <a:p>
            <a:pPr algn="l">
              <a:spcBef>
                <a:spcPct val="0"/>
              </a:spcBef>
            </a:pPr>
            <a:r>
              <a:rPr lang="fr-FR" altLang="fr-FR" sz="2800" b="1" dirty="0" smtClean="0">
                <a:solidFill>
                  <a:srgbClr val="D25500"/>
                </a:solidFill>
                <a:latin typeface="Arial" charset="0"/>
                <a:cs typeface="Arial" charset="0"/>
              </a:rPr>
              <a:t>Internationaux</a:t>
            </a:r>
          </a:p>
          <a:p>
            <a:pPr algn="l">
              <a:spcBef>
                <a:spcPct val="0"/>
              </a:spcBef>
            </a:pPr>
            <a:r>
              <a:rPr lang="fr-FR" altLang="fr-FR" sz="2800" dirty="0" smtClean="0">
                <a:latin typeface="Arial" charset="0"/>
                <a:cs typeface="Arial" charset="0"/>
              </a:rPr>
              <a:t>	</a:t>
            </a:r>
            <a:r>
              <a:rPr lang="fr-FR" altLang="fr-FR" sz="2000" dirty="0" smtClean="0">
                <a:solidFill>
                  <a:schemeClr val="tx1"/>
                </a:solidFill>
                <a:latin typeface="Arial" charset="0"/>
                <a:cs typeface="Arial" charset="0"/>
              </a:rPr>
              <a:t>La place de l’UE dans le monde</a:t>
            </a:r>
            <a:endParaRPr lang="fr-FR" altLang="fr-FR" sz="2000" dirty="0" smtClean="0">
              <a:latin typeface="Arial" charset="0"/>
              <a:cs typeface="Arial" charset="0"/>
            </a:endParaRPr>
          </a:p>
        </p:txBody>
      </p:sp>
    </p:spTree>
    <p:extLst>
      <p:ext uri="{BB962C8B-B14F-4D97-AF65-F5344CB8AC3E}">
        <p14:creationId xmlns:p14="http://schemas.microsoft.com/office/powerpoint/2010/main" val="2164122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contenu 2"/>
          <p:cNvSpPr>
            <a:spLocks noGrp="1"/>
          </p:cNvSpPr>
          <p:nvPr>
            <p:ph idx="1"/>
          </p:nvPr>
        </p:nvSpPr>
        <p:spPr>
          <a:xfrm>
            <a:off x="1691681" y="1772816"/>
            <a:ext cx="7200800" cy="3897411"/>
          </a:xfrm>
        </p:spPr>
        <p:txBody>
          <a:bodyPr>
            <a:normAutofit/>
          </a:bodyPr>
          <a:lstStyle/>
          <a:p>
            <a:pPr marL="0" indent="0" algn="ctr" eaLnBrk="1" hangingPunct="1">
              <a:spcBef>
                <a:spcPct val="0"/>
              </a:spcBef>
              <a:spcAft>
                <a:spcPts val="2400"/>
              </a:spcAft>
              <a:buNone/>
            </a:pPr>
            <a:r>
              <a:rPr lang="fr-FR" altLang="fr-FR" sz="2800" b="1" dirty="0" smtClean="0">
                <a:solidFill>
                  <a:srgbClr val="D25500"/>
                </a:solidFill>
                <a:latin typeface="Arial" charset="0"/>
                <a:cs typeface="Arial" charset="0"/>
              </a:rPr>
              <a:t>2019 : l’Europe à la croisée des chemins</a:t>
            </a:r>
          </a:p>
          <a:p>
            <a:pPr lvl="1">
              <a:spcBef>
                <a:spcPts val="600"/>
              </a:spcBef>
              <a:spcAft>
                <a:spcPts val="1200"/>
              </a:spcAft>
              <a:buClr>
                <a:srgbClr val="D25500"/>
              </a:buClr>
              <a:buFont typeface="Wingdings" panose="05000000000000000000" pitchFamily="2" charset="2"/>
              <a:buChar char="§"/>
            </a:pPr>
            <a:r>
              <a:rPr lang="fr-FR" altLang="fr-FR" sz="2000" dirty="0" smtClean="0">
                <a:latin typeface="Arial" charset="0"/>
                <a:cs typeface="Arial" charset="0"/>
              </a:rPr>
              <a:t>Le projet européen sous tension: Brexit, risque de délitement de l’Union</a:t>
            </a:r>
          </a:p>
          <a:p>
            <a:pPr lvl="1">
              <a:spcBef>
                <a:spcPts val="600"/>
              </a:spcBef>
              <a:spcAft>
                <a:spcPts val="1200"/>
              </a:spcAft>
              <a:buClr>
                <a:srgbClr val="D25500"/>
              </a:buClr>
              <a:buFont typeface="Wingdings" panose="05000000000000000000" pitchFamily="2" charset="2"/>
              <a:buChar char="§"/>
            </a:pPr>
            <a:r>
              <a:rPr lang="fr-FR" altLang="fr-FR" sz="2000" dirty="0" smtClean="0">
                <a:latin typeface="Arial" charset="0"/>
                <a:cs typeface="Arial" charset="0"/>
              </a:rPr>
              <a:t>Des défis énormes à relever rapidement et ensemble </a:t>
            </a:r>
          </a:p>
          <a:p>
            <a:pPr lvl="1">
              <a:spcBef>
                <a:spcPts val="600"/>
              </a:spcBef>
              <a:spcAft>
                <a:spcPts val="1200"/>
              </a:spcAft>
              <a:buClr>
                <a:srgbClr val="D25500"/>
              </a:buClr>
              <a:buFont typeface="Wingdings" panose="05000000000000000000" pitchFamily="2" charset="2"/>
              <a:buChar char="§"/>
            </a:pPr>
            <a:r>
              <a:rPr lang="fr-FR" altLang="fr-FR" sz="2000" dirty="0" smtClean="0">
                <a:latin typeface="Arial" charset="0"/>
                <a:cs typeface="Arial" charset="0"/>
              </a:rPr>
              <a:t>Les élections européennes: un rendez vous avec notre avenir</a:t>
            </a:r>
          </a:p>
          <a:p>
            <a:pPr lvl="1">
              <a:spcBef>
                <a:spcPts val="600"/>
              </a:spcBef>
              <a:spcAft>
                <a:spcPts val="1200"/>
              </a:spcAft>
              <a:buClr>
                <a:srgbClr val="D25500"/>
              </a:buClr>
              <a:buFont typeface="Wingdings" panose="05000000000000000000" pitchFamily="2" charset="2"/>
              <a:buChar char="§"/>
            </a:pPr>
            <a:r>
              <a:rPr lang="fr-FR" altLang="fr-FR" sz="2000" dirty="0" smtClean="0">
                <a:latin typeface="Arial" charset="0"/>
                <a:cs typeface="Arial" charset="0"/>
              </a:rPr>
              <a:t>La CFDT engagée dans le débat , constructive et exigeante</a:t>
            </a:r>
          </a:p>
        </p:txBody>
      </p:sp>
      <p:sp>
        <p:nvSpPr>
          <p:cNvPr id="7" name="Titre 1"/>
          <p:cNvSpPr txBox="1">
            <a:spLocks/>
          </p:cNvSpPr>
          <p:nvPr/>
        </p:nvSpPr>
        <p:spPr>
          <a:xfrm>
            <a:off x="1750325" y="474373"/>
            <a:ext cx="692308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altLang="fr-FR" sz="3600" dirty="0" smtClean="0">
                <a:solidFill>
                  <a:srgbClr val="D25500"/>
                </a:solidFill>
                <a:latin typeface="Arial Black" panose="020B0A04020102020204" pitchFamily="34" charset="0"/>
                <a:cs typeface="Arial Black" pitchFamily="34" charset="0"/>
              </a:rPr>
              <a:t>LES DÉFIS EUROPÉENS</a:t>
            </a:r>
            <a:endParaRPr lang="fr-FR" altLang="fr-FR" sz="3600" dirty="0">
              <a:solidFill>
                <a:srgbClr val="D25500"/>
              </a:solidFill>
              <a:latin typeface="Arial Black" panose="020B0A04020102020204" pitchFamily="34" charset="0"/>
              <a:cs typeface="Arial Black" pitchFamily="34" charset="0"/>
            </a:endParaRPr>
          </a:p>
        </p:txBody>
      </p:sp>
    </p:spTree>
    <p:extLst>
      <p:ext uri="{BB962C8B-B14F-4D97-AF65-F5344CB8AC3E}">
        <p14:creationId xmlns:p14="http://schemas.microsoft.com/office/powerpoint/2010/main" val="2931193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1691680" y="1589043"/>
            <a:ext cx="7200800" cy="4032448"/>
          </a:xfrm>
        </p:spPr>
        <p:txBody>
          <a:bodyPr>
            <a:normAutofit/>
          </a:bodyPr>
          <a:lstStyle/>
          <a:p>
            <a:pPr marL="0" indent="0" algn="ctr" eaLnBrk="1" hangingPunct="1">
              <a:spcBef>
                <a:spcPct val="0"/>
              </a:spcBef>
              <a:spcAft>
                <a:spcPts val="1800"/>
              </a:spcAft>
              <a:buNone/>
            </a:pPr>
            <a:r>
              <a:rPr lang="fr-FR" altLang="fr-FR" sz="2800" b="1" dirty="0" smtClean="0">
                <a:solidFill>
                  <a:srgbClr val="D25500"/>
                </a:solidFill>
                <a:latin typeface="Arial" charset="0"/>
                <a:cs typeface="Arial" charset="0"/>
              </a:rPr>
              <a:t>Une Europe plus protectrice </a:t>
            </a:r>
          </a:p>
          <a:p>
            <a:pPr marL="0" indent="0" eaLnBrk="1" hangingPunct="1">
              <a:spcBef>
                <a:spcPct val="0"/>
              </a:spcBef>
              <a:spcAft>
                <a:spcPts val="1800"/>
              </a:spcAft>
              <a:buNone/>
            </a:pPr>
            <a:r>
              <a:rPr lang="fr-FR" altLang="fr-FR" sz="2000" dirty="0" smtClean="0">
                <a:latin typeface="Arial" charset="0"/>
                <a:cs typeface="Arial" charset="0"/>
              </a:rPr>
              <a:t>La CFDT et la CES soutiennent des propositions concrètes et ambitieuses pour les travailleurs :</a:t>
            </a:r>
          </a:p>
          <a:p>
            <a:pPr marL="571500" indent="-45720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Concrétiser le SEDS, finaliser les mesures en cours</a:t>
            </a:r>
          </a:p>
          <a:p>
            <a:pPr marL="571500" indent="-45720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Un salaire minimum par pays</a:t>
            </a:r>
          </a:p>
          <a:p>
            <a:pPr marL="571500" indent="-45720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La relance du dialogue social européen</a:t>
            </a:r>
          </a:p>
          <a:p>
            <a:pPr marL="571500" indent="-45720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Un fonds pour accompagner les travailleurs aux transitions </a:t>
            </a:r>
          </a:p>
          <a:p>
            <a:pPr marL="571500" indent="-45720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Une Autorité européenne du Travail dotée des moyens ad-hoc</a:t>
            </a:r>
          </a:p>
          <a:p>
            <a:pPr marL="571500" indent="-45720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Un Ministre européen du travail, responsable devant le Parlement</a:t>
            </a:r>
          </a:p>
        </p:txBody>
      </p:sp>
      <p:sp>
        <p:nvSpPr>
          <p:cNvPr id="5" name="Titre 1"/>
          <p:cNvSpPr txBox="1">
            <a:spLocks/>
          </p:cNvSpPr>
          <p:nvPr/>
        </p:nvSpPr>
        <p:spPr>
          <a:xfrm>
            <a:off x="1750325" y="474373"/>
            <a:ext cx="692308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altLang="fr-FR" sz="3600" dirty="0" smtClean="0">
                <a:solidFill>
                  <a:srgbClr val="D25500"/>
                </a:solidFill>
                <a:latin typeface="Arial Black" panose="020B0A04020102020204" pitchFamily="34" charset="0"/>
                <a:cs typeface="Arial Black" pitchFamily="34" charset="0"/>
              </a:rPr>
              <a:t>UNE AMBITION SOCIALE</a:t>
            </a:r>
            <a:endParaRPr lang="fr-FR" altLang="fr-FR" sz="3600" dirty="0">
              <a:solidFill>
                <a:srgbClr val="D25500"/>
              </a:solidFill>
              <a:latin typeface="Arial Black" panose="020B0A04020102020204" pitchFamily="34" charset="0"/>
              <a:cs typeface="Arial Black" pitchFamily="34" charset="0"/>
            </a:endParaRPr>
          </a:p>
        </p:txBody>
      </p:sp>
    </p:spTree>
    <p:extLst>
      <p:ext uri="{BB962C8B-B14F-4D97-AF65-F5344CB8AC3E}">
        <p14:creationId xmlns:p14="http://schemas.microsoft.com/office/powerpoint/2010/main" val="1975790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1691681" y="1617373"/>
            <a:ext cx="7200799" cy="4331908"/>
          </a:xfrm>
        </p:spPr>
        <p:txBody>
          <a:bodyPr>
            <a:normAutofit lnSpcReduction="10000"/>
          </a:bodyPr>
          <a:lstStyle/>
          <a:p>
            <a:pPr marL="0" indent="0" algn="ctr" eaLnBrk="1" hangingPunct="1">
              <a:spcBef>
                <a:spcPct val="0"/>
              </a:spcBef>
              <a:spcAft>
                <a:spcPts val="1800"/>
              </a:spcAft>
              <a:buNone/>
            </a:pPr>
            <a:r>
              <a:rPr lang="fr-FR" altLang="fr-FR" sz="2800" b="1" dirty="0" smtClean="0">
                <a:solidFill>
                  <a:srgbClr val="D25500"/>
                </a:solidFill>
                <a:latin typeface="Arial" charset="0"/>
                <a:cs typeface="Arial" charset="0"/>
              </a:rPr>
              <a:t>Des moyens pour l’Europe</a:t>
            </a:r>
          </a:p>
          <a:p>
            <a:pPr marL="0" indent="0" eaLnBrk="1" hangingPunct="1">
              <a:spcBef>
                <a:spcPct val="0"/>
              </a:spcBef>
              <a:spcAft>
                <a:spcPts val="1800"/>
              </a:spcAft>
              <a:buNone/>
            </a:pPr>
            <a:r>
              <a:rPr lang="fr-FR" altLang="fr-FR" sz="2000" dirty="0" smtClean="0">
                <a:latin typeface="Arial" charset="0"/>
                <a:cs typeface="Arial" charset="0"/>
              </a:rPr>
              <a:t>La CFDT et la CES revendiquent des politiques ambitieuses et coordonnées :</a:t>
            </a:r>
          </a:p>
          <a:p>
            <a:pPr marL="400050" indent="-28575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Renforcer le budget européen, avec des ressources propres</a:t>
            </a:r>
          </a:p>
          <a:p>
            <a:pPr marL="400050" indent="-28575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Une capacité budgétaire de la zone Euro, y compris avec un système de réassurance chômage</a:t>
            </a:r>
          </a:p>
          <a:p>
            <a:pPr marL="400050" indent="-28575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Un Ministre européen de l’économie, responsable devant le Parlement</a:t>
            </a:r>
          </a:p>
          <a:p>
            <a:pPr marL="400050" indent="-28575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Harmonisation de l’assiette d’imposition, lutte contre l’évasion fiscale et contre la corruption</a:t>
            </a:r>
          </a:p>
          <a:p>
            <a:pPr marL="400050" indent="-28575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Objectif de 3% du PIB consacré à la R&amp;D</a:t>
            </a:r>
          </a:p>
          <a:p>
            <a:pPr marL="400050" indent="-28575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Renforcer l’investissement</a:t>
            </a:r>
          </a:p>
        </p:txBody>
      </p:sp>
      <p:sp>
        <p:nvSpPr>
          <p:cNvPr id="6" name="Titre 1"/>
          <p:cNvSpPr txBox="1">
            <a:spLocks/>
          </p:cNvSpPr>
          <p:nvPr/>
        </p:nvSpPr>
        <p:spPr>
          <a:xfrm>
            <a:off x="1750325" y="474373"/>
            <a:ext cx="7393675"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fr-FR" altLang="fr-FR" sz="3400" dirty="0" smtClean="0">
                <a:solidFill>
                  <a:srgbClr val="D25500"/>
                </a:solidFill>
                <a:latin typeface="Arial Black" panose="020B0A04020102020204" pitchFamily="34" charset="0"/>
                <a:cs typeface="Arial Black" pitchFamily="34" charset="0"/>
              </a:rPr>
              <a:t>UNE AMBITION ÉCONOMIQUE</a:t>
            </a:r>
            <a:endParaRPr lang="fr-FR" altLang="fr-FR" sz="3400" dirty="0">
              <a:solidFill>
                <a:srgbClr val="D25500"/>
              </a:solidFill>
              <a:latin typeface="Arial Black" panose="020B0A04020102020204" pitchFamily="34" charset="0"/>
              <a:cs typeface="Arial Black" pitchFamily="34" charset="0"/>
            </a:endParaRPr>
          </a:p>
        </p:txBody>
      </p:sp>
    </p:spTree>
    <p:extLst>
      <p:ext uri="{BB962C8B-B14F-4D97-AF65-F5344CB8AC3E}">
        <p14:creationId xmlns:p14="http://schemas.microsoft.com/office/powerpoint/2010/main" val="1975790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1691680" y="1623660"/>
            <a:ext cx="7200800" cy="3101484"/>
          </a:xfrm>
        </p:spPr>
        <p:txBody>
          <a:bodyPr>
            <a:normAutofit/>
          </a:bodyPr>
          <a:lstStyle/>
          <a:p>
            <a:pPr marL="0" indent="0" algn="ctr" eaLnBrk="1" hangingPunct="1">
              <a:spcBef>
                <a:spcPct val="0"/>
              </a:spcBef>
              <a:spcAft>
                <a:spcPts val="1800"/>
              </a:spcAft>
              <a:buNone/>
            </a:pPr>
            <a:r>
              <a:rPr lang="fr-FR" altLang="fr-FR" sz="2800" b="1" dirty="0" smtClean="0">
                <a:solidFill>
                  <a:srgbClr val="D25500"/>
                </a:solidFill>
                <a:latin typeface="Arial" charset="0"/>
                <a:cs typeface="Arial" charset="0"/>
              </a:rPr>
              <a:t>Défendre les valeurs de l’Europe</a:t>
            </a:r>
          </a:p>
          <a:p>
            <a:pPr marL="0" indent="0" eaLnBrk="1" hangingPunct="1">
              <a:spcBef>
                <a:spcPct val="0"/>
              </a:spcBef>
              <a:spcAft>
                <a:spcPts val="1800"/>
              </a:spcAft>
              <a:buNone/>
            </a:pPr>
            <a:r>
              <a:rPr lang="fr-FR" altLang="fr-FR" sz="2000" dirty="0" smtClean="0">
                <a:latin typeface="Arial" charset="0"/>
                <a:cs typeface="Arial" charset="0"/>
              </a:rPr>
              <a:t>Pour la CFDT, l’Union européenne doit tenir toute sa place sur la scène mondiale :</a:t>
            </a:r>
          </a:p>
          <a:p>
            <a:pPr marL="571500" indent="-45720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Un Ambassadeur européen pour le climat</a:t>
            </a:r>
          </a:p>
          <a:p>
            <a:pPr marL="571500" indent="-45720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Intégrer les normes sociales et environnementales dans les accords internationaux</a:t>
            </a:r>
          </a:p>
          <a:p>
            <a:pPr marL="571500" indent="-457200">
              <a:spcBef>
                <a:spcPct val="0"/>
              </a:spcBef>
              <a:spcAft>
                <a:spcPts val="600"/>
              </a:spcAft>
              <a:buClr>
                <a:srgbClr val="D25500"/>
              </a:buClr>
              <a:buFont typeface="Wingdings" panose="05000000000000000000" pitchFamily="2" charset="2"/>
              <a:buChar char="§"/>
            </a:pPr>
            <a:r>
              <a:rPr lang="fr-FR" altLang="fr-FR" sz="1800" dirty="0" smtClean="0">
                <a:latin typeface="Arial" charset="0"/>
                <a:cs typeface="Arial" charset="0"/>
              </a:rPr>
              <a:t>Un Office européen des migrations</a:t>
            </a:r>
          </a:p>
        </p:txBody>
      </p:sp>
      <p:sp>
        <p:nvSpPr>
          <p:cNvPr id="6" name="Titre 1"/>
          <p:cNvSpPr txBox="1">
            <a:spLocks/>
          </p:cNvSpPr>
          <p:nvPr/>
        </p:nvSpPr>
        <p:spPr>
          <a:xfrm>
            <a:off x="1750325" y="480660"/>
            <a:ext cx="7393675"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altLang="fr-FR" sz="3000" dirty="0" smtClean="0">
                <a:solidFill>
                  <a:srgbClr val="D25500"/>
                </a:solidFill>
                <a:latin typeface="Arial Black" panose="020B0A04020102020204" pitchFamily="34" charset="0"/>
                <a:cs typeface="Arial Black" pitchFamily="34" charset="0"/>
              </a:rPr>
              <a:t>UNE AMBITION INTERNATIONALE</a:t>
            </a:r>
            <a:endParaRPr lang="fr-FR" altLang="fr-FR" sz="3000" dirty="0">
              <a:solidFill>
                <a:srgbClr val="D25500"/>
              </a:solidFill>
              <a:latin typeface="Arial Black" panose="020B0A04020102020204" pitchFamily="34" charset="0"/>
              <a:cs typeface="Arial Black" pitchFamily="34" charset="0"/>
            </a:endParaRPr>
          </a:p>
        </p:txBody>
      </p:sp>
    </p:spTree>
    <p:extLst>
      <p:ext uri="{BB962C8B-B14F-4D97-AF65-F5344CB8AC3E}">
        <p14:creationId xmlns:p14="http://schemas.microsoft.com/office/powerpoint/2010/main" val="1975790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re 1"/>
          <p:cNvSpPr txBox="1">
            <a:spLocks/>
          </p:cNvSpPr>
          <p:nvPr/>
        </p:nvSpPr>
        <p:spPr>
          <a:xfrm>
            <a:off x="1750325" y="480660"/>
            <a:ext cx="7393675"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altLang="fr-FR" sz="3600" dirty="0" smtClean="0">
                <a:solidFill>
                  <a:srgbClr val="D25500"/>
                </a:solidFill>
                <a:latin typeface="Arial Black" panose="020B0A04020102020204" pitchFamily="34" charset="0"/>
                <a:cs typeface="Arial Black" pitchFamily="34" charset="0"/>
              </a:rPr>
              <a:t>DÉBATTRE ET MOBILISER</a:t>
            </a:r>
            <a:endParaRPr lang="fr-FR" altLang="fr-FR" sz="3600" dirty="0">
              <a:solidFill>
                <a:srgbClr val="D25500"/>
              </a:solidFill>
              <a:latin typeface="Arial Black" panose="020B0A04020102020204" pitchFamily="34" charset="0"/>
              <a:cs typeface="Arial Black" pitchFamily="34" charset="0"/>
            </a:endParaRPr>
          </a:p>
        </p:txBody>
      </p:sp>
      <p:sp>
        <p:nvSpPr>
          <p:cNvPr id="5" name="ZoneTexte 1"/>
          <p:cNvSpPr txBox="1">
            <a:spLocks noChangeArrowheads="1"/>
          </p:cNvSpPr>
          <p:nvPr/>
        </p:nvSpPr>
        <p:spPr bwMode="auto">
          <a:xfrm>
            <a:off x="1750325" y="1988840"/>
            <a:ext cx="72009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charset="0"/>
              <a:defRPr sz="3200" b="1">
                <a:solidFill>
                  <a:srgbClr val="FF6600"/>
                </a:solidFill>
                <a:latin typeface="Arial" charset="0"/>
                <a:ea typeface="MS PGothic" pitchFamily="34" charset="-128"/>
                <a:cs typeface="Arial" charset="0"/>
              </a:defRPr>
            </a:lvl1pPr>
            <a:lvl2pPr marL="742950" indent="-285750">
              <a:spcBef>
                <a:spcPct val="20000"/>
              </a:spcBef>
              <a:buFont typeface="Arial" charset="0"/>
              <a:buChar char="–"/>
              <a:defRPr sz="2800">
                <a:solidFill>
                  <a:schemeClr val="tx1"/>
                </a:solidFill>
                <a:latin typeface="Arial" charset="0"/>
                <a:ea typeface="MS PGothic" pitchFamily="34" charset="-128"/>
                <a:cs typeface="Arial" charset="0"/>
              </a:defRPr>
            </a:lvl2pPr>
            <a:lvl3pPr marL="1143000" indent="-228600">
              <a:spcBef>
                <a:spcPct val="20000"/>
              </a:spcBef>
              <a:buFont typeface="Arial" charset="0"/>
              <a:buChar char="•"/>
              <a:defRPr sz="2400">
                <a:solidFill>
                  <a:schemeClr val="tx1"/>
                </a:solidFill>
                <a:latin typeface="Arial" charset="0"/>
                <a:ea typeface="MS PGothic" pitchFamily="34" charset="-128"/>
                <a:cs typeface="Arial" charset="0"/>
              </a:defRPr>
            </a:lvl3pPr>
            <a:lvl4pPr marL="1600200" indent="-228600">
              <a:spcBef>
                <a:spcPct val="20000"/>
              </a:spcBef>
              <a:buFont typeface="Arial" charset="0"/>
              <a:buChar char="–"/>
              <a:defRPr sz="2000">
                <a:solidFill>
                  <a:schemeClr val="tx1"/>
                </a:solidFill>
                <a:latin typeface="Arial" charset="0"/>
                <a:ea typeface="MS PGothic" pitchFamily="34" charset="-128"/>
                <a:cs typeface="Arial" charset="0"/>
              </a:defRPr>
            </a:lvl4pPr>
            <a:lvl5pPr marL="2057400" indent="-228600">
              <a:spcBef>
                <a:spcPct val="20000"/>
              </a:spcBef>
              <a:buFont typeface="Arial" charset="0"/>
              <a:buChar char="»"/>
              <a:defRPr sz="2000">
                <a:solidFill>
                  <a:schemeClr val="tx1"/>
                </a:solidFill>
                <a:latin typeface="Arial" charset="0"/>
                <a:ea typeface="MS PGothic" pitchFamily="34" charset="-128"/>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ea typeface="MS PGothic" pitchFamily="34" charset="-128"/>
                <a:cs typeface="Arial" charset="0"/>
              </a:defRPr>
            </a:lvl9pPr>
          </a:lstStyle>
          <a:p>
            <a:pPr>
              <a:spcBef>
                <a:spcPct val="0"/>
              </a:spcBef>
              <a:spcAft>
                <a:spcPts val="1800"/>
              </a:spcAft>
              <a:buClr>
                <a:srgbClr val="D25500"/>
              </a:buClr>
              <a:buFont typeface="Wingdings" panose="05000000000000000000" pitchFamily="2" charset="2"/>
              <a:buChar char="§"/>
            </a:pPr>
            <a:r>
              <a:rPr lang="fr-FR" altLang="fr-FR" sz="2400" b="0" dirty="0">
                <a:solidFill>
                  <a:schemeClr val="tx1"/>
                </a:solidFill>
              </a:rPr>
              <a:t>Les élections européennes : une opportunité pour débattre du projet européen </a:t>
            </a:r>
          </a:p>
          <a:p>
            <a:pPr>
              <a:spcBef>
                <a:spcPct val="0"/>
              </a:spcBef>
              <a:spcAft>
                <a:spcPts val="1800"/>
              </a:spcAft>
              <a:buClr>
                <a:srgbClr val="D25500"/>
              </a:buClr>
              <a:buFont typeface="Wingdings" panose="05000000000000000000" pitchFamily="2" charset="2"/>
              <a:buChar char="§"/>
            </a:pPr>
            <a:r>
              <a:rPr lang="fr-FR" altLang="fr-FR" sz="2400" b="0" dirty="0">
                <a:solidFill>
                  <a:schemeClr val="tx1"/>
                </a:solidFill>
              </a:rPr>
              <a:t>Porter nos revendications, défendre nos </a:t>
            </a:r>
            <a:r>
              <a:rPr lang="fr-FR" altLang="fr-FR" sz="2400" b="0" dirty="0" smtClean="0">
                <a:solidFill>
                  <a:schemeClr val="tx1"/>
                </a:solidFill>
              </a:rPr>
              <a:t>propositions</a:t>
            </a:r>
            <a:endParaRPr lang="fr-FR" altLang="fr-FR" sz="2400" b="0" dirty="0">
              <a:solidFill>
                <a:schemeClr val="tx1"/>
              </a:solidFill>
            </a:endParaRPr>
          </a:p>
          <a:p>
            <a:pPr>
              <a:spcBef>
                <a:spcPct val="0"/>
              </a:spcBef>
              <a:spcAft>
                <a:spcPts val="1800"/>
              </a:spcAft>
              <a:buClr>
                <a:srgbClr val="D25500"/>
              </a:buClr>
              <a:buFont typeface="Wingdings" panose="05000000000000000000" pitchFamily="2" charset="2"/>
              <a:buChar char="§"/>
            </a:pPr>
            <a:r>
              <a:rPr lang="fr-FR" altLang="fr-FR" sz="2400" b="0" dirty="0">
                <a:solidFill>
                  <a:schemeClr val="tx1"/>
                </a:solidFill>
              </a:rPr>
              <a:t>Mobiliser les travailleurs pour appeler au </a:t>
            </a:r>
            <a:r>
              <a:rPr lang="fr-FR" altLang="fr-FR" sz="2400" b="0" dirty="0" smtClean="0">
                <a:solidFill>
                  <a:schemeClr val="tx1"/>
                </a:solidFill>
              </a:rPr>
              <a:t>vote</a:t>
            </a:r>
            <a:endParaRPr lang="fr-FR" altLang="fr-FR" sz="2400" b="0" dirty="0">
              <a:solidFill>
                <a:schemeClr val="tx1"/>
              </a:solidFill>
            </a:endParaRPr>
          </a:p>
          <a:p>
            <a:pPr marL="0" indent="0" algn="ctr">
              <a:spcBef>
                <a:spcPct val="0"/>
              </a:spcBef>
              <a:spcAft>
                <a:spcPts val="1800"/>
              </a:spcAft>
              <a:buClr>
                <a:srgbClr val="D25500"/>
              </a:buClr>
            </a:pPr>
            <a:r>
              <a:rPr lang="fr-FR" altLang="fr-FR" sz="1800" b="0" i="1" dirty="0" smtClean="0">
                <a:solidFill>
                  <a:schemeClr val="accent6">
                    <a:lumMod val="75000"/>
                  </a:schemeClr>
                </a:solidFill>
              </a:rPr>
              <a:t>Retrouvez tous les outils de campagne sur :</a:t>
            </a:r>
          </a:p>
          <a:p>
            <a:pPr marL="0" indent="0">
              <a:spcBef>
                <a:spcPct val="0"/>
              </a:spcBef>
              <a:spcAft>
                <a:spcPts val="1800"/>
              </a:spcAft>
              <a:buClr>
                <a:srgbClr val="D25500"/>
              </a:buClr>
            </a:pPr>
            <a:r>
              <a:rPr lang="fr-FR" altLang="fr-FR" sz="2400" b="0" i="1" dirty="0">
                <a:solidFill>
                  <a:schemeClr val="tx1"/>
                </a:solidFill>
              </a:rPr>
              <a:t> </a:t>
            </a:r>
            <a:r>
              <a:rPr lang="fr-FR" altLang="fr-FR" sz="1100" b="0" i="1" dirty="0">
                <a:solidFill>
                  <a:schemeClr val="tx1"/>
                </a:solidFill>
                <a:hlinkClick r:id="rId4"/>
              </a:rPr>
              <a:t>https://</a:t>
            </a:r>
            <a:r>
              <a:rPr lang="fr-FR" altLang="fr-FR" sz="1100" b="0" i="1" dirty="0" smtClean="0">
                <a:solidFill>
                  <a:schemeClr val="tx1"/>
                </a:solidFill>
                <a:hlinkClick r:id="rId4"/>
              </a:rPr>
              <a:t>www.cfdt.fr/portail/outils/campagnes/elections-europeennes-tous-les-documents-utiles-srv1_657609</a:t>
            </a:r>
            <a:endParaRPr lang="fr-FR" altLang="fr-FR" sz="1100" b="0" i="1" dirty="0" smtClean="0">
              <a:solidFill>
                <a:schemeClr val="tx1"/>
              </a:solidFill>
            </a:endParaRPr>
          </a:p>
          <a:p>
            <a:pPr marL="0" indent="0">
              <a:spcBef>
                <a:spcPct val="0"/>
              </a:spcBef>
              <a:spcAft>
                <a:spcPts val="1800"/>
              </a:spcAft>
              <a:buClr>
                <a:srgbClr val="D25500"/>
              </a:buClr>
            </a:pPr>
            <a:endParaRPr lang="fr-FR" altLang="fr-FR" sz="1100" b="0" i="1" dirty="0">
              <a:solidFill>
                <a:schemeClr val="tx1"/>
              </a:solidFill>
            </a:endParaRPr>
          </a:p>
        </p:txBody>
      </p:sp>
    </p:spTree>
    <p:extLst>
      <p:ext uri="{BB962C8B-B14F-4D97-AF65-F5344CB8AC3E}">
        <p14:creationId xmlns:p14="http://schemas.microsoft.com/office/powerpoint/2010/main" val="1975790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p:cNvSpPr txBox="1"/>
          <p:nvPr/>
        </p:nvSpPr>
        <p:spPr>
          <a:xfrm>
            <a:off x="2411760" y="2905780"/>
            <a:ext cx="4320480" cy="523220"/>
          </a:xfrm>
          <a:prstGeom prst="rect">
            <a:avLst/>
          </a:prstGeom>
          <a:noFill/>
        </p:spPr>
        <p:txBody>
          <a:bodyPr wrap="square" rtlCol="0">
            <a:spAutoFit/>
          </a:bodyPr>
          <a:lstStyle/>
          <a:p>
            <a:pPr algn="ctr"/>
            <a:r>
              <a:rPr lang="fr-FR" sz="2800" dirty="0" smtClean="0">
                <a:solidFill>
                  <a:schemeClr val="bg1">
                    <a:lumMod val="65000"/>
                  </a:schemeClr>
                </a:solidFill>
                <a:latin typeface="Arial" panose="020B0604020202020204" pitchFamily="34" charset="0"/>
                <a:cs typeface="Arial" panose="020B0604020202020204" pitchFamily="34" charset="0"/>
              </a:rPr>
              <a:t>Merci de votre écoute</a:t>
            </a:r>
            <a:endParaRPr lang="fr-FR" sz="2800" dirty="0">
              <a:solidFill>
                <a:schemeClr val="bg1">
                  <a:lumMod val="65000"/>
                </a:schemeClr>
              </a:solidFill>
              <a:latin typeface="Arial" panose="020B0604020202020204" pitchFamily="34" charset="0"/>
              <a:cs typeface="Arial" panose="020B0604020202020204" pitchFamily="34" charset="0"/>
            </a:endParaRPr>
          </a:p>
        </p:txBody>
      </p:sp>
      <p:sp>
        <p:nvSpPr>
          <p:cNvPr id="3" name="ZoneTexte 2"/>
          <p:cNvSpPr txBox="1"/>
          <p:nvPr/>
        </p:nvSpPr>
        <p:spPr>
          <a:xfrm>
            <a:off x="1331640" y="4218519"/>
            <a:ext cx="6480720" cy="769441"/>
          </a:xfrm>
          <a:prstGeom prst="rect">
            <a:avLst/>
          </a:prstGeom>
          <a:noFill/>
        </p:spPr>
        <p:txBody>
          <a:bodyPr wrap="square" rtlCol="0">
            <a:spAutoFit/>
          </a:bodyPr>
          <a:lstStyle/>
          <a:p>
            <a:pPr algn="ctr"/>
            <a:r>
              <a:rPr lang="fr-FR" sz="4400" b="1" dirty="0" smtClean="0">
                <a:solidFill>
                  <a:srgbClr val="D25500"/>
                </a:solidFill>
                <a:latin typeface="Arial" panose="020B0604020202020204" pitchFamily="34" charset="0"/>
                <a:cs typeface="Arial" panose="020B0604020202020204" pitchFamily="34" charset="0"/>
              </a:rPr>
              <a:t>À vous la parole !</a:t>
            </a:r>
            <a:endParaRPr lang="fr-FR" sz="4400" b="1" dirty="0">
              <a:solidFill>
                <a:srgbClr val="D255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5790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1172</Words>
  <Application>Microsoft Office PowerPoint</Application>
  <PresentationFormat>Affichage à l'écran (4:3)</PresentationFormat>
  <Paragraphs>130</Paragraphs>
  <Slides>8</Slides>
  <Notes>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MS PGothic</vt:lpstr>
      <vt:lpstr>MS PGothic</vt:lpstr>
      <vt:lpstr>Arial</vt:lpstr>
      <vt:lpstr>Arial Black</vt:lpstr>
      <vt:lpstr>Calibri</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CFDT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PANHALEUX</dc:creator>
  <cp:lastModifiedBy>BARON Louis</cp:lastModifiedBy>
  <cp:revision>34</cp:revision>
  <dcterms:created xsi:type="dcterms:W3CDTF">2019-02-28T16:15:03Z</dcterms:created>
  <dcterms:modified xsi:type="dcterms:W3CDTF">2019-03-14T15:40:02Z</dcterms:modified>
</cp:coreProperties>
</file>