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5A11"/>
    <a:srgbClr val="EB5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69" d="100"/>
          <a:sy n="69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23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37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1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45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28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42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9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81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6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42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62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162AA-3945-8C48-8555-1C6AB149CE21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F840B-8869-1C4C-B608-1BC85FBFE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80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91720" y="3530748"/>
            <a:ext cx="696056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QUIZZ</a:t>
            </a:r>
          </a:p>
          <a:p>
            <a:pPr algn="ctr"/>
            <a:r>
              <a:rPr lang="fr-F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DEFI DES RETRAITES</a:t>
            </a:r>
            <a:endParaRPr lang="fr-F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5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2004801"/>
            <a:ext cx="6984776" cy="1950031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Les salariés qui partent à la retraite à l’âge légal bénéficient d’une retraite à taux plein s’ils ont cotisé un certain nombre de trimestres.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Ce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nombre varie selon l’année de naissance.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63687" y="4169903"/>
            <a:ext cx="7132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Les salariés nés en 1973 devront cotiser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36 ans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40 ans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43 ans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749937" y="5546404"/>
            <a:ext cx="1130767" cy="401469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79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67857"/>
            <a:ext cx="6984776" cy="1235012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L’âge légal de la retraite en France est celui auquel un assuré peut demander sa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retraite.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7" y="3634193"/>
            <a:ext cx="7132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Depuis la loi de 2010, l’âge légal est fixé à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60 ans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>
                <a:latin typeface="Arial" pitchFamily="34" charset="0"/>
                <a:cs typeface="Arial" pitchFamily="34" charset="0"/>
              </a:rPr>
              <a:t>6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2 ans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>
                <a:latin typeface="Arial" pitchFamily="34" charset="0"/>
                <a:cs typeface="Arial" pitchFamily="34" charset="0"/>
              </a:rPr>
              <a:t>6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5 ans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749937" y="4653184"/>
            <a:ext cx="1130767" cy="401469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8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30911"/>
            <a:ext cx="6984776" cy="856876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Le calcul de la retraite prend en compte le nombre de trimestres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travaillés.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7" y="3643429"/>
            <a:ext cx="71328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Les périodes de chômage indemnisées sont-elles incluses ?</a:t>
            </a:r>
          </a:p>
          <a:p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Oui, à partir de 50 ans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Oui, à tout âge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Non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694938" y="4985554"/>
            <a:ext cx="2306423" cy="481263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0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95568"/>
            <a:ext cx="6984776" cy="1221260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La loi Boulin a créé des dispositifs spécifiques pour améliorer la retraite des personnes ayant élevé des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enfants.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7" y="3791211"/>
            <a:ext cx="7132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De quand date cette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loi ?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1970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1980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1990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770563" y="4411441"/>
            <a:ext cx="842006" cy="433137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00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2014040"/>
            <a:ext cx="6984776" cy="1585645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Le montant de la retraite de base d’un salarié du privé dépend de la durée de cotisation, de l’âge de départ et du salaire moyen des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meilleures années.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7" y="3966705"/>
            <a:ext cx="71328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Combien d’années sont prises en compte pour le calcul de ce salaire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moyen ?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5 ans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10 ans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25 ans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734567" y="5684407"/>
            <a:ext cx="1104886" cy="433137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88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95566"/>
            <a:ext cx="6984776" cy="1982945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Les régimes de retraite complémentaire, </a:t>
            </a:r>
            <a:r>
              <a:rPr lang="fr-FR" sz="2800" dirty="0" err="1">
                <a:latin typeface="Arial" pitchFamily="34" charset="0"/>
                <a:cs typeface="Arial" pitchFamily="34" charset="0"/>
              </a:rPr>
              <a:t>Agirc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 et </a:t>
            </a:r>
            <a:r>
              <a:rPr lang="fr-FR" sz="2800" dirty="0" err="1">
                <a:latin typeface="Arial" pitchFamily="34" charset="0"/>
                <a:cs typeface="Arial" pitchFamily="34" charset="0"/>
              </a:rPr>
              <a:t>Arrco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, ont été créés et sont gérés par les partenaires sociaux,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syndicats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et patronat. Ils complètent les régimes de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base.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7" y="4040594"/>
            <a:ext cx="71328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Quel est le montant des pensions complémentaires versées chaque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année ?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20 milliards d’euros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70 milliards d’euros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150 milliards d’euros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603942" y="5362092"/>
            <a:ext cx="3084940" cy="499331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96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2050986"/>
            <a:ext cx="6984776" cy="1652935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Tous les salariés du privé bénéficient d’une retraite de base payée par la Sécurité sociale et d’une complémentaire versée par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l’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Arrco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7" y="4040598"/>
            <a:ext cx="71328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Quelle part représente la complémentaire dans la retraite moyenne d’un employé (non cadre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) ?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10%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30%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50%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755194" y="5389599"/>
            <a:ext cx="754249" cy="437453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46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25144" y="1986337"/>
            <a:ext cx="7500386" cy="2017320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Les cotisations des retraites complémentaires donnent droit à des points de retraite.</a:t>
            </a:r>
            <a:br>
              <a:rPr lang="fr-FR" sz="2800" dirty="0">
                <a:latin typeface="Arial" pitchFamily="34" charset="0"/>
                <a:cs typeface="Arial" pitchFamily="34" charset="0"/>
              </a:rPr>
            </a:br>
            <a:r>
              <a:rPr lang="fr-FR" sz="2800" dirty="0">
                <a:latin typeface="Arial" pitchFamily="34" charset="0"/>
                <a:cs typeface="Arial" pitchFamily="34" charset="0"/>
              </a:rPr>
              <a:t>Le montant annuel de la retraite est égal au nombre de points acquis multiplié par la valeur du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point.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25144" y="4317685"/>
            <a:ext cx="7132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La valeur de service du point dépend de :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L’année de départ à la retraite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Le secteur d’activité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L’âge du retraité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431023" y="4869163"/>
            <a:ext cx="4673107" cy="568316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61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86331"/>
            <a:ext cx="6872312" cy="1633771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Le conjoint d’une personne décédée peut, sous certaines conditions d’âge et de revenus, bénéficier d’une partie de sa retraite. C’est la pension de réversion.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63687" y="4022122"/>
            <a:ext cx="7132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Elle est accessible aux couples :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Mariés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Mariés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et pacsés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Mariés, pacsés et en union libre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679569" y="4635478"/>
            <a:ext cx="1228636" cy="451438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67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49381"/>
            <a:ext cx="7449064" cy="2273164"/>
          </a:xfrm>
        </p:spPr>
        <p:txBody>
          <a:bodyPr>
            <a:noAutofit/>
          </a:bodyPr>
          <a:lstStyle/>
          <a:p>
            <a:r>
              <a:rPr lang="fr-FR" sz="2600" dirty="0">
                <a:latin typeface="Arial" pitchFamily="34" charset="0"/>
                <a:cs typeface="Arial" pitchFamily="34" charset="0"/>
              </a:rPr>
              <a:t>Les personnes âgées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avec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de faibles revenus peuvent bénéficier de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l’allocation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de solidarité aux personnes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âgées (ASPA)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qui a remplacé le minimum vieillesse créé en 1956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. Elle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peut atteindre jusqu’à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833€/mois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pour une personne </a:t>
            </a:r>
            <a:r>
              <a:rPr lang="fr-FR" sz="2600" dirty="0" smtClean="0">
                <a:latin typeface="Arial" pitchFamily="34" charset="0"/>
                <a:cs typeface="Arial" pitchFamily="34" charset="0"/>
              </a:rPr>
              <a:t>seule.</a:t>
            </a:r>
            <a:endParaRPr lang="fr-F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7" y="4152325"/>
            <a:ext cx="71328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Combien de personnes en bénéficient aujourd’hui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?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150 000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550 000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1 500 000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743062" y="5494455"/>
            <a:ext cx="1323271" cy="451438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3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892015"/>
            <a:ext cx="6984776" cy="1771279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L’un des premiers régimes de retraite est le régime des mineurs.</a:t>
            </a:r>
            <a:br>
              <a:rPr lang="fr-FR" sz="2800" dirty="0">
                <a:latin typeface="Arial" pitchFamily="34" charset="0"/>
                <a:cs typeface="Arial" pitchFamily="34" charset="0"/>
              </a:rPr>
            </a:br>
            <a:r>
              <a:rPr lang="fr-FR" sz="2800" dirty="0">
                <a:latin typeface="Arial" pitchFamily="34" charset="0"/>
                <a:cs typeface="Arial" pitchFamily="34" charset="0"/>
              </a:rPr>
              <a:t>Il couvre les risques maladie et vieillesse de ces travailleurs et de leur famille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8" y="4036978"/>
            <a:ext cx="7132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De quand date la création de ce régime ?</a:t>
            </a:r>
            <a:br>
              <a:rPr lang="fr-FR" sz="2400" b="1" dirty="0">
                <a:latin typeface="Arial" pitchFamily="34" charset="0"/>
                <a:cs typeface="Arial" pitchFamily="34" charset="0"/>
              </a:rPr>
            </a:br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>
                <a:latin typeface="Arial" pitchFamily="34" charset="0"/>
                <a:cs typeface="Arial" pitchFamily="34" charset="0"/>
              </a:rPr>
              <a:t>1894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>
                <a:latin typeface="Arial" pitchFamily="34" charset="0"/>
                <a:cs typeface="Arial" pitchFamily="34" charset="0"/>
              </a:rPr>
              <a:t>1945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>
                <a:latin typeface="Arial" pitchFamily="34" charset="0"/>
                <a:cs typeface="Arial" pitchFamily="34" charset="0"/>
              </a:rPr>
              <a:t>1910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763690" y="4650337"/>
            <a:ext cx="883260" cy="446887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28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98443" y="3530748"/>
            <a:ext cx="23471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MERCI !</a:t>
            </a:r>
            <a:endParaRPr lang="fr-F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30007"/>
            <a:ext cx="6984776" cy="2078576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Créé par Colbert, il permettait aussi de payer les soins et les indemnités des invalides et des blessés. </a:t>
            </a:r>
            <a:br>
              <a:rPr lang="fr-FR" sz="2800" dirty="0">
                <a:latin typeface="Arial" pitchFamily="34" charset="0"/>
                <a:cs typeface="Arial" pitchFamily="34" charset="0"/>
              </a:rPr>
            </a:br>
            <a:r>
              <a:rPr lang="fr-FR" sz="2800" dirty="0">
                <a:latin typeface="Arial" pitchFamily="34" charset="0"/>
                <a:cs typeface="Arial" pitchFamily="34" charset="0"/>
              </a:rPr>
              <a:t>Il était financé par une retenue sur la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solde.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7" y="4154694"/>
            <a:ext cx="7132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Ce régime concernait :</a:t>
            </a:r>
            <a:br>
              <a:rPr lang="fr-FR" sz="2400" b="1" dirty="0" smtClean="0">
                <a:latin typeface="Arial" pitchFamily="34" charset="0"/>
                <a:cs typeface="Arial" pitchFamily="34" charset="0"/>
              </a:rPr>
            </a:br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Les percepteurs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Les soldats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Les marins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633064" y="5496828"/>
            <a:ext cx="1900783" cy="452482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94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26401"/>
            <a:ext cx="7057178" cy="1723153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Les régimes spéciaux intègrent les risques et les spécificités propres à une profession. Par exemple, cheminots, marins, clercs de notaire et militaires ont le leur.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63687" y="3957472"/>
            <a:ext cx="71328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Laquelle de ces structures a aussi un régime spécial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fr-FR" sz="2400" b="1" dirty="0" smtClean="0">
                <a:latin typeface="Arial" pitchFamily="34" charset="0"/>
                <a:cs typeface="Arial" pitchFamily="34" charset="0"/>
              </a:rPr>
            </a:br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La Comédie française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Les chauffeurs de taxi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La Ville de Paris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543685" y="4914590"/>
            <a:ext cx="3530205" cy="508763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62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35830"/>
            <a:ext cx="6984776" cy="1345017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L’espérance de vie continue de progresser en France : elle est de 85 ans pour les femmes et de 78 ans pour les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hommes.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7" y="3994409"/>
            <a:ext cx="69847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Elle augmente en moyenne tous les ans de :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 mois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3 mois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 an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694938" y="4994055"/>
            <a:ext cx="1165140" cy="427688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34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60976"/>
            <a:ext cx="6984776" cy="1977535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Notre système de retraite repose sur les principes de répartition et de solidarité entre générations. Les cotisations des actifs servent à payer les pensions des retraités actuels.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63687" y="3985172"/>
            <a:ext cx="7132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Quel est le nombre d’actifs pour un retraité ?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1,65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2,1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777436" y="4617783"/>
            <a:ext cx="766383" cy="413880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70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2021120"/>
            <a:ext cx="6984776" cy="863755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Le taux d’emploi des 55-64 ans est historiquement faible en France.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63687" y="3477177"/>
            <a:ext cx="7132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En 2000, il était de 37%, il est aujourd’hui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de :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25%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35%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45%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749937" y="4853678"/>
            <a:ext cx="807633" cy="401469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39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47230"/>
            <a:ext cx="6984776" cy="863755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Le travail au noir est interdit et l’employeur peut être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sanctionné.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7" y="3504890"/>
            <a:ext cx="738031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itchFamily="34" charset="0"/>
                <a:cs typeface="Arial" pitchFamily="34" charset="0"/>
              </a:rPr>
              <a:t>Si un salarié n’a pas été déclaré, les jours travaillés sont-ils comptabilisés pour sa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retraite ?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r>
              <a:rPr lang="fr-FR" sz="1600" dirty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Oui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Non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Oui pour moitié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1722437" y="4888268"/>
            <a:ext cx="807633" cy="401469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98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63688" y="1993410"/>
            <a:ext cx="6984776" cy="2000034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Le Conseil d’orientation des retraites (COR), créé en 2000, se compose de représentants des partenaires sociaux, de directeurs d’administration centrale, de parlementaires et de personnalités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63687" y="4059064"/>
            <a:ext cx="71328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Il a pour mission de :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600" dirty="0" smtClean="0">
                <a:latin typeface="Arial" pitchFamily="34" charset="0"/>
                <a:cs typeface="Arial" pitchFamily="34" charset="0"/>
              </a:rPr>
            </a:br>
            <a:r>
              <a:rPr lang="fr-FR" sz="2400" dirty="0">
                <a:latin typeface="Arial" pitchFamily="34" charset="0"/>
                <a:cs typeface="Arial" pitchFamily="34" charset="0"/>
              </a:rPr>
              <a:t>D’analyser les évolutions démographiques et économiques et de faire des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projections</a:t>
            </a:r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D’arrêter les comptes</a:t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De faire des projets de loi</a:t>
            </a:r>
            <a:endParaRPr lang="fr-FR" sz="2400" dirty="0"/>
          </a:p>
        </p:txBody>
      </p:sp>
      <p:sp>
        <p:nvSpPr>
          <p:cNvPr id="5" name="Ellipse 4"/>
          <p:cNvSpPr/>
          <p:nvPr/>
        </p:nvSpPr>
        <p:spPr>
          <a:xfrm>
            <a:off x="838773" y="4521161"/>
            <a:ext cx="7652084" cy="1058781"/>
          </a:xfrm>
          <a:prstGeom prst="ellipse">
            <a:avLst/>
          </a:prstGeom>
          <a:noFill/>
          <a:ln w="38100">
            <a:solidFill>
              <a:srgbClr val="EB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7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D0C5BF601DAE4B9A47B27AF36B03E3" ma:contentTypeVersion="10" ma:contentTypeDescription="Crée un document." ma:contentTypeScope="" ma:versionID="0c31c40aee39f225846c406c9ca6f993">
  <xsd:schema xmlns:xsd="http://www.w3.org/2001/XMLSchema" xmlns:xs="http://www.w3.org/2001/XMLSchema" xmlns:p="http://schemas.microsoft.com/office/2006/metadata/properties" xmlns:ns2="940ec8d4-f687-4366-a790-40ec7ea3de28" xmlns:ns3="f314d42e-8c8f-465f-80b5-b549cc38a388" targetNamespace="http://schemas.microsoft.com/office/2006/metadata/properties" ma:root="true" ma:fieldsID="852917e8a0486fe98332acdcd2c37d02" ns2:_="" ns3:_="">
    <xsd:import namespace="940ec8d4-f687-4366-a790-40ec7ea3de28"/>
    <xsd:import namespace="f314d42e-8c8f-465f-80b5-b549cc38a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ec8d4-f687-4366-a790-40ec7ea3d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14d42e-8c8f-465f-80b5-b549cc38a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3B9B32-3C18-40CD-B443-3B860D585F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0ec8d4-f687-4366-a790-40ec7ea3de28"/>
    <ds:schemaRef ds:uri="f314d42e-8c8f-465f-80b5-b549cc38a3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9E4798-90D5-436F-A1F5-C3B02452A0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A30295-9828-49C9-902C-F948F5000A29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314d42e-8c8f-465f-80b5-b549cc38a388"/>
    <ds:schemaRef ds:uri="940ec8d4-f687-4366-a790-40ec7ea3de2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601</Words>
  <Application>Microsoft Office PowerPoint</Application>
  <PresentationFormat>Affichage à l'écran (4:3)</PresentationFormat>
  <Paragraphs>48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L’un des premiers régimes de retraite est le régime des mineurs. Il couvre les risques maladie et vieillesse de ces travailleurs et de leur famille.</vt:lpstr>
      <vt:lpstr>Créé par Colbert, il permettait aussi de payer les soins et les indemnités des invalides et des blessés.  Il était financé par une retenue sur la solde.</vt:lpstr>
      <vt:lpstr>Les régimes spéciaux intègrent les risques et les spécificités propres à une profession. Par exemple, cheminots, marins, clercs de notaire et militaires ont le leur.</vt:lpstr>
      <vt:lpstr>L’espérance de vie continue de progresser en France : elle est de 85 ans pour les femmes et de 78 ans pour les hommes.</vt:lpstr>
      <vt:lpstr>Notre système de retraite repose sur les principes de répartition et de solidarité entre générations. Les cotisations des actifs servent à payer les pensions des retraités actuels.</vt:lpstr>
      <vt:lpstr>Le taux d’emploi des 55-64 ans est historiquement faible en France.</vt:lpstr>
      <vt:lpstr>Le travail au noir est interdit et l’employeur peut être sanctionné.</vt:lpstr>
      <vt:lpstr>Le Conseil d’orientation des retraites (COR), créé en 2000, se compose de représentants des partenaires sociaux, de directeurs d’administration centrale, de parlementaires et de personnalités</vt:lpstr>
      <vt:lpstr>Les salariés qui partent à la retraite à l’âge légal bénéficient d’une retraite à taux plein s’ils ont cotisé un certain nombre de trimestres. Ce nombre varie selon l’année de naissance.</vt:lpstr>
      <vt:lpstr>L’âge légal de la retraite en France est celui auquel un assuré peut demander sa retraite.</vt:lpstr>
      <vt:lpstr>Le calcul de la retraite prend en compte le nombre de trimestres travaillés.</vt:lpstr>
      <vt:lpstr>La loi Boulin a créé des dispositifs spécifiques pour améliorer la retraite des personnes ayant élevé des enfants.</vt:lpstr>
      <vt:lpstr>Le montant de la retraite de base d’un salarié du privé dépend de la durée de cotisation, de l’âge de départ et du salaire moyen des meilleures années.</vt:lpstr>
      <vt:lpstr>Les régimes de retraite complémentaire, Agirc et Arrco, ont été créés et sont gérés par les partenaires sociaux, syndicats et patronat. Ils complètent les régimes de base.</vt:lpstr>
      <vt:lpstr>Tous les salariés du privé bénéficient d’une retraite de base payée par la Sécurité sociale et d’une complémentaire versée par l’Arrco.</vt:lpstr>
      <vt:lpstr>Les cotisations des retraites complémentaires donnent droit à des points de retraite. Le montant annuel de la retraite est égal au nombre de points acquis multiplié par la valeur du point.</vt:lpstr>
      <vt:lpstr>Le conjoint d’une personne décédée peut, sous certaines conditions d’âge et de revenus, bénéficier d’une partie de sa retraite. C’est la pension de réversion.</vt:lpstr>
      <vt:lpstr>Les personnes âgées avec de faibles revenus peuvent bénéficier de l’allocation de solidarité aux personnes âgées (ASPA) qui a remplacé le minimum vieillesse créé en 1956. Elle peut atteindre jusqu’à 833€/mois pour une personne seule.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JOND Bérénice</cp:lastModifiedBy>
  <cp:revision>18</cp:revision>
  <dcterms:created xsi:type="dcterms:W3CDTF">2018-08-24T14:02:02Z</dcterms:created>
  <dcterms:modified xsi:type="dcterms:W3CDTF">2018-08-30T15:43:13Z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0x01010018D0C5BF601DAE4B9A47B27AF36B03E3</vt:lpwstr>
  </property>
</Properties>
</file>