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sldIdLst>
    <p:sldId id="256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8" r:id="rId15"/>
    <p:sldId id="267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</p:sldIdLst>
  <p:sldSz cx="9144000" cy="6858000" type="screen4x3"/>
  <p:notesSz cx="6858000" cy="9144000"/>
  <p:defaultTextStyle>
    <a:defPPr>
      <a:defRPr lang="fr-FR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5A11"/>
    <a:srgbClr val="EB59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4674"/>
  </p:normalViewPr>
  <p:slideViewPr>
    <p:cSldViewPr snapToGrid="0" snapToObjects="1">
      <p:cViewPr varScale="1">
        <p:scale>
          <a:sx n="69" d="100"/>
          <a:sy n="69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162AA-3945-8C48-8555-1C6AB149CE21}" type="datetimeFigureOut">
              <a:rPr lang="fr-FR" smtClean="0"/>
              <a:t>30/08/2018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F840B-8869-1C4C-B608-1BC85FBFE2F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4239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162AA-3945-8C48-8555-1C6AB149CE21}" type="datetimeFigureOut">
              <a:rPr lang="fr-FR" smtClean="0"/>
              <a:t>30/08/2018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F840B-8869-1C4C-B608-1BC85FBFE2F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6377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162AA-3945-8C48-8555-1C6AB149CE21}" type="datetimeFigureOut">
              <a:rPr lang="fr-FR" smtClean="0"/>
              <a:t>30/08/2018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F840B-8869-1C4C-B608-1BC85FBFE2F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513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162AA-3945-8C48-8555-1C6AB149CE21}" type="datetimeFigureOut">
              <a:rPr lang="fr-FR" smtClean="0"/>
              <a:t>30/08/2018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F840B-8869-1C4C-B608-1BC85FBFE2F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1459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162AA-3945-8C48-8555-1C6AB149CE21}" type="datetimeFigureOut">
              <a:rPr lang="fr-FR" smtClean="0"/>
              <a:t>30/08/2018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F840B-8869-1C4C-B608-1BC85FBFE2F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4282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162AA-3945-8C48-8555-1C6AB149CE21}" type="datetimeFigureOut">
              <a:rPr lang="fr-FR" smtClean="0"/>
              <a:t>30/08/2018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F840B-8869-1C4C-B608-1BC85FBFE2F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8426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162AA-3945-8C48-8555-1C6AB149CE21}" type="datetimeFigureOut">
              <a:rPr lang="fr-FR" smtClean="0"/>
              <a:t>30/08/2018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F840B-8869-1C4C-B608-1BC85FBFE2F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6993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162AA-3945-8C48-8555-1C6AB149CE21}" type="datetimeFigureOut">
              <a:rPr lang="fr-FR" smtClean="0"/>
              <a:t>30/08/2018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F840B-8869-1C4C-B608-1BC85FBFE2F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0819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162AA-3945-8C48-8555-1C6AB149CE21}" type="datetimeFigureOut">
              <a:rPr lang="fr-FR" smtClean="0"/>
              <a:t>30/08/2018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F840B-8869-1C4C-B608-1BC85FBFE2F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762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162AA-3945-8C48-8555-1C6AB149CE21}" type="datetimeFigureOut">
              <a:rPr lang="fr-FR" smtClean="0"/>
              <a:t>30/08/2018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F840B-8869-1C4C-B608-1BC85FBFE2F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3424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162AA-3945-8C48-8555-1C6AB149CE21}" type="datetimeFigureOut">
              <a:rPr lang="fr-FR" smtClean="0"/>
              <a:t>30/08/2018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F840B-8869-1C4C-B608-1BC85FBFE2F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7623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C162AA-3945-8C48-8555-1C6AB149CE21}" type="datetimeFigureOut">
              <a:rPr lang="fr-FR" smtClean="0"/>
              <a:t>30/08/2018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0F840B-8869-1C4C-B608-1BC85FBFE2F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6804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091720" y="3530748"/>
            <a:ext cx="696056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QUIZZ</a:t>
            </a:r>
          </a:p>
          <a:p>
            <a:pPr algn="ctr"/>
            <a:r>
              <a:rPr lang="fr-FR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LE DEFI DES RETRAITES</a:t>
            </a:r>
            <a:endParaRPr lang="fr-FR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9572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763688" y="2004801"/>
            <a:ext cx="6984776" cy="1950031"/>
          </a:xfrm>
        </p:spPr>
        <p:txBody>
          <a:bodyPr>
            <a:noAutofit/>
          </a:bodyPr>
          <a:lstStyle/>
          <a:p>
            <a:r>
              <a:rPr lang="fr-FR" sz="2800" dirty="0">
                <a:latin typeface="Arial" pitchFamily="34" charset="0"/>
                <a:cs typeface="Arial" pitchFamily="34" charset="0"/>
              </a:rPr>
              <a:t>Les salariés qui partent à la retraite à l’âge légal bénéficient d’une retraite à taux plein s’ils ont cotisé un certain nombre de trimestres. 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Ce </a:t>
            </a:r>
            <a:r>
              <a:rPr lang="fr-FR" sz="2800" dirty="0">
                <a:latin typeface="Arial" pitchFamily="34" charset="0"/>
                <a:cs typeface="Arial" pitchFamily="34" charset="0"/>
              </a:rPr>
              <a:t>nombre varie selon l’année de naissance.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1763687" y="4169903"/>
            <a:ext cx="713280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latin typeface="Arial" pitchFamily="34" charset="0"/>
                <a:cs typeface="Arial" pitchFamily="34" charset="0"/>
              </a:rPr>
              <a:t>Les salariés nés en 1973 devront cotiser </a:t>
            </a:r>
            <a:r>
              <a:rPr lang="fr-FR" sz="2400" b="1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fr-FR" sz="2400" dirty="0" smtClean="0">
                <a:latin typeface="Arial" pitchFamily="34" charset="0"/>
                <a:cs typeface="Arial" pitchFamily="34" charset="0"/>
              </a:rPr>
            </a:br>
            <a:r>
              <a:rPr lang="fr-FR" sz="1600" dirty="0">
                <a:latin typeface="Arial" pitchFamily="34" charset="0"/>
                <a:cs typeface="Arial" pitchFamily="34" charset="0"/>
              </a:rPr>
              <a:t/>
            </a:r>
            <a:br>
              <a:rPr lang="fr-FR" sz="1600" dirty="0">
                <a:latin typeface="Arial" pitchFamily="34" charset="0"/>
                <a:cs typeface="Arial" pitchFamily="34" charset="0"/>
              </a:rPr>
            </a:br>
            <a:r>
              <a:rPr lang="fr-FR" sz="2400" dirty="0" smtClean="0">
                <a:latin typeface="Arial" pitchFamily="34" charset="0"/>
                <a:cs typeface="Arial" pitchFamily="34" charset="0"/>
              </a:rPr>
              <a:t>36 ans</a:t>
            </a:r>
            <a:r>
              <a:rPr lang="fr-FR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fr-FR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fr-FR" sz="2400" dirty="0" smtClean="0">
                <a:latin typeface="Arial" pitchFamily="34" charset="0"/>
                <a:cs typeface="Arial" pitchFamily="34" charset="0"/>
              </a:rPr>
              <a:t>40 ans</a:t>
            </a:r>
            <a:r>
              <a:rPr lang="fr-FR" sz="2400" dirty="0">
                <a:latin typeface="Arial" pitchFamily="34" charset="0"/>
                <a:cs typeface="Arial" pitchFamily="34" charset="0"/>
              </a:rPr>
              <a:t/>
            </a:r>
            <a:br>
              <a:rPr lang="fr-FR" sz="2400" dirty="0">
                <a:latin typeface="Arial" pitchFamily="34" charset="0"/>
                <a:cs typeface="Arial" pitchFamily="34" charset="0"/>
              </a:rPr>
            </a:br>
            <a:r>
              <a:rPr lang="fr-FR" sz="2400" dirty="0" smtClean="0">
                <a:latin typeface="Arial" pitchFamily="34" charset="0"/>
                <a:cs typeface="Arial" pitchFamily="34" charset="0"/>
              </a:rPr>
              <a:t>43 ans</a:t>
            </a:r>
            <a:endParaRPr lang="fr-FR" sz="2400" dirty="0"/>
          </a:p>
        </p:txBody>
      </p:sp>
      <p:sp>
        <p:nvSpPr>
          <p:cNvPr id="5" name="Ellipse 4"/>
          <p:cNvSpPr/>
          <p:nvPr/>
        </p:nvSpPr>
        <p:spPr>
          <a:xfrm>
            <a:off x="1749937" y="5546404"/>
            <a:ext cx="1130767" cy="401469"/>
          </a:xfrm>
          <a:prstGeom prst="ellipse">
            <a:avLst/>
          </a:prstGeom>
          <a:noFill/>
          <a:ln w="38100">
            <a:solidFill>
              <a:srgbClr val="EB5A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7793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763688" y="1967857"/>
            <a:ext cx="6984776" cy="1235012"/>
          </a:xfrm>
        </p:spPr>
        <p:txBody>
          <a:bodyPr>
            <a:noAutofit/>
          </a:bodyPr>
          <a:lstStyle/>
          <a:p>
            <a:r>
              <a:rPr lang="fr-FR" sz="2800" dirty="0">
                <a:latin typeface="Arial" pitchFamily="34" charset="0"/>
                <a:cs typeface="Arial" pitchFamily="34" charset="0"/>
              </a:rPr>
              <a:t>L’âge légal de la retraite en France est celui auquel un assuré peut demander sa 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retraite.</a:t>
            </a:r>
            <a:endParaRPr lang="fr-FR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763687" y="3634193"/>
            <a:ext cx="713280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latin typeface="Arial" pitchFamily="34" charset="0"/>
                <a:cs typeface="Arial" pitchFamily="34" charset="0"/>
              </a:rPr>
              <a:t>Depuis la loi de 2010, l’âge légal est fixé à </a:t>
            </a:r>
            <a:r>
              <a:rPr lang="fr-FR" sz="2400" b="1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fr-FR" sz="2400" dirty="0" smtClean="0">
                <a:latin typeface="Arial" pitchFamily="34" charset="0"/>
                <a:cs typeface="Arial" pitchFamily="34" charset="0"/>
              </a:rPr>
            </a:br>
            <a:r>
              <a:rPr lang="fr-FR" sz="1600" dirty="0">
                <a:latin typeface="Arial" pitchFamily="34" charset="0"/>
                <a:cs typeface="Arial" pitchFamily="34" charset="0"/>
              </a:rPr>
              <a:t/>
            </a:r>
            <a:br>
              <a:rPr lang="fr-FR" sz="1600" dirty="0">
                <a:latin typeface="Arial" pitchFamily="34" charset="0"/>
                <a:cs typeface="Arial" pitchFamily="34" charset="0"/>
              </a:rPr>
            </a:br>
            <a:r>
              <a:rPr lang="fr-FR" sz="2400" dirty="0" smtClean="0">
                <a:latin typeface="Arial" pitchFamily="34" charset="0"/>
                <a:cs typeface="Arial" pitchFamily="34" charset="0"/>
              </a:rPr>
              <a:t>60 ans</a:t>
            </a:r>
            <a:r>
              <a:rPr lang="fr-FR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fr-FR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fr-FR" sz="2400" dirty="0">
                <a:latin typeface="Arial" pitchFamily="34" charset="0"/>
                <a:cs typeface="Arial" pitchFamily="34" charset="0"/>
              </a:rPr>
              <a:t>6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>2 ans</a:t>
            </a:r>
            <a:r>
              <a:rPr lang="fr-FR" sz="2400" dirty="0">
                <a:latin typeface="Arial" pitchFamily="34" charset="0"/>
                <a:cs typeface="Arial" pitchFamily="34" charset="0"/>
              </a:rPr>
              <a:t/>
            </a:r>
            <a:br>
              <a:rPr lang="fr-FR" sz="2400" dirty="0">
                <a:latin typeface="Arial" pitchFamily="34" charset="0"/>
                <a:cs typeface="Arial" pitchFamily="34" charset="0"/>
              </a:rPr>
            </a:br>
            <a:r>
              <a:rPr lang="fr-FR" sz="2400" dirty="0">
                <a:latin typeface="Arial" pitchFamily="34" charset="0"/>
                <a:cs typeface="Arial" pitchFamily="34" charset="0"/>
              </a:rPr>
              <a:t>6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>5 ans</a:t>
            </a:r>
            <a:endParaRPr lang="fr-FR" sz="2400" dirty="0"/>
          </a:p>
        </p:txBody>
      </p:sp>
      <p:sp>
        <p:nvSpPr>
          <p:cNvPr id="5" name="Ellipse 4"/>
          <p:cNvSpPr/>
          <p:nvPr/>
        </p:nvSpPr>
        <p:spPr>
          <a:xfrm>
            <a:off x="1749937" y="4653184"/>
            <a:ext cx="1130767" cy="401469"/>
          </a:xfrm>
          <a:prstGeom prst="ellipse">
            <a:avLst/>
          </a:prstGeom>
          <a:noFill/>
          <a:ln w="38100">
            <a:solidFill>
              <a:srgbClr val="EB5A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8287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763688" y="1930911"/>
            <a:ext cx="6984776" cy="856876"/>
          </a:xfrm>
        </p:spPr>
        <p:txBody>
          <a:bodyPr>
            <a:noAutofit/>
          </a:bodyPr>
          <a:lstStyle/>
          <a:p>
            <a:r>
              <a:rPr lang="fr-FR" sz="2800" dirty="0">
                <a:latin typeface="Arial" pitchFamily="34" charset="0"/>
                <a:cs typeface="Arial" pitchFamily="34" charset="0"/>
              </a:rPr>
              <a:t>Le calcul de la retraite prend en compte le nombre de trimestres 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travaillés.</a:t>
            </a:r>
            <a:endParaRPr lang="fr-FR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763687" y="3643429"/>
            <a:ext cx="7132805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latin typeface="Arial" pitchFamily="34" charset="0"/>
                <a:cs typeface="Arial" pitchFamily="34" charset="0"/>
              </a:rPr>
              <a:t>Les périodes de chômage indemnisées sont-elles incluses ?</a:t>
            </a:r>
          </a:p>
          <a:p>
            <a:r>
              <a:rPr lang="fr-FR" sz="1600" dirty="0">
                <a:latin typeface="Arial" pitchFamily="34" charset="0"/>
                <a:cs typeface="Arial" pitchFamily="34" charset="0"/>
              </a:rPr>
              <a:t/>
            </a:r>
            <a:br>
              <a:rPr lang="fr-FR" sz="1600" dirty="0">
                <a:latin typeface="Arial" pitchFamily="34" charset="0"/>
                <a:cs typeface="Arial" pitchFamily="34" charset="0"/>
              </a:rPr>
            </a:br>
            <a:r>
              <a:rPr lang="fr-FR" sz="2400" dirty="0" smtClean="0">
                <a:latin typeface="Arial" pitchFamily="34" charset="0"/>
                <a:cs typeface="Arial" pitchFamily="34" charset="0"/>
              </a:rPr>
              <a:t>Oui, à partir de 50 ans</a:t>
            </a:r>
            <a:r>
              <a:rPr lang="fr-FR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fr-FR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fr-FR" sz="2400" dirty="0" smtClean="0">
                <a:latin typeface="Arial" pitchFamily="34" charset="0"/>
                <a:cs typeface="Arial" pitchFamily="34" charset="0"/>
              </a:rPr>
              <a:t>Oui, à tout âge</a:t>
            </a:r>
            <a:r>
              <a:rPr lang="fr-FR" sz="2400" dirty="0">
                <a:latin typeface="Arial" pitchFamily="34" charset="0"/>
                <a:cs typeface="Arial" pitchFamily="34" charset="0"/>
              </a:rPr>
              <a:t/>
            </a:r>
            <a:br>
              <a:rPr lang="fr-FR" sz="2400" dirty="0">
                <a:latin typeface="Arial" pitchFamily="34" charset="0"/>
                <a:cs typeface="Arial" pitchFamily="34" charset="0"/>
              </a:rPr>
            </a:br>
            <a:r>
              <a:rPr lang="fr-FR" sz="2400" dirty="0" smtClean="0">
                <a:latin typeface="Arial" pitchFamily="34" charset="0"/>
                <a:cs typeface="Arial" pitchFamily="34" charset="0"/>
              </a:rPr>
              <a:t>Non</a:t>
            </a:r>
            <a:endParaRPr lang="fr-FR" sz="2400" dirty="0"/>
          </a:p>
        </p:txBody>
      </p:sp>
      <p:sp>
        <p:nvSpPr>
          <p:cNvPr id="5" name="Ellipse 4"/>
          <p:cNvSpPr/>
          <p:nvPr/>
        </p:nvSpPr>
        <p:spPr>
          <a:xfrm>
            <a:off x="1694938" y="4985554"/>
            <a:ext cx="2306423" cy="481263"/>
          </a:xfrm>
          <a:prstGeom prst="ellipse">
            <a:avLst/>
          </a:prstGeom>
          <a:noFill/>
          <a:ln w="38100">
            <a:solidFill>
              <a:srgbClr val="EB5A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8094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763688" y="1995568"/>
            <a:ext cx="6984776" cy="1221260"/>
          </a:xfrm>
        </p:spPr>
        <p:txBody>
          <a:bodyPr>
            <a:noAutofit/>
          </a:bodyPr>
          <a:lstStyle/>
          <a:p>
            <a:r>
              <a:rPr lang="fr-FR" sz="2800" dirty="0">
                <a:latin typeface="Arial" pitchFamily="34" charset="0"/>
                <a:cs typeface="Arial" pitchFamily="34" charset="0"/>
              </a:rPr>
              <a:t>La loi Boulin a créé des dispositifs spécifiques pour améliorer la retraite des personnes ayant élevé des 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enfants.</a:t>
            </a:r>
            <a:endParaRPr lang="fr-FR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763687" y="3791211"/>
            <a:ext cx="713280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latin typeface="Arial" pitchFamily="34" charset="0"/>
                <a:cs typeface="Arial" pitchFamily="34" charset="0"/>
              </a:rPr>
              <a:t>De quand date cette </a:t>
            </a:r>
            <a:r>
              <a:rPr lang="fr-FR" sz="2400" b="1" dirty="0" smtClean="0">
                <a:latin typeface="Arial" pitchFamily="34" charset="0"/>
                <a:cs typeface="Arial" pitchFamily="34" charset="0"/>
              </a:rPr>
              <a:t>loi ?</a:t>
            </a:r>
            <a:endParaRPr lang="fr-FR" sz="2400" b="1" dirty="0">
              <a:latin typeface="Arial" pitchFamily="34" charset="0"/>
              <a:cs typeface="Arial" pitchFamily="34" charset="0"/>
            </a:endParaRPr>
          </a:p>
          <a:p>
            <a:r>
              <a:rPr lang="fr-FR" sz="1600" dirty="0">
                <a:latin typeface="Arial" pitchFamily="34" charset="0"/>
                <a:cs typeface="Arial" pitchFamily="34" charset="0"/>
              </a:rPr>
              <a:t/>
            </a:r>
            <a:br>
              <a:rPr lang="fr-FR" sz="1600" dirty="0">
                <a:latin typeface="Arial" pitchFamily="34" charset="0"/>
                <a:cs typeface="Arial" pitchFamily="34" charset="0"/>
              </a:rPr>
            </a:br>
            <a:r>
              <a:rPr lang="fr-FR" sz="2400" dirty="0" smtClean="0">
                <a:latin typeface="Arial" pitchFamily="34" charset="0"/>
                <a:cs typeface="Arial" pitchFamily="34" charset="0"/>
              </a:rPr>
              <a:t>1970</a:t>
            </a:r>
            <a:r>
              <a:rPr lang="fr-FR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fr-FR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fr-FR" sz="2400" dirty="0" smtClean="0">
                <a:latin typeface="Arial" pitchFamily="34" charset="0"/>
                <a:cs typeface="Arial" pitchFamily="34" charset="0"/>
              </a:rPr>
              <a:t>1980</a:t>
            </a:r>
            <a:r>
              <a:rPr lang="fr-FR" sz="2400" dirty="0">
                <a:latin typeface="Arial" pitchFamily="34" charset="0"/>
                <a:cs typeface="Arial" pitchFamily="34" charset="0"/>
              </a:rPr>
              <a:t/>
            </a:r>
            <a:br>
              <a:rPr lang="fr-FR" sz="2400" dirty="0">
                <a:latin typeface="Arial" pitchFamily="34" charset="0"/>
                <a:cs typeface="Arial" pitchFamily="34" charset="0"/>
              </a:rPr>
            </a:br>
            <a:r>
              <a:rPr lang="fr-FR" sz="2400" dirty="0" smtClean="0">
                <a:latin typeface="Arial" pitchFamily="34" charset="0"/>
                <a:cs typeface="Arial" pitchFamily="34" charset="0"/>
              </a:rPr>
              <a:t>1990</a:t>
            </a:r>
            <a:endParaRPr lang="fr-FR" sz="2400" dirty="0"/>
          </a:p>
        </p:txBody>
      </p:sp>
      <p:sp>
        <p:nvSpPr>
          <p:cNvPr id="5" name="Ellipse 4"/>
          <p:cNvSpPr/>
          <p:nvPr/>
        </p:nvSpPr>
        <p:spPr>
          <a:xfrm>
            <a:off x="1770563" y="4411441"/>
            <a:ext cx="842006" cy="433137"/>
          </a:xfrm>
          <a:prstGeom prst="ellipse">
            <a:avLst/>
          </a:prstGeom>
          <a:noFill/>
          <a:ln w="38100">
            <a:solidFill>
              <a:srgbClr val="EB5A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9001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763688" y="2014040"/>
            <a:ext cx="6984776" cy="1585645"/>
          </a:xfrm>
        </p:spPr>
        <p:txBody>
          <a:bodyPr>
            <a:noAutofit/>
          </a:bodyPr>
          <a:lstStyle/>
          <a:p>
            <a:r>
              <a:rPr lang="fr-FR" sz="2800" dirty="0">
                <a:latin typeface="Arial" pitchFamily="34" charset="0"/>
                <a:cs typeface="Arial" pitchFamily="34" charset="0"/>
              </a:rPr>
              <a:t>Le montant de la retraite de base d’un salarié du privé dépend de la durée de cotisation, de l’âge de départ et du salaire moyen des 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meilleures années.</a:t>
            </a:r>
            <a:endParaRPr lang="fr-FR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763687" y="3966705"/>
            <a:ext cx="7132805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latin typeface="Arial" pitchFamily="34" charset="0"/>
                <a:cs typeface="Arial" pitchFamily="34" charset="0"/>
              </a:rPr>
              <a:t>Combien d’années sont prises en compte pour le calcul de ce salaire </a:t>
            </a:r>
            <a:r>
              <a:rPr lang="fr-FR" sz="2400" b="1" dirty="0" smtClean="0">
                <a:latin typeface="Arial" pitchFamily="34" charset="0"/>
                <a:cs typeface="Arial" pitchFamily="34" charset="0"/>
              </a:rPr>
              <a:t>moyen ?</a:t>
            </a:r>
            <a:endParaRPr lang="fr-FR" sz="2400" b="1" dirty="0">
              <a:latin typeface="Arial" pitchFamily="34" charset="0"/>
              <a:cs typeface="Arial" pitchFamily="34" charset="0"/>
            </a:endParaRPr>
          </a:p>
          <a:p>
            <a:r>
              <a:rPr lang="fr-FR" sz="1600" dirty="0">
                <a:latin typeface="Arial" pitchFamily="34" charset="0"/>
                <a:cs typeface="Arial" pitchFamily="34" charset="0"/>
              </a:rPr>
              <a:t/>
            </a:r>
            <a:br>
              <a:rPr lang="fr-FR" sz="1600" dirty="0">
                <a:latin typeface="Arial" pitchFamily="34" charset="0"/>
                <a:cs typeface="Arial" pitchFamily="34" charset="0"/>
              </a:rPr>
            </a:br>
            <a:r>
              <a:rPr lang="fr-FR" sz="2400" dirty="0" smtClean="0">
                <a:latin typeface="Arial" pitchFamily="34" charset="0"/>
                <a:cs typeface="Arial" pitchFamily="34" charset="0"/>
              </a:rPr>
              <a:t>5 ans</a:t>
            </a:r>
            <a:r>
              <a:rPr lang="fr-FR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fr-FR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fr-FR" sz="2400" dirty="0" smtClean="0">
                <a:latin typeface="Arial" pitchFamily="34" charset="0"/>
                <a:cs typeface="Arial" pitchFamily="34" charset="0"/>
              </a:rPr>
              <a:t>10 ans</a:t>
            </a:r>
            <a:r>
              <a:rPr lang="fr-FR" sz="2400" dirty="0">
                <a:latin typeface="Arial" pitchFamily="34" charset="0"/>
                <a:cs typeface="Arial" pitchFamily="34" charset="0"/>
              </a:rPr>
              <a:t/>
            </a:r>
            <a:br>
              <a:rPr lang="fr-FR" sz="2400" dirty="0">
                <a:latin typeface="Arial" pitchFamily="34" charset="0"/>
                <a:cs typeface="Arial" pitchFamily="34" charset="0"/>
              </a:rPr>
            </a:br>
            <a:r>
              <a:rPr lang="fr-FR" sz="2400" dirty="0" smtClean="0">
                <a:latin typeface="Arial" pitchFamily="34" charset="0"/>
                <a:cs typeface="Arial" pitchFamily="34" charset="0"/>
              </a:rPr>
              <a:t>25 ans</a:t>
            </a:r>
            <a:endParaRPr lang="fr-FR" sz="2400" dirty="0"/>
          </a:p>
        </p:txBody>
      </p:sp>
      <p:sp>
        <p:nvSpPr>
          <p:cNvPr id="5" name="Ellipse 4"/>
          <p:cNvSpPr/>
          <p:nvPr/>
        </p:nvSpPr>
        <p:spPr>
          <a:xfrm>
            <a:off x="1734567" y="5684407"/>
            <a:ext cx="1104886" cy="433137"/>
          </a:xfrm>
          <a:prstGeom prst="ellipse">
            <a:avLst/>
          </a:prstGeom>
          <a:noFill/>
          <a:ln w="38100">
            <a:solidFill>
              <a:srgbClr val="EB5A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5884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763688" y="1995566"/>
            <a:ext cx="6984776" cy="1982945"/>
          </a:xfrm>
        </p:spPr>
        <p:txBody>
          <a:bodyPr>
            <a:noAutofit/>
          </a:bodyPr>
          <a:lstStyle/>
          <a:p>
            <a:r>
              <a:rPr lang="fr-FR" sz="2800" dirty="0">
                <a:latin typeface="Arial" pitchFamily="34" charset="0"/>
                <a:cs typeface="Arial" pitchFamily="34" charset="0"/>
              </a:rPr>
              <a:t>Les régimes de retraite complémentaire, </a:t>
            </a:r>
            <a:r>
              <a:rPr lang="fr-FR" sz="2800" dirty="0" err="1">
                <a:latin typeface="Arial" pitchFamily="34" charset="0"/>
                <a:cs typeface="Arial" pitchFamily="34" charset="0"/>
              </a:rPr>
              <a:t>Agirc</a:t>
            </a:r>
            <a:r>
              <a:rPr lang="fr-FR" sz="2800" dirty="0">
                <a:latin typeface="Arial" pitchFamily="34" charset="0"/>
                <a:cs typeface="Arial" pitchFamily="34" charset="0"/>
              </a:rPr>
              <a:t> et </a:t>
            </a:r>
            <a:r>
              <a:rPr lang="fr-FR" sz="2800" dirty="0" err="1">
                <a:latin typeface="Arial" pitchFamily="34" charset="0"/>
                <a:cs typeface="Arial" pitchFamily="34" charset="0"/>
              </a:rPr>
              <a:t>Arrco</a:t>
            </a:r>
            <a:r>
              <a:rPr lang="fr-FR" sz="2800" dirty="0">
                <a:latin typeface="Arial" pitchFamily="34" charset="0"/>
                <a:cs typeface="Arial" pitchFamily="34" charset="0"/>
              </a:rPr>
              <a:t>, ont été créés et sont gérés par les partenaires sociaux, 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syndicats </a:t>
            </a:r>
            <a:r>
              <a:rPr lang="fr-FR" sz="2800" dirty="0">
                <a:latin typeface="Arial" pitchFamily="34" charset="0"/>
                <a:cs typeface="Arial" pitchFamily="34" charset="0"/>
              </a:rPr>
              <a:t>et patronat. Ils complètent les régimes de 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base.</a:t>
            </a:r>
            <a:endParaRPr lang="fr-FR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763687" y="4040594"/>
            <a:ext cx="7132805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latin typeface="Arial" pitchFamily="34" charset="0"/>
                <a:cs typeface="Arial" pitchFamily="34" charset="0"/>
              </a:rPr>
              <a:t>Quel est le montant des pensions complémentaires versées chaque </a:t>
            </a:r>
            <a:r>
              <a:rPr lang="fr-FR" sz="2400" b="1" dirty="0" smtClean="0">
                <a:latin typeface="Arial" pitchFamily="34" charset="0"/>
                <a:cs typeface="Arial" pitchFamily="34" charset="0"/>
              </a:rPr>
              <a:t>année ?</a:t>
            </a:r>
            <a:endParaRPr lang="fr-FR" sz="2400" b="1" dirty="0">
              <a:latin typeface="Arial" pitchFamily="34" charset="0"/>
              <a:cs typeface="Arial" pitchFamily="34" charset="0"/>
            </a:endParaRPr>
          </a:p>
          <a:p>
            <a:r>
              <a:rPr lang="fr-FR" sz="1600" dirty="0">
                <a:latin typeface="Arial" pitchFamily="34" charset="0"/>
                <a:cs typeface="Arial" pitchFamily="34" charset="0"/>
              </a:rPr>
              <a:t/>
            </a:r>
            <a:br>
              <a:rPr lang="fr-FR" sz="1600" dirty="0">
                <a:latin typeface="Arial" pitchFamily="34" charset="0"/>
                <a:cs typeface="Arial" pitchFamily="34" charset="0"/>
              </a:rPr>
            </a:br>
            <a:r>
              <a:rPr lang="fr-FR" sz="2400" dirty="0" smtClean="0">
                <a:latin typeface="Arial" pitchFamily="34" charset="0"/>
                <a:cs typeface="Arial" pitchFamily="34" charset="0"/>
              </a:rPr>
              <a:t>20 milliards d’euros</a:t>
            </a:r>
            <a:r>
              <a:rPr lang="fr-FR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fr-FR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fr-FR" sz="2400" dirty="0" smtClean="0">
                <a:latin typeface="Arial" pitchFamily="34" charset="0"/>
                <a:cs typeface="Arial" pitchFamily="34" charset="0"/>
              </a:rPr>
              <a:t>70 milliards d’euros</a:t>
            </a:r>
            <a:r>
              <a:rPr lang="fr-FR" sz="2400" dirty="0">
                <a:latin typeface="Arial" pitchFamily="34" charset="0"/>
                <a:cs typeface="Arial" pitchFamily="34" charset="0"/>
              </a:rPr>
              <a:t/>
            </a:r>
            <a:br>
              <a:rPr lang="fr-FR" sz="2400" dirty="0">
                <a:latin typeface="Arial" pitchFamily="34" charset="0"/>
                <a:cs typeface="Arial" pitchFamily="34" charset="0"/>
              </a:rPr>
            </a:br>
            <a:r>
              <a:rPr lang="fr-FR" sz="2400" dirty="0" smtClean="0">
                <a:latin typeface="Arial" pitchFamily="34" charset="0"/>
                <a:cs typeface="Arial" pitchFamily="34" charset="0"/>
              </a:rPr>
              <a:t>150 milliards d’euros</a:t>
            </a:r>
            <a:endParaRPr lang="fr-FR" sz="2400" dirty="0"/>
          </a:p>
        </p:txBody>
      </p:sp>
      <p:sp>
        <p:nvSpPr>
          <p:cNvPr id="5" name="Ellipse 4"/>
          <p:cNvSpPr/>
          <p:nvPr/>
        </p:nvSpPr>
        <p:spPr>
          <a:xfrm>
            <a:off x="1603942" y="5362092"/>
            <a:ext cx="3084940" cy="499331"/>
          </a:xfrm>
          <a:prstGeom prst="ellipse">
            <a:avLst/>
          </a:prstGeom>
          <a:noFill/>
          <a:ln w="38100">
            <a:solidFill>
              <a:srgbClr val="EB5A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4964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763688" y="2050986"/>
            <a:ext cx="6984776" cy="1652935"/>
          </a:xfrm>
        </p:spPr>
        <p:txBody>
          <a:bodyPr>
            <a:noAutofit/>
          </a:bodyPr>
          <a:lstStyle/>
          <a:p>
            <a:r>
              <a:rPr lang="fr-FR" sz="2800" dirty="0">
                <a:latin typeface="Arial" pitchFamily="34" charset="0"/>
                <a:cs typeface="Arial" pitchFamily="34" charset="0"/>
              </a:rPr>
              <a:t>Tous les salariés du privé bénéficient d’une retraite de base payée par la Sécurité sociale et d’une complémentaire versée par 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l’</a:t>
            </a:r>
            <a:r>
              <a:rPr lang="fr-FR" sz="2800" dirty="0" err="1" smtClean="0">
                <a:latin typeface="Arial" pitchFamily="34" charset="0"/>
                <a:cs typeface="Arial" pitchFamily="34" charset="0"/>
              </a:rPr>
              <a:t>Arrco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fr-FR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763687" y="4040598"/>
            <a:ext cx="7132805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latin typeface="Arial" pitchFamily="34" charset="0"/>
                <a:cs typeface="Arial" pitchFamily="34" charset="0"/>
              </a:rPr>
              <a:t>Quelle part représente la complémentaire dans la retraite moyenne d’un employé (non cadre</a:t>
            </a:r>
            <a:r>
              <a:rPr lang="fr-FR" sz="2400" b="1" dirty="0" smtClean="0">
                <a:latin typeface="Arial" pitchFamily="34" charset="0"/>
                <a:cs typeface="Arial" pitchFamily="34" charset="0"/>
              </a:rPr>
              <a:t>) ?</a:t>
            </a:r>
            <a:endParaRPr lang="fr-FR" sz="2400" b="1" dirty="0">
              <a:latin typeface="Arial" pitchFamily="34" charset="0"/>
              <a:cs typeface="Arial" pitchFamily="34" charset="0"/>
            </a:endParaRPr>
          </a:p>
          <a:p>
            <a:r>
              <a:rPr lang="fr-FR" sz="1600" dirty="0">
                <a:latin typeface="Arial" pitchFamily="34" charset="0"/>
                <a:cs typeface="Arial" pitchFamily="34" charset="0"/>
              </a:rPr>
              <a:t/>
            </a:r>
            <a:br>
              <a:rPr lang="fr-FR" sz="1600" dirty="0">
                <a:latin typeface="Arial" pitchFamily="34" charset="0"/>
                <a:cs typeface="Arial" pitchFamily="34" charset="0"/>
              </a:rPr>
            </a:br>
            <a:r>
              <a:rPr lang="fr-FR" sz="2400" dirty="0" smtClean="0">
                <a:latin typeface="Arial" pitchFamily="34" charset="0"/>
                <a:cs typeface="Arial" pitchFamily="34" charset="0"/>
              </a:rPr>
              <a:t>10%</a:t>
            </a:r>
            <a:r>
              <a:rPr lang="fr-FR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fr-FR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fr-FR" sz="2400" dirty="0" smtClean="0">
                <a:latin typeface="Arial" pitchFamily="34" charset="0"/>
                <a:cs typeface="Arial" pitchFamily="34" charset="0"/>
              </a:rPr>
              <a:t>30%</a:t>
            </a:r>
            <a:r>
              <a:rPr lang="fr-FR" sz="2400" dirty="0">
                <a:latin typeface="Arial" pitchFamily="34" charset="0"/>
                <a:cs typeface="Arial" pitchFamily="34" charset="0"/>
              </a:rPr>
              <a:t/>
            </a:r>
            <a:br>
              <a:rPr lang="fr-FR" sz="2400" dirty="0">
                <a:latin typeface="Arial" pitchFamily="34" charset="0"/>
                <a:cs typeface="Arial" pitchFamily="34" charset="0"/>
              </a:rPr>
            </a:br>
            <a:r>
              <a:rPr lang="fr-FR" sz="2400" dirty="0" smtClean="0">
                <a:latin typeface="Arial" pitchFamily="34" charset="0"/>
                <a:cs typeface="Arial" pitchFamily="34" charset="0"/>
              </a:rPr>
              <a:t>50%</a:t>
            </a:r>
            <a:endParaRPr lang="fr-FR" sz="2400" dirty="0"/>
          </a:p>
        </p:txBody>
      </p:sp>
      <p:sp>
        <p:nvSpPr>
          <p:cNvPr id="5" name="Ellipse 4"/>
          <p:cNvSpPr/>
          <p:nvPr/>
        </p:nvSpPr>
        <p:spPr>
          <a:xfrm>
            <a:off x="1755194" y="5389599"/>
            <a:ext cx="754249" cy="437453"/>
          </a:xfrm>
          <a:prstGeom prst="ellipse">
            <a:avLst/>
          </a:prstGeom>
          <a:noFill/>
          <a:ln w="38100">
            <a:solidFill>
              <a:srgbClr val="EB5A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5464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625144" y="1986337"/>
            <a:ext cx="7500386" cy="2017320"/>
          </a:xfrm>
        </p:spPr>
        <p:txBody>
          <a:bodyPr>
            <a:noAutofit/>
          </a:bodyPr>
          <a:lstStyle/>
          <a:p>
            <a:r>
              <a:rPr lang="fr-FR" sz="2800" dirty="0">
                <a:latin typeface="Arial" pitchFamily="34" charset="0"/>
                <a:cs typeface="Arial" pitchFamily="34" charset="0"/>
              </a:rPr>
              <a:t>Les cotisations des retraites complémentaires donnent droit à des points de retraite.</a:t>
            </a:r>
            <a:br>
              <a:rPr lang="fr-FR" sz="2800" dirty="0">
                <a:latin typeface="Arial" pitchFamily="34" charset="0"/>
                <a:cs typeface="Arial" pitchFamily="34" charset="0"/>
              </a:rPr>
            </a:br>
            <a:r>
              <a:rPr lang="fr-FR" sz="2800" dirty="0">
                <a:latin typeface="Arial" pitchFamily="34" charset="0"/>
                <a:cs typeface="Arial" pitchFamily="34" charset="0"/>
              </a:rPr>
              <a:t>Le montant annuel de la retraite est égal au nombre de points acquis multiplié par la valeur du 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point.</a:t>
            </a:r>
            <a:endParaRPr lang="fr-FR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625144" y="4317685"/>
            <a:ext cx="713280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latin typeface="Arial" pitchFamily="34" charset="0"/>
                <a:cs typeface="Arial" pitchFamily="34" charset="0"/>
              </a:rPr>
              <a:t>La valeur de service du point dépend de :</a:t>
            </a:r>
            <a:endParaRPr lang="fr-FR" sz="2400" b="1" dirty="0">
              <a:latin typeface="Arial" pitchFamily="34" charset="0"/>
              <a:cs typeface="Arial" pitchFamily="34" charset="0"/>
            </a:endParaRPr>
          </a:p>
          <a:p>
            <a:r>
              <a:rPr lang="fr-FR" sz="1600" dirty="0">
                <a:latin typeface="Arial" pitchFamily="34" charset="0"/>
                <a:cs typeface="Arial" pitchFamily="34" charset="0"/>
              </a:rPr>
              <a:t/>
            </a:r>
            <a:br>
              <a:rPr lang="fr-FR" sz="1600" dirty="0">
                <a:latin typeface="Arial" pitchFamily="34" charset="0"/>
                <a:cs typeface="Arial" pitchFamily="34" charset="0"/>
              </a:rPr>
            </a:br>
            <a:r>
              <a:rPr lang="fr-FR" sz="2400" dirty="0" smtClean="0">
                <a:latin typeface="Arial" pitchFamily="34" charset="0"/>
                <a:cs typeface="Arial" pitchFamily="34" charset="0"/>
              </a:rPr>
              <a:t>L’année de départ à la retraite</a:t>
            </a:r>
            <a:r>
              <a:rPr lang="fr-FR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fr-FR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fr-FR" sz="2400" dirty="0" smtClean="0">
                <a:latin typeface="Arial" pitchFamily="34" charset="0"/>
                <a:cs typeface="Arial" pitchFamily="34" charset="0"/>
              </a:rPr>
              <a:t>Le secteur d’activité</a:t>
            </a:r>
            <a:r>
              <a:rPr lang="fr-FR" sz="2400" dirty="0">
                <a:latin typeface="Arial" pitchFamily="34" charset="0"/>
                <a:cs typeface="Arial" pitchFamily="34" charset="0"/>
              </a:rPr>
              <a:t/>
            </a:r>
            <a:br>
              <a:rPr lang="fr-FR" sz="2400" dirty="0">
                <a:latin typeface="Arial" pitchFamily="34" charset="0"/>
                <a:cs typeface="Arial" pitchFamily="34" charset="0"/>
              </a:rPr>
            </a:br>
            <a:r>
              <a:rPr lang="fr-FR" sz="2400" dirty="0" smtClean="0">
                <a:latin typeface="Arial" pitchFamily="34" charset="0"/>
                <a:cs typeface="Arial" pitchFamily="34" charset="0"/>
              </a:rPr>
              <a:t>L’âge du retraité</a:t>
            </a:r>
            <a:endParaRPr lang="fr-FR" sz="2400" dirty="0"/>
          </a:p>
        </p:txBody>
      </p:sp>
      <p:sp>
        <p:nvSpPr>
          <p:cNvPr id="5" name="Ellipse 4"/>
          <p:cNvSpPr/>
          <p:nvPr/>
        </p:nvSpPr>
        <p:spPr>
          <a:xfrm>
            <a:off x="1431023" y="4869163"/>
            <a:ext cx="4673107" cy="568316"/>
          </a:xfrm>
          <a:prstGeom prst="ellipse">
            <a:avLst/>
          </a:prstGeom>
          <a:noFill/>
          <a:ln w="38100">
            <a:solidFill>
              <a:srgbClr val="EB5A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4613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763688" y="1986331"/>
            <a:ext cx="6872312" cy="1633771"/>
          </a:xfrm>
        </p:spPr>
        <p:txBody>
          <a:bodyPr>
            <a:noAutofit/>
          </a:bodyPr>
          <a:lstStyle/>
          <a:p>
            <a:r>
              <a:rPr lang="fr-FR" sz="2800" dirty="0">
                <a:latin typeface="Arial" pitchFamily="34" charset="0"/>
                <a:cs typeface="Arial" pitchFamily="34" charset="0"/>
              </a:rPr>
              <a:t>Le conjoint d’une personne décédée peut, sous certaines conditions d’âge et de revenus, bénéficier d’une partie de sa retraite. C’est la pension de réversion.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1763687" y="4022122"/>
            <a:ext cx="713280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latin typeface="Arial" pitchFamily="34" charset="0"/>
                <a:cs typeface="Arial" pitchFamily="34" charset="0"/>
              </a:rPr>
              <a:t>Elle est accessible aux couples :</a:t>
            </a:r>
            <a:endParaRPr lang="fr-FR" sz="2400" b="1" dirty="0">
              <a:latin typeface="Arial" pitchFamily="34" charset="0"/>
              <a:cs typeface="Arial" pitchFamily="34" charset="0"/>
            </a:endParaRPr>
          </a:p>
          <a:p>
            <a:r>
              <a:rPr lang="fr-FR" sz="1600" dirty="0">
                <a:latin typeface="Arial" pitchFamily="34" charset="0"/>
                <a:cs typeface="Arial" pitchFamily="34" charset="0"/>
              </a:rPr>
              <a:t/>
            </a:r>
            <a:br>
              <a:rPr lang="fr-FR" sz="1600" dirty="0">
                <a:latin typeface="Arial" pitchFamily="34" charset="0"/>
                <a:cs typeface="Arial" pitchFamily="34" charset="0"/>
              </a:rPr>
            </a:br>
            <a:r>
              <a:rPr lang="fr-FR" sz="2400" dirty="0" smtClean="0">
                <a:latin typeface="Arial" pitchFamily="34" charset="0"/>
                <a:cs typeface="Arial" pitchFamily="34" charset="0"/>
              </a:rPr>
              <a:t>Mariés</a:t>
            </a:r>
            <a:r>
              <a:rPr lang="fr-FR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fr-FR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fr-FR" sz="2400" dirty="0" err="1" smtClean="0">
                <a:latin typeface="Arial" pitchFamily="34" charset="0"/>
                <a:cs typeface="Arial" pitchFamily="34" charset="0"/>
              </a:rPr>
              <a:t>Mariés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> et pacsés</a:t>
            </a:r>
            <a:r>
              <a:rPr lang="fr-FR" sz="2400" dirty="0">
                <a:latin typeface="Arial" pitchFamily="34" charset="0"/>
                <a:cs typeface="Arial" pitchFamily="34" charset="0"/>
              </a:rPr>
              <a:t/>
            </a:r>
            <a:br>
              <a:rPr lang="fr-FR" sz="2400" dirty="0">
                <a:latin typeface="Arial" pitchFamily="34" charset="0"/>
                <a:cs typeface="Arial" pitchFamily="34" charset="0"/>
              </a:rPr>
            </a:br>
            <a:r>
              <a:rPr lang="fr-FR" sz="2400" dirty="0" smtClean="0">
                <a:latin typeface="Arial" pitchFamily="34" charset="0"/>
                <a:cs typeface="Arial" pitchFamily="34" charset="0"/>
              </a:rPr>
              <a:t>Mariés, pacsés et en union libre</a:t>
            </a:r>
            <a:endParaRPr lang="fr-FR" sz="2400" dirty="0"/>
          </a:p>
        </p:txBody>
      </p:sp>
      <p:sp>
        <p:nvSpPr>
          <p:cNvPr id="5" name="Ellipse 4"/>
          <p:cNvSpPr/>
          <p:nvPr/>
        </p:nvSpPr>
        <p:spPr>
          <a:xfrm>
            <a:off x="1679569" y="4635478"/>
            <a:ext cx="1228636" cy="451438"/>
          </a:xfrm>
          <a:prstGeom prst="ellipse">
            <a:avLst/>
          </a:prstGeom>
          <a:noFill/>
          <a:ln w="38100">
            <a:solidFill>
              <a:srgbClr val="EB5A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5677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763688" y="1949381"/>
            <a:ext cx="7449064" cy="2273164"/>
          </a:xfrm>
        </p:spPr>
        <p:txBody>
          <a:bodyPr>
            <a:noAutofit/>
          </a:bodyPr>
          <a:lstStyle/>
          <a:p>
            <a:r>
              <a:rPr lang="fr-FR" sz="2600" dirty="0">
                <a:latin typeface="Arial" pitchFamily="34" charset="0"/>
                <a:cs typeface="Arial" pitchFamily="34" charset="0"/>
              </a:rPr>
              <a:t>Les personnes âgées </a:t>
            </a:r>
            <a:r>
              <a:rPr lang="fr-FR" sz="2600" dirty="0" smtClean="0">
                <a:latin typeface="Arial" pitchFamily="34" charset="0"/>
                <a:cs typeface="Arial" pitchFamily="34" charset="0"/>
              </a:rPr>
              <a:t>avec </a:t>
            </a:r>
            <a:r>
              <a:rPr lang="fr-FR" sz="2600" dirty="0">
                <a:latin typeface="Arial" pitchFamily="34" charset="0"/>
                <a:cs typeface="Arial" pitchFamily="34" charset="0"/>
              </a:rPr>
              <a:t>de faibles revenus peuvent bénéficier de </a:t>
            </a:r>
            <a:r>
              <a:rPr lang="fr-FR" sz="2600" dirty="0" smtClean="0">
                <a:latin typeface="Arial" pitchFamily="34" charset="0"/>
                <a:cs typeface="Arial" pitchFamily="34" charset="0"/>
              </a:rPr>
              <a:t>l’allocation </a:t>
            </a:r>
            <a:r>
              <a:rPr lang="fr-FR" sz="2600" dirty="0">
                <a:latin typeface="Arial" pitchFamily="34" charset="0"/>
                <a:cs typeface="Arial" pitchFamily="34" charset="0"/>
              </a:rPr>
              <a:t>de solidarité aux personnes </a:t>
            </a:r>
            <a:r>
              <a:rPr lang="fr-FR" sz="2600" dirty="0" smtClean="0">
                <a:latin typeface="Arial" pitchFamily="34" charset="0"/>
                <a:cs typeface="Arial" pitchFamily="34" charset="0"/>
              </a:rPr>
              <a:t>âgées (ASPA) </a:t>
            </a:r>
            <a:r>
              <a:rPr lang="fr-FR" sz="2600" dirty="0">
                <a:latin typeface="Arial" pitchFamily="34" charset="0"/>
                <a:cs typeface="Arial" pitchFamily="34" charset="0"/>
              </a:rPr>
              <a:t>qui a remplacé le minimum vieillesse créé en 1956</a:t>
            </a:r>
            <a:r>
              <a:rPr lang="fr-FR" sz="2600" dirty="0" smtClean="0">
                <a:latin typeface="Arial" pitchFamily="34" charset="0"/>
                <a:cs typeface="Arial" pitchFamily="34" charset="0"/>
              </a:rPr>
              <a:t>. Elle </a:t>
            </a:r>
            <a:r>
              <a:rPr lang="fr-FR" sz="2600" dirty="0">
                <a:latin typeface="Arial" pitchFamily="34" charset="0"/>
                <a:cs typeface="Arial" pitchFamily="34" charset="0"/>
              </a:rPr>
              <a:t>peut atteindre jusqu’à </a:t>
            </a:r>
            <a:r>
              <a:rPr lang="fr-FR" sz="2600" dirty="0" smtClean="0">
                <a:latin typeface="Arial" pitchFamily="34" charset="0"/>
                <a:cs typeface="Arial" pitchFamily="34" charset="0"/>
              </a:rPr>
              <a:t>833€/mois </a:t>
            </a:r>
            <a:r>
              <a:rPr lang="fr-FR" sz="2600" dirty="0">
                <a:latin typeface="Arial" pitchFamily="34" charset="0"/>
                <a:cs typeface="Arial" pitchFamily="34" charset="0"/>
              </a:rPr>
              <a:t>pour une personne </a:t>
            </a:r>
            <a:r>
              <a:rPr lang="fr-FR" sz="2600" dirty="0" smtClean="0">
                <a:latin typeface="Arial" pitchFamily="34" charset="0"/>
                <a:cs typeface="Arial" pitchFamily="34" charset="0"/>
              </a:rPr>
              <a:t>seule.</a:t>
            </a:r>
            <a:endParaRPr lang="fr-FR" sz="2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763687" y="4152325"/>
            <a:ext cx="7132805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latin typeface="Arial" pitchFamily="34" charset="0"/>
                <a:cs typeface="Arial" pitchFamily="34" charset="0"/>
              </a:rPr>
              <a:t>Combien de personnes en bénéficient aujourd’hui </a:t>
            </a:r>
            <a:r>
              <a:rPr lang="fr-FR" sz="2400" b="1" dirty="0" smtClean="0">
                <a:latin typeface="Arial" pitchFamily="34" charset="0"/>
                <a:cs typeface="Arial" pitchFamily="34" charset="0"/>
              </a:rPr>
              <a:t>?</a:t>
            </a:r>
            <a:endParaRPr lang="fr-FR" sz="2400" b="1" dirty="0">
              <a:latin typeface="Arial" pitchFamily="34" charset="0"/>
              <a:cs typeface="Arial" pitchFamily="34" charset="0"/>
            </a:endParaRPr>
          </a:p>
          <a:p>
            <a:r>
              <a:rPr lang="fr-FR" sz="1600" dirty="0">
                <a:latin typeface="Arial" pitchFamily="34" charset="0"/>
                <a:cs typeface="Arial" pitchFamily="34" charset="0"/>
              </a:rPr>
              <a:t/>
            </a:r>
            <a:br>
              <a:rPr lang="fr-FR" sz="1600" dirty="0">
                <a:latin typeface="Arial" pitchFamily="34" charset="0"/>
                <a:cs typeface="Arial" pitchFamily="34" charset="0"/>
              </a:rPr>
            </a:br>
            <a:r>
              <a:rPr lang="fr-FR" sz="2400" dirty="0" smtClean="0">
                <a:latin typeface="Arial" pitchFamily="34" charset="0"/>
                <a:cs typeface="Arial" pitchFamily="34" charset="0"/>
              </a:rPr>
              <a:t>150 000</a:t>
            </a:r>
            <a:r>
              <a:rPr lang="fr-FR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fr-FR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fr-FR" sz="2400" dirty="0" smtClean="0">
                <a:latin typeface="Arial" pitchFamily="34" charset="0"/>
                <a:cs typeface="Arial" pitchFamily="34" charset="0"/>
              </a:rPr>
              <a:t>550 000</a:t>
            </a:r>
            <a:r>
              <a:rPr lang="fr-FR" sz="2400" dirty="0">
                <a:latin typeface="Arial" pitchFamily="34" charset="0"/>
                <a:cs typeface="Arial" pitchFamily="34" charset="0"/>
              </a:rPr>
              <a:t/>
            </a:r>
            <a:br>
              <a:rPr lang="fr-FR" sz="2400" dirty="0">
                <a:latin typeface="Arial" pitchFamily="34" charset="0"/>
                <a:cs typeface="Arial" pitchFamily="34" charset="0"/>
              </a:rPr>
            </a:br>
            <a:r>
              <a:rPr lang="fr-FR" sz="2400" dirty="0" smtClean="0">
                <a:latin typeface="Arial" pitchFamily="34" charset="0"/>
                <a:cs typeface="Arial" pitchFamily="34" charset="0"/>
              </a:rPr>
              <a:t>1 500 000</a:t>
            </a:r>
            <a:endParaRPr lang="fr-FR" sz="2400" dirty="0"/>
          </a:p>
        </p:txBody>
      </p:sp>
      <p:sp>
        <p:nvSpPr>
          <p:cNvPr id="5" name="Ellipse 4"/>
          <p:cNvSpPr/>
          <p:nvPr/>
        </p:nvSpPr>
        <p:spPr>
          <a:xfrm>
            <a:off x="1743062" y="5494455"/>
            <a:ext cx="1323271" cy="451438"/>
          </a:xfrm>
          <a:prstGeom prst="ellipse">
            <a:avLst/>
          </a:prstGeom>
          <a:noFill/>
          <a:ln w="38100">
            <a:solidFill>
              <a:srgbClr val="EB5A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4370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763688" y="1892015"/>
            <a:ext cx="6984776" cy="1771279"/>
          </a:xfrm>
        </p:spPr>
        <p:txBody>
          <a:bodyPr>
            <a:normAutofit/>
          </a:bodyPr>
          <a:lstStyle/>
          <a:p>
            <a:r>
              <a:rPr lang="fr-FR" sz="2800" dirty="0">
                <a:latin typeface="Arial" pitchFamily="34" charset="0"/>
                <a:cs typeface="Arial" pitchFamily="34" charset="0"/>
              </a:rPr>
              <a:t>L’un des premiers régimes de retraite est le régime des mineurs.</a:t>
            </a:r>
            <a:br>
              <a:rPr lang="fr-FR" sz="2800" dirty="0">
                <a:latin typeface="Arial" pitchFamily="34" charset="0"/>
                <a:cs typeface="Arial" pitchFamily="34" charset="0"/>
              </a:rPr>
            </a:br>
            <a:r>
              <a:rPr lang="fr-FR" sz="2800" dirty="0">
                <a:latin typeface="Arial" pitchFamily="34" charset="0"/>
                <a:cs typeface="Arial" pitchFamily="34" charset="0"/>
              </a:rPr>
              <a:t>Il couvre les risques maladie et vieillesse de ces travailleurs et de leur famille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fr-FR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763688" y="4036978"/>
            <a:ext cx="713280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latin typeface="Arial" pitchFamily="34" charset="0"/>
                <a:cs typeface="Arial" pitchFamily="34" charset="0"/>
              </a:rPr>
              <a:t>De quand date la création de ce régime ?</a:t>
            </a:r>
            <a:br>
              <a:rPr lang="fr-FR" sz="2400" b="1" dirty="0">
                <a:latin typeface="Arial" pitchFamily="34" charset="0"/>
                <a:cs typeface="Arial" pitchFamily="34" charset="0"/>
              </a:rPr>
            </a:br>
            <a:r>
              <a:rPr lang="fr-FR" sz="1600" dirty="0">
                <a:latin typeface="Arial" pitchFamily="34" charset="0"/>
                <a:cs typeface="Arial" pitchFamily="34" charset="0"/>
              </a:rPr>
              <a:t/>
            </a:r>
            <a:br>
              <a:rPr lang="fr-FR" sz="1600" dirty="0">
                <a:latin typeface="Arial" pitchFamily="34" charset="0"/>
                <a:cs typeface="Arial" pitchFamily="34" charset="0"/>
              </a:rPr>
            </a:br>
            <a:r>
              <a:rPr lang="fr-FR" sz="2400" dirty="0">
                <a:latin typeface="Arial" pitchFamily="34" charset="0"/>
                <a:cs typeface="Arial" pitchFamily="34" charset="0"/>
              </a:rPr>
              <a:t>1894</a:t>
            </a:r>
            <a:r>
              <a:rPr lang="fr-FR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fr-FR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fr-FR" sz="2400" dirty="0">
                <a:latin typeface="Arial" pitchFamily="34" charset="0"/>
                <a:cs typeface="Arial" pitchFamily="34" charset="0"/>
              </a:rPr>
              <a:t>1945</a:t>
            </a:r>
            <a:br>
              <a:rPr lang="fr-FR" sz="2400" dirty="0">
                <a:latin typeface="Arial" pitchFamily="34" charset="0"/>
                <a:cs typeface="Arial" pitchFamily="34" charset="0"/>
              </a:rPr>
            </a:br>
            <a:r>
              <a:rPr lang="fr-FR" sz="2400" dirty="0">
                <a:latin typeface="Arial" pitchFamily="34" charset="0"/>
                <a:cs typeface="Arial" pitchFamily="34" charset="0"/>
              </a:rPr>
              <a:t>1910</a:t>
            </a:r>
            <a:endParaRPr lang="fr-FR" sz="2400" dirty="0"/>
          </a:p>
        </p:txBody>
      </p:sp>
      <p:sp>
        <p:nvSpPr>
          <p:cNvPr id="5" name="Ellipse 4"/>
          <p:cNvSpPr/>
          <p:nvPr/>
        </p:nvSpPr>
        <p:spPr>
          <a:xfrm>
            <a:off x="1763690" y="4650337"/>
            <a:ext cx="883260" cy="446887"/>
          </a:xfrm>
          <a:prstGeom prst="ellipse">
            <a:avLst/>
          </a:prstGeom>
          <a:noFill/>
          <a:ln w="38100">
            <a:solidFill>
              <a:srgbClr val="EB5A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9280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398443" y="3530748"/>
            <a:ext cx="234711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MERCI !</a:t>
            </a:r>
            <a:endParaRPr lang="fr-FR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622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763688" y="1930007"/>
            <a:ext cx="6984776" cy="2078576"/>
          </a:xfrm>
        </p:spPr>
        <p:txBody>
          <a:bodyPr>
            <a:normAutofit/>
          </a:bodyPr>
          <a:lstStyle/>
          <a:p>
            <a:r>
              <a:rPr lang="fr-FR" sz="2800" dirty="0">
                <a:latin typeface="Arial" pitchFamily="34" charset="0"/>
                <a:cs typeface="Arial" pitchFamily="34" charset="0"/>
              </a:rPr>
              <a:t>Créé par Colbert, il permettait aussi de payer les soins et les indemnités des invalides et des blessés. </a:t>
            </a:r>
            <a:br>
              <a:rPr lang="fr-FR" sz="2800" dirty="0">
                <a:latin typeface="Arial" pitchFamily="34" charset="0"/>
                <a:cs typeface="Arial" pitchFamily="34" charset="0"/>
              </a:rPr>
            </a:br>
            <a:r>
              <a:rPr lang="fr-FR" sz="2800" dirty="0">
                <a:latin typeface="Arial" pitchFamily="34" charset="0"/>
                <a:cs typeface="Arial" pitchFamily="34" charset="0"/>
              </a:rPr>
              <a:t>Il était financé par une retenue sur la 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solde.</a:t>
            </a:r>
            <a:endParaRPr lang="fr-FR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763687" y="4154694"/>
            <a:ext cx="713280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latin typeface="Arial" pitchFamily="34" charset="0"/>
                <a:cs typeface="Arial" pitchFamily="34" charset="0"/>
              </a:rPr>
              <a:t>Ce régime concernait :</a:t>
            </a:r>
            <a:br>
              <a:rPr lang="fr-FR" sz="2400" b="1" dirty="0" smtClean="0">
                <a:latin typeface="Arial" pitchFamily="34" charset="0"/>
                <a:cs typeface="Arial" pitchFamily="34" charset="0"/>
              </a:rPr>
            </a:br>
            <a:r>
              <a:rPr lang="fr-FR" sz="1600" dirty="0">
                <a:latin typeface="Arial" pitchFamily="34" charset="0"/>
                <a:cs typeface="Arial" pitchFamily="34" charset="0"/>
              </a:rPr>
              <a:t/>
            </a:r>
            <a:br>
              <a:rPr lang="fr-FR" sz="1600" dirty="0">
                <a:latin typeface="Arial" pitchFamily="34" charset="0"/>
                <a:cs typeface="Arial" pitchFamily="34" charset="0"/>
              </a:rPr>
            </a:br>
            <a:r>
              <a:rPr lang="fr-FR" sz="2400" dirty="0" smtClean="0">
                <a:latin typeface="Arial" pitchFamily="34" charset="0"/>
                <a:cs typeface="Arial" pitchFamily="34" charset="0"/>
              </a:rPr>
              <a:t>Les percepteurs</a:t>
            </a:r>
            <a:r>
              <a:rPr lang="fr-FR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fr-FR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fr-FR" sz="2400" dirty="0" smtClean="0">
                <a:latin typeface="Arial" pitchFamily="34" charset="0"/>
                <a:cs typeface="Arial" pitchFamily="34" charset="0"/>
              </a:rPr>
              <a:t>Les soldats</a:t>
            </a:r>
            <a:r>
              <a:rPr lang="fr-FR" sz="2400" dirty="0">
                <a:latin typeface="Arial" pitchFamily="34" charset="0"/>
                <a:cs typeface="Arial" pitchFamily="34" charset="0"/>
              </a:rPr>
              <a:t/>
            </a:r>
            <a:br>
              <a:rPr lang="fr-FR" sz="2400" dirty="0">
                <a:latin typeface="Arial" pitchFamily="34" charset="0"/>
                <a:cs typeface="Arial" pitchFamily="34" charset="0"/>
              </a:rPr>
            </a:br>
            <a:r>
              <a:rPr lang="fr-FR" sz="2400" dirty="0" smtClean="0">
                <a:latin typeface="Arial" pitchFamily="34" charset="0"/>
                <a:cs typeface="Arial" pitchFamily="34" charset="0"/>
              </a:rPr>
              <a:t>Les marins</a:t>
            </a:r>
            <a:endParaRPr lang="fr-FR" sz="2400" dirty="0"/>
          </a:p>
        </p:txBody>
      </p:sp>
      <p:sp>
        <p:nvSpPr>
          <p:cNvPr id="5" name="Ellipse 4"/>
          <p:cNvSpPr/>
          <p:nvPr/>
        </p:nvSpPr>
        <p:spPr>
          <a:xfrm>
            <a:off x="1633064" y="5496828"/>
            <a:ext cx="1900783" cy="452482"/>
          </a:xfrm>
          <a:prstGeom prst="ellipse">
            <a:avLst/>
          </a:prstGeom>
          <a:noFill/>
          <a:ln w="38100">
            <a:solidFill>
              <a:srgbClr val="EB5A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1946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763688" y="1926401"/>
            <a:ext cx="7057178" cy="1723153"/>
          </a:xfrm>
        </p:spPr>
        <p:txBody>
          <a:bodyPr>
            <a:normAutofit/>
          </a:bodyPr>
          <a:lstStyle/>
          <a:p>
            <a:r>
              <a:rPr lang="fr-FR" sz="2800" dirty="0">
                <a:latin typeface="Arial" pitchFamily="34" charset="0"/>
                <a:cs typeface="Arial" pitchFamily="34" charset="0"/>
              </a:rPr>
              <a:t>Les régimes spéciaux intègrent les risques et les spécificités propres à une profession. Par exemple, cheminots, marins, clercs de notaire et militaires ont le leur.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1763687" y="3957472"/>
            <a:ext cx="7132805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latin typeface="Arial" pitchFamily="34" charset="0"/>
                <a:cs typeface="Arial" pitchFamily="34" charset="0"/>
              </a:rPr>
              <a:t>Laquelle de ces structures a aussi un régime spécial </a:t>
            </a:r>
            <a:r>
              <a:rPr lang="fr-FR" sz="2400" b="1" dirty="0" smtClean="0">
                <a:latin typeface="Arial" pitchFamily="34" charset="0"/>
                <a:cs typeface="Arial" pitchFamily="34" charset="0"/>
              </a:rPr>
              <a:t>?</a:t>
            </a:r>
            <a:br>
              <a:rPr lang="fr-FR" sz="2400" b="1" dirty="0" smtClean="0">
                <a:latin typeface="Arial" pitchFamily="34" charset="0"/>
                <a:cs typeface="Arial" pitchFamily="34" charset="0"/>
              </a:rPr>
            </a:br>
            <a:r>
              <a:rPr lang="fr-FR" sz="1600" dirty="0">
                <a:latin typeface="Arial" pitchFamily="34" charset="0"/>
                <a:cs typeface="Arial" pitchFamily="34" charset="0"/>
              </a:rPr>
              <a:t/>
            </a:r>
            <a:br>
              <a:rPr lang="fr-FR" sz="1600" dirty="0">
                <a:latin typeface="Arial" pitchFamily="34" charset="0"/>
                <a:cs typeface="Arial" pitchFamily="34" charset="0"/>
              </a:rPr>
            </a:br>
            <a:r>
              <a:rPr lang="fr-FR" sz="2400" dirty="0" smtClean="0">
                <a:latin typeface="Arial" pitchFamily="34" charset="0"/>
                <a:cs typeface="Arial" pitchFamily="34" charset="0"/>
              </a:rPr>
              <a:t>La Comédie française</a:t>
            </a:r>
            <a:r>
              <a:rPr lang="fr-FR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fr-FR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fr-FR" sz="2400" dirty="0" smtClean="0">
                <a:latin typeface="Arial" pitchFamily="34" charset="0"/>
                <a:cs typeface="Arial" pitchFamily="34" charset="0"/>
              </a:rPr>
              <a:t>Les chauffeurs de taxi</a:t>
            </a:r>
            <a:r>
              <a:rPr lang="fr-FR" sz="2400" dirty="0">
                <a:latin typeface="Arial" pitchFamily="34" charset="0"/>
                <a:cs typeface="Arial" pitchFamily="34" charset="0"/>
              </a:rPr>
              <a:t/>
            </a:r>
            <a:br>
              <a:rPr lang="fr-FR" sz="2400" dirty="0">
                <a:latin typeface="Arial" pitchFamily="34" charset="0"/>
                <a:cs typeface="Arial" pitchFamily="34" charset="0"/>
              </a:rPr>
            </a:br>
            <a:r>
              <a:rPr lang="fr-FR" sz="2400" dirty="0" smtClean="0">
                <a:latin typeface="Arial" pitchFamily="34" charset="0"/>
                <a:cs typeface="Arial" pitchFamily="34" charset="0"/>
              </a:rPr>
              <a:t>La Ville de Paris</a:t>
            </a:r>
            <a:endParaRPr lang="fr-FR" sz="2400" dirty="0"/>
          </a:p>
        </p:txBody>
      </p:sp>
      <p:sp>
        <p:nvSpPr>
          <p:cNvPr id="5" name="Ellipse 4"/>
          <p:cNvSpPr/>
          <p:nvPr/>
        </p:nvSpPr>
        <p:spPr>
          <a:xfrm>
            <a:off x="1543685" y="4914590"/>
            <a:ext cx="3530205" cy="508763"/>
          </a:xfrm>
          <a:prstGeom prst="ellipse">
            <a:avLst/>
          </a:prstGeom>
          <a:noFill/>
          <a:ln w="38100">
            <a:solidFill>
              <a:srgbClr val="EB5A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1629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763688" y="1935830"/>
            <a:ext cx="6984776" cy="1345017"/>
          </a:xfrm>
        </p:spPr>
        <p:txBody>
          <a:bodyPr>
            <a:normAutofit/>
          </a:bodyPr>
          <a:lstStyle/>
          <a:p>
            <a:r>
              <a:rPr lang="fr-FR" sz="2800" dirty="0">
                <a:latin typeface="Arial" pitchFamily="34" charset="0"/>
                <a:cs typeface="Arial" pitchFamily="34" charset="0"/>
              </a:rPr>
              <a:t>L’espérance de vie continue de progresser en France : elle est de 85 ans pour les femmes et de 78 ans pour les 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hommes.</a:t>
            </a:r>
            <a:endParaRPr lang="fr-FR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763687" y="3994409"/>
            <a:ext cx="698477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latin typeface="Arial" pitchFamily="34" charset="0"/>
                <a:cs typeface="Arial" pitchFamily="34" charset="0"/>
              </a:rPr>
              <a:t>Elle augmente en moyenne tous les ans de :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fr-FR" sz="2400" dirty="0" smtClean="0">
                <a:latin typeface="Arial" pitchFamily="34" charset="0"/>
                <a:cs typeface="Arial" pitchFamily="34" charset="0"/>
              </a:rPr>
            </a:br>
            <a:r>
              <a:rPr lang="fr-FR" sz="1600" dirty="0">
                <a:latin typeface="Arial" pitchFamily="34" charset="0"/>
                <a:cs typeface="Arial" pitchFamily="34" charset="0"/>
              </a:rPr>
              <a:t/>
            </a:r>
            <a:br>
              <a:rPr lang="fr-FR" sz="1600" dirty="0">
                <a:latin typeface="Arial" pitchFamily="34" charset="0"/>
                <a:cs typeface="Arial" pitchFamily="34" charset="0"/>
              </a:rPr>
            </a:br>
            <a:r>
              <a:rPr lang="fr-FR" sz="2400" dirty="0" smtClean="0">
                <a:latin typeface="Arial" pitchFamily="34" charset="0"/>
                <a:cs typeface="Arial" pitchFamily="34" charset="0"/>
              </a:rPr>
              <a:t>1 mois</a:t>
            </a:r>
            <a:r>
              <a:rPr lang="fr-FR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fr-FR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fr-FR" sz="2400" dirty="0" smtClean="0">
                <a:latin typeface="Arial" pitchFamily="34" charset="0"/>
                <a:cs typeface="Arial" pitchFamily="34" charset="0"/>
              </a:rPr>
              <a:t>3 mois</a:t>
            </a:r>
            <a:r>
              <a:rPr lang="fr-FR" sz="2400" dirty="0">
                <a:latin typeface="Arial" pitchFamily="34" charset="0"/>
                <a:cs typeface="Arial" pitchFamily="34" charset="0"/>
              </a:rPr>
              <a:t/>
            </a:r>
            <a:br>
              <a:rPr lang="fr-FR" sz="2400" dirty="0">
                <a:latin typeface="Arial" pitchFamily="34" charset="0"/>
                <a:cs typeface="Arial" pitchFamily="34" charset="0"/>
              </a:rPr>
            </a:br>
            <a:r>
              <a:rPr lang="fr-FR" sz="2400" dirty="0" smtClean="0">
                <a:latin typeface="Arial" pitchFamily="34" charset="0"/>
                <a:cs typeface="Arial" pitchFamily="34" charset="0"/>
              </a:rPr>
              <a:t>1 an</a:t>
            </a:r>
            <a:endParaRPr lang="fr-FR" sz="2400" dirty="0"/>
          </a:p>
        </p:txBody>
      </p:sp>
      <p:sp>
        <p:nvSpPr>
          <p:cNvPr id="5" name="Ellipse 4"/>
          <p:cNvSpPr/>
          <p:nvPr/>
        </p:nvSpPr>
        <p:spPr>
          <a:xfrm>
            <a:off x="1694938" y="4994055"/>
            <a:ext cx="1165140" cy="427688"/>
          </a:xfrm>
          <a:prstGeom prst="ellipse">
            <a:avLst/>
          </a:prstGeom>
          <a:noFill/>
          <a:ln w="38100">
            <a:solidFill>
              <a:srgbClr val="EB5A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3346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763688" y="1960976"/>
            <a:ext cx="6984776" cy="1977535"/>
          </a:xfrm>
        </p:spPr>
        <p:txBody>
          <a:bodyPr>
            <a:noAutofit/>
          </a:bodyPr>
          <a:lstStyle/>
          <a:p>
            <a:r>
              <a:rPr lang="fr-FR" sz="2800" dirty="0">
                <a:latin typeface="Arial" pitchFamily="34" charset="0"/>
                <a:cs typeface="Arial" pitchFamily="34" charset="0"/>
              </a:rPr>
              <a:t>Notre système de retraite repose sur les principes de répartition et de solidarité entre générations. Les cotisations des actifs servent à payer les pensions des retraités actuels.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1763687" y="3985172"/>
            <a:ext cx="713280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latin typeface="Arial" pitchFamily="34" charset="0"/>
                <a:cs typeface="Arial" pitchFamily="34" charset="0"/>
              </a:rPr>
              <a:t>Quel est le nombre d’actifs pour un retraité ?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fr-FR" sz="2400" dirty="0" smtClean="0">
                <a:latin typeface="Arial" pitchFamily="34" charset="0"/>
                <a:cs typeface="Arial" pitchFamily="34" charset="0"/>
              </a:rPr>
            </a:br>
            <a:r>
              <a:rPr lang="fr-FR" sz="1600" dirty="0">
                <a:latin typeface="Arial" pitchFamily="34" charset="0"/>
                <a:cs typeface="Arial" pitchFamily="34" charset="0"/>
              </a:rPr>
              <a:t/>
            </a:r>
            <a:br>
              <a:rPr lang="fr-FR" sz="1600" dirty="0">
                <a:latin typeface="Arial" pitchFamily="34" charset="0"/>
                <a:cs typeface="Arial" pitchFamily="34" charset="0"/>
              </a:rPr>
            </a:br>
            <a:r>
              <a:rPr lang="fr-FR" sz="2400" dirty="0" smtClean="0">
                <a:latin typeface="Arial" pitchFamily="34" charset="0"/>
                <a:cs typeface="Arial" pitchFamily="34" charset="0"/>
              </a:rPr>
              <a:t>1,65</a:t>
            </a:r>
            <a:r>
              <a:rPr lang="fr-FR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fr-FR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fr-FR" sz="2400" dirty="0" smtClean="0">
                <a:latin typeface="Arial" pitchFamily="34" charset="0"/>
                <a:cs typeface="Arial" pitchFamily="34" charset="0"/>
              </a:rPr>
              <a:t>2,1</a:t>
            </a:r>
            <a:r>
              <a:rPr lang="fr-FR" sz="2400" dirty="0">
                <a:latin typeface="Arial" pitchFamily="34" charset="0"/>
                <a:cs typeface="Arial" pitchFamily="34" charset="0"/>
              </a:rPr>
              <a:t/>
            </a:r>
            <a:br>
              <a:rPr lang="fr-FR" sz="2400" dirty="0">
                <a:latin typeface="Arial" pitchFamily="34" charset="0"/>
                <a:cs typeface="Arial" pitchFamily="34" charset="0"/>
              </a:rPr>
            </a:br>
            <a:r>
              <a:rPr lang="fr-FR" sz="2400" dirty="0" smtClean="0">
                <a:latin typeface="Arial" pitchFamily="34" charset="0"/>
                <a:cs typeface="Arial" pitchFamily="34" charset="0"/>
              </a:rPr>
              <a:t>3</a:t>
            </a:r>
            <a:endParaRPr lang="fr-FR" sz="2400" dirty="0"/>
          </a:p>
        </p:txBody>
      </p:sp>
      <p:sp>
        <p:nvSpPr>
          <p:cNvPr id="5" name="Ellipse 4"/>
          <p:cNvSpPr/>
          <p:nvPr/>
        </p:nvSpPr>
        <p:spPr>
          <a:xfrm>
            <a:off x="1777436" y="4617783"/>
            <a:ext cx="766383" cy="413880"/>
          </a:xfrm>
          <a:prstGeom prst="ellipse">
            <a:avLst/>
          </a:prstGeom>
          <a:noFill/>
          <a:ln w="38100">
            <a:solidFill>
              <a:srgbClr val="EB5A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57024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763688" y="2021120"/>
            <a:ext cx="6984776" cy="863755"/>
          </a:xfrm>
        </p:spPr>
        <p:txBody>
          <a:bodyPr>
            <a:noAutofit/>
          </a:bodyPr>
          <a:lstStyle/>
          <a:p>
            <a:r>
              <a:rPr lang="fr-FR" sz="2800" dirty="0">
                <a:latin typeface="Arial" pitchFamily="34" charset="0"/>
                <a:cs typeface="Arial" pitchFamily="34" charset="0"/>
              </a:rPr>
              <a:t>Le taux d’emploi des 55-64 ans est historiquement faible en France.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1763687" y="3477177"/>
            <a:ext cx="713280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latin typeface="Arial" pitchFamily="34" charset="0"/>
                <a:cs typeface="Arial" pitchFamily="34" charset="0"/>
              </a:rPr>
              <a:t>En 2000, il était de 37%, il est aujourd’hui </a:t>
            </a:r>
            <a:r>
              <a:rPr lang="fr-FR" sz="2400" b="1" dirty="0" smtClean="0">
                <a:latin typeface="Arial" pitchFamily="34" charset="0"/>
                <a:cs typeface="Arial" pitchFamily="34" charset="0"/>
              </a:rPr>
              <a:t>de :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fr-FR" sz="2400" dirty="0" smtClean="0">
                <a:latin typeface="Arial" pitchFamily="34" charset="0"/>
                <a:cs typeface="Arial" pitchFamily="34" charset="0"/>
              </a:rPr>
            </a:br>
            <a:r>
              <a:rPr lang="fr-FR" sz="1600" dirty="0">
                <a:latin typeface="Arial" pitchFamily="34" charset="0"/>
                <a:cs typeface="Arial" pitchFamily="34" charset="0"/>
              </a:rPr>
              <a:t/>
            </a:r>
            <a:br>
              <a:rPr lang="fr-FR" sz="1600" dirty="0">
                <a:latin typeface="Arial" pitchFamily="34" charset="0"/>
                <a:cs typeface="Arial" pitchFamily="34" charset="0"/>
              </a:rPr>
            </a:br>
            <a:r>
              <a:rPr lang="fr-FR" sz="2400" dirty="0" smtClean="0">
                <a:latin typeface="Arial" pitchFamily="34" charset="0"/>
                <a:cs typeface="Arial" pitchFamily="34" charset="0"/>
              </a:rPr>
              <a:t>25%</a:t>
            </a:r>
            <a:r>
              <a:rPr lang="fr-FR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fr-FR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fr-FR" sz="2400" dirty="0" smtClean="0">
                <a:latin typeface="Arial" pitchFamily="34" charset="0"/>
                <a:cs typeface="Arial" pitchFamily="34" charset="0"/>
              </a:rPr>
              <a:t>35%</a:t>
            </a:r>
            <a:r>
              <a:rPr lang="fr-FR" sz="2400" dirty="0">
                <a:latin typeface="Arial" pitchFamily="34" charset="0"/>
                <a:cs typeface="Arial" pitchFamily="34" charset="0"/>
              </a:rPr>
              <a:t/>
            </a:r>
            <a:br>
              <a:rPr lang="fr-FR" sz="2400" dirty="0">
                <a:latin typeface="Arial" pitchFamily="34" charset="0"/>
                <a:cs typeface="Arial" pitchFamily="34" charset="0"/>
              </a:rPr>
            </a:br>
            <a:r>
              <a:rPr lang="fr-FR" sz="2400" dirty="0" smtClean="0">
                <a:latin typeface="Arial" pitchFamily="34" charset="0"/>
                <a:cs typeface="Arial" pitchFamily="34" charset="0"/>
              </a:rPr>
              <a:t>45%</a:t>
            </a:r>
            <a:endParaRPr lang="fr-FR" sz="2400" dirty="0"/>
          </a:p>
        </p:txBody>
      </p:sp>
      <p:sp>
        <p:nvSpPr>
          <p:cNvPr id="5" name="Ellipse 4"/>
          <p:cNvSpPr/>
          <p:nvPr/>
        </p:nvSpPr>
        <p:spPr>
          <a:xfrm>
            <a:off x="1749937" y="4853678"/>
            <a:ext cx="807633" cy="401469"/>
          </a:xfrm>
          <a:prstGeom prst="ellipse">
            <a:avLst/>
          </a:prstGeom>
          <a:noFill/>
          <a:ln w="38100">
            <a:solidFill>
              <a:srgbClr val="EB5A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8390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763688" y="1947230"/>
            <a:ext cx="6984776" cy="863755"/>
          </a:xfrm>
        </p:spPr>
        <p:txBody>
          <a:bodyPr>
            <a:noAutofit/>
          </a:bodyPr>
          <a:lstStyle/>
          <a:p>
            <a:r>
              <a:rPr lang="fr-FR" sz="2800" dirty="0">
                <a:latin typeface="Arial" pitchFamily="34" charset="0"/>
                <a:cs typeface="Arial" pitchFamily="34" charset="0"/>
              </a:rPr>
              <a:t>Le travail au noir est interdit et l’employeur peut être 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>sanctionné.</a:t>
            </a:r>
            <a:endParaRPr lang="fr-FR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763687" y="3504890"/>
            <a:ext cx="7380313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latin typeface="Arial" pitchFamily="34" charset="0"/>
                <a:cs typeface="Arial" pitchFamily="34" charset="0"/>
              </a:rPr>
              <a:t>Si un salarié n’a pas été déclaré, les jours travaillés sont-ils comptabilisés pour sa </a:t>
            </a:r>
            <a:r>
              <a:rPr lang="fr-FR" sz="2400" b="1" dirty="0" smtClean="0">
                <a:latin typeface="Arial" pitchFamily="34" charset="0"/>
                <a:cs typeface="Arial" pitchFamily="34" charset="0"/>
              </a:rPr>
              <a:t>retraite ?</a:t>
            </a:r>
            <a:endParaRPr lang="fr-FR" sz="2400" b="1" dirty="0">
              <a:latin typeface="Arial" pitchFamily="34" charset="0"/>
              <a:cs typeface="Arial" pitchFamily="34" charset="0"/>
            </a:endParaRPr>
          </a:p>
          <a:p>
            <a:r>
              <a:rPr lang="fr-FR" sz="1600" dirty="0">
                <a:latin typeface="Arial" pitchFamily="34" charset="0"/>
                <a:cs typeface="Arial" pitchFamily="34" charset="0"/>
              </a:rPr>
              <a:t/>
            </a:r>
            <a:br>
              <a:rPr lang="fr-FR" sz="1600" dirty="0">
                <a:latin typeface="Arial" pitchFamily="34" charset="0"/>
                <a:cs typeface="Arial" pitchFamily="34" charset="0"/>
              </a:rPr>
            </a:br>
            <a:r>
              <a:rPr lang="fr-FR" sz="2400" dirty="0" smtClean="0">
                <a:latin typeface="Arial" pitchFamily="34" charset="0"/>
                <a:cs typeface="Arial" pitchFamily="34" charset="0"/>
              </a:rPr>
              <a:t>Oui</a:t>
            </a:r>
            <a:r>
              <a:rPr lang="fr-FR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fr-FR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fr-FR" sz="2400" dirty="0" smtClean="0">
                <a:latin typeface="Arial" pitchFamily="34" charset="0"/>
                <a:cs typeface="Arial" pitchFamily="34" charset="0"/>
              </a:rPr>
              <a:t>Non</a:t>
            </a:r>
            <a:r>
              <a:rPr lang="fr-FR" sz="2400" dirty="0">
                <a:latin typeface="Arial" pitchFamily="34" charset="0"/>
                <a:cs typeface="Arial" pitchFamily="34" charset="0"/>
              </a:rPr>
              <a:t/>
            </a:r>
            <a:br>
              <a:rPr lang="fr-FR" sz="2400" dirty="0">
                <a:latin typeface="Arial" pitchFamily="34" charset="0"/>
                <a:cs typeface="Arial" pitchFamily="34" charset="0"/>
              </a:rPr>
            </a:br>
            <a:r>
              <a:rPr lang="fr-FR" sz="2400" dirty="0" smtClean="0">
                <a:latin typeface="Arial" pitchFamily="34" charset="0"/>
                <a:cs typeface="Arial" pitchFamily="34" charset="0"/>
              </a:rPr>
              <a:t>Oui pour moitié</a:t>
            </a:r>
            <a:endParaRPr lang="fr-FR" sz="2400" dirty="0"/>
          </a:p>
        </p:txBody>
      </p:sp>
      <p:sp>
        <p:nvSpPr>
          <p:cNvPr id="5" name="Ellipse 4"/>
          <p:cNvSpPr/>
          <p:nvPr/>
        </p:nvSpPr>
        <p:spPr>
          <a:xfrm>
            <a:off x="1722437" y="4888268"/>
            <a:ext cx="807633" cy="401469"/>
          </a:xfrm>
          <a:prstGeom prst="ellipse">
            <a:avLst/>
          </a:prstGeom>
          <a:noFill/>
          <a:ln w="38100">
            <a:solidFill>
              <a:srgbClr val="EB5A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9984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763688" y="1993410"/>
            <a:ext cx="6984776" cy="2000034"/>
          </a:xfrm>
        </p:spPr>
        <p:txBody>
          <a:bodyPr>
            <a:noAutofit/>
          </a:bodyPr>
          <a:lstStyle/>
          <a:p>
            <a:r>
              <a:rPr lang="fr-FR" sz="2800" dirty="0">
                <a:latin typeface="Arial" pitchFamily="34" charset="0"/>
                <a:cs typeface="Arial" pitchFamily="34" charset="0"/>
              </a:rPr>
              <a:t>Le Conseil d’orientation des retraites (COR), créé en 2000, se compose de représentants des partenaires sociaux, de directeurs d’administration centrale, de parlementaires et de personnalités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1763687" y="4059064"/>
            <a:ext cx="7132805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latin typeface="Arial" pitchFamily="34" charset="0"/>
                <a:cs typeface="Arial" pitchFamily="34" charset="0"/>
              </a:rPr>
              <a:t>Il a pour mission de :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fr-FR" sz="2400" dirty="0" smtClean="0">
                <a:latin typeface="Arial" pitchFamily="34" charset="0"/>
                <a:cs typeface="Arial" pitchFamily="34" charset="0"/>
              </a:rPr>
            </a:br>
            <a:r>
              <a:rPr lang="fr-FR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fr-FR" sz="1600" dirty="0" smtClean="0">
                <a:latin typeface="Arial" pitchFamily="34" charset="0"/>
                <a:cs typeface="Arial" pitchFamily="34" charset="0"/>
              </a:rPr>
            </a:br>
            <a:r>
              <a:rPr lang="fr-FR" sz="2400" dirty="0">
                <a:latin typeface="Arial" pitchFamily="34" charset="0"/>
                <a:cs typeface="Arial" pitchFamily="34" charset="0"/>
              </a:rPr>
              <a:t>D’analyser les évolutions démographiques et économiques et de faire des 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>projections</a:t>
            </a:r>
            <a:r>
              <a:rPr lang="fr-FR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fr-FR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fr-FR" sz="2400" dirty="0" smtClean="0">
                <a:latin typeface="Arial" pitchFamily="34" charset="0"/>
                <a:cs typeface="Arial" pitchFamily="34" charset="0"/>
              </a:rPr>
              <a:t>D’arrêter les comptes</a:t>
            </a:r>
            <a:br>
              <a:rPr lang="fr-FR" sz="2400" dirty="0" smtClean="0">
                <a:latin typeface="Arial" pitchFamily="34" charset="0"/>
                <a:cs typeface="Arial" pitchFamily="34" charset="0"/>
              </a:rPr>
            </a:br>
            <a:r>
              <a:rPr lang="fr-FR" sz="2400" dirty="0" smtClean="0">
                <a:latin typeface="Arial" pitchFamily="34" charset="0"/>
                <a:cs typeface="Arial" pitchFamily="34" charset="0"/>
              </a:rPr>
              <a:t>De faire des projets de loi</a:t>
            </a:r>
            <a:endParaRPr lang="fr-FR" sz="2400" dirty="0"/>
          </a:p>
        </p:txBody>
      </p:sp>
      <p:sp>
        <p:nvSpPr>
          <p:cNvPr id="5" name="Ellipse 4"/>
          <p:cNvSpPr/>
          <p:nvPr/>
        </p:nvSpPr>
        <p:spPr>
          <a:xfrm>
            <a:off x="838773" y="4521161"/>
            <a:ext cx="7652084" cy="1058781"/>
          </a:xfrm>
          <a:prstGeom prst="ellipse">
            <a:avLst/>
          </a:prstGeom>
          <a:noFill/>
          <a:ln w="38100">
            <a:solidFill>
              <a:srgbClr val="EB5A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0716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8D0C5BF601DAE4B9A47B27AF36B03E3" ma:contentTypeVersion="10" ma:contentTypeDescription="Crée un document." ma:contentTypeScope="" ma:versionID="0c31c40aee39f225846c406c9ca6f993">
  <xsd:schema xmlns:xsd="http://www.w3.org/2001/XMLSchema" xmlns:xs="http://www.w3.org/2001/XMLSchema" xmlns:p="http://schemas.microsoft.com/office/2006/metadata/properties" xmlns:ns2="940ec8d4-f687-4366-a790-40ec7ea3de28" xmlns:ns3="f314d42e-8c8f-465f-80b5-b549cc38a388" targetNamespace="http://schemas.microsoft.com/office/2006/metadata/properties" ma:root="true" ma:fieldsID="852917e8a0486fe98332acdcd2c37d02" ns2:_="" ns3:_="">
    <xsd:import namespace="940ec8d4-f687-4366-a790-40ec7ea3de28"/>
    <xsd:import namespace="f314d42e-8c8f-465f-80b5-b549cc38a38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0ec8d4-f687-4366-a790-40ec7ea3de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14d42e-8c8f-465f-80b5-b549cc38a388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33B9B32-3C18-40CD-B443-3B860D585F9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40ec8d4-f687-4366-a790-40ec7ea3de28"/>
    <ds:schemaRef ds:uri="f314d42e-8c8f-465f-80b5-b549cc38a38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99E4798-90D5-436F-A1F5-C3B02452A06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AA30295-9828-49C9-902C-F948F5000A29}">
  <ds:schemaRefs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f314d42e-8c8f-465f-80b5-b549cc38a388"/>
    <ds:schemaRef ds:uri="940ec8d4-f687-4366-a790-40ec7ea3de28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317</TotalTime>
  <Words>601</Words>
  <Application>Microsoft Office PowerPoint</Application>
  <PresentationFormat>Affichage à l'écran (4:3)</PresentationFormat>
  <Paragraphs>48</Paragraphs>
  <Slides>20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Thème Office</vt:lpstr>
      <vt:lpstr>Présentation PowerPoint</vt:lpstr>
      <vt:lpstr>L’un des premiers régimes de retraite est le régime des mineurs. Il couvre les risques maladie et vieillesse de ces travailleurs et de leur famille.</vt:lpstr>
      <vt:lpstr>Créé par Colbert, il permettait aussi de payer les soins et les indemnités des invalides et des blessés.  Il était financé par une retenue sur la solde.</vt:lpstr>
      <vt:lpstr>Les régimes spéciaux intègrent les risques et les spécificités propres à une profession. Par exemple, cheminots, marins, clercs de notaire et militaires ont le leur.</vt:lpstr>
      <vt:lpstr>L’espérance de vie continue de progresser en France : elle est de 85 ans pour les femmes et de 78 ans pour les hommes.</vt:lpstr>
      <vt:lpstr>Notre système de retraite repose sur les principes de répartition et de solidarité entre générations. Les cotisations des actifs servent à payer les pensions des retraités actuels.</vt:lpstr>
      <vt:lpstr>Le taux d’emploi des 55-64 ans est historiquement faible en France.</vt:lpstr>
      <vt:lpstr>Le travail au noir est interdit et l’employeur peut être sanctionné.</vt:lpstr>
      <vt:lpstr>Le Conseil d’orientation des retraites (COR), créé en 2000, se compose de représentants des partenaires sociaux, de directeurs d’administration centrale, de parlementaires et de personnalités</vt:lpstr>
      <vt:lpstr>Les salariés qui partent à la retraite à l’âge légal bénéficient d’une retraite à taux plein s’ils ont cotisé un certain nombre de trimestres. Ce nombre varie selon l’année de naissance.</vt:lpstr>
      <vt:lpstr>L’âge légal de la retraite en France est celui auquel un assuré peut demander sa retraite.</vt:lpstr>
      <vt:lpstr>Le calcul de la retraite prend en compte le nombre de trimestres travaillés.</vt:lpstr>
      <vt:lpstr>La loi Boulin a créé des dispositifs spécifiques pour améliorer la retraite des personnes ayant élevé des enfants.</vt:lpstr>
      <vt:lpstr>Le montant de la retraite de base d’un salarié du privé dépend de la durée de cotisation, de l’âge de départ et du salaire moyen des meilleures années.</vt:lpstr>
      <vt:lpstr>Les régimes de retraite complémentaire, Agirc et Arrco, ont été créés et sont gérés par les partenaires sociaux, syndicats et patronat. Ils complètent les régimes de base.</vt:lpstr>
      <vt:lpstr>Tous les salariés du privé bénéficient d’une retraite de base payée par la Sécurité sociale et d’une complémentaire versée par l’Arrco.</vt:lpstr>
      <vt:lpstr>Les cotisations des retraites complémentaires donnent droit à des points de retraite. Le montant annuel de la retraite est égal au nombre de points acquis multiplié par la valeur du point.</vt:lpstr>
      <vt:lpstr>Le conjoint d’une personne décédée peut, sous certaines conditions d’âge et de revenus, bénéficier d’une partie de sa retraite. C’est la pension de réversion.</vt:lpstr>
      <vt:lpstr>Les personnes âgées avec de faibles revenus peuvent bénéficier de l’allocation de solidarité aux personnes âgées (ASPA) qui a remplacé le minimum vieillesse créé en 1956. Elle peut atteindre jusqu’à 833€/mois pour une personne seule.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Microsoft Office User</dc:creator>
  <cp:lastModifiedBy>JOND Bérénice</cp:lastModifiedBy>
  <cp:revision>18</cp:revision>
  <dcterms:created xsi:type="dcterms:W3CDTF">2018-08-24T14:02:02Z</dcterms:created>
  <dcterms:modified xsi:type="dcterms:W3CDTF">2018-08-30T15:43:13Z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0x01010018D0C5BF601DAE4B9A47B27AF36B03E3</vt:lpwstr>
  </property>
</Properties>
</file>