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89" r:id="rId4"/>
    <p:sldId id="275" r:id="rId5"/>
    <p:sldId id="277" r:id="rId6"/>
    <p:sldId id="276" r:id="rId7"/>
    <p:sldId id="278" r:id="rId8"/>
    <p:sldId id="312" r:id="rId9"/>
    <p:sldId id="290" r:id="rId10"/>
    <p:sldId id="296" r:id="rId11"/>
    <p:sldId id="274" r:id="rId12"/>
    <p:sldId id="284" r:id="rId13"/>
    <p:sldId id="285" r:id="rId14"/>
    <p:sldId id="286" r:id="rId15"/>
    <p:sldId id="309" r:id="rId16"/>
    <p:sldId id="287" r:id="rId17"/>
    <p:sldId id="295" r:id="rId18"/>
    <p:sldId id="311" r:id="rId19"/>
    <p:sldId id="292" r:id="rId20"/>
    <p:sldId id="310" r:id="rId21"/>
    <p:sldId id="294" r:id="rId22"/>
    <p:sldId id="297" r:id="rId23"/>
    <p:sldId id="291" r:id="rId24"/>
    <p:sldId id="288" r:id="rId25"/>
    <p:sldId id="306" r:id="rId26"/>
    <p:sldId id="308" r:id="rId27"/>
    <p:sldId id="303" r:id="rId28"/>
    <p:sldId id="304" r:id="rId29"/>
    <p:sldId id="307" r:id="rId30"/>
    <p:sldId id="25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155"/>
    <a:srgbClr val="D20000"/>
    <a:srgbClr val="BC5050"/>
    <a:srgbClr val="EAEAEA"/>
    <a:srgbClr val="F0F0F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B800-D1DA-427E-BFE8-E193177668FA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D340-D2E2-4B1B-B53D-06E4DEDF90D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5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1D8EF-7DE6-4611-9DB0-167C53F8AF5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1D8EF-7DE6-4611-9DB0-167C53F8AF5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1D8EF-7DE6-4611-9DB0-167C53F8AF5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6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96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1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88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4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4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6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30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3B73-2C61-474E-A37F-237BAD599FD0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2B3A-5374-4AF6-9BBE-14516FFF31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6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772400" cy="2304257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a typeface="Times New Roman"/>
                <a:cs typeface="Georgia"/>
              </a:rPr>
              <a:t>Les nanomatériaux: </a:t>
            </a:r>
            <a:br>
              <a:rPr lang="fr-FR" sz="4000" b="1" dirty="0" smtClean="0">
                <a:solidFill>
                  <a:schemeClr val="bg1"/>
                </a:solidFill>
                <a:ea typeface="Times New Roman"/>
                <a:cs typeface="Georgia"/>
              </a:rPr>
            </a:br>
            <a:r>
              <a:rPr lang="fr-FR" sz="4000" b="1" dirty="0" smtClean="0">
                <a:solidFill>
                  <a:schemeClr val="bg1"/>
                </a:solidFill>
                <a:ea typeface="Times New Roman"/>
                <a:cs typeface="Georgia"/>
              </a:rPr>
              <a:t>Quels enjeux pour les travailleurs?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42988" y="4581525"/>
            <a:ext cx="7129462" cy="1655763"/>
          </a:xfrm>
        </p:spPr>
        <p:txBody>
          <a:bodyPr/>
          <a:lstStyle/>
          <a:p>
            <a:pPr algn="r" eaLnBrk="1" hangingPunct="1"/>
            <a:endParaRPr lang="es-ES" sz="1800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es-ES" sz="1800" dirty="0" smtClean="0">
                <a:solidFill>
                  <a:schemeClr val="bg1"/>
                </a:solidFill>
              </a:rPr>
              <a:t>Dr. Aida Maria Ponce Del Castillo</a:t>
            </a:r>
          </a:p>
          <a:p>
            <a:pPr algn="r" eaLnBrk="1" hangingPunct="1"/>
            <a:r>
              <a:rPr lang="en-US" sz="1800" dirty="0" smtClean="0">
                <a:solidFill>
                  <a:schemeClr val="bg1"/>
                </a:solidFill>
              </a:rPr>
              <a:t>Working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conditions</a:t>
            </a:r>
            <a:r>
              <a:rPr lang="es-E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Health</a:t>
            </a:r>
            <a:r>
              <a:rPr lang="es-ES" sz="1800" dirty="0" smtClean="0">
                <a:solidFill>
                  <a:schemeClr val="bg1"/>
                </a:solidFill>
              </a:rPr>
              <a:t> &amp; Safety </a:t>
            </a:r>
            <a:r>
              <a:rPr lang="en-US" sz="1800" dirty="0" smtClean="0">
                <a:solidFill>
                  <a:schemeClr val="bg1"/>
                </a:solidFill>
              </a:rPr>
              <a:t>Unit</a:t>
            </a:r>
          </a:p>
          <a:p>
            <a:pPr algn="r" eaLnBrk="1" hangingPunct="1"/>
            <a:r>
              <a:rPr lang="fr-FR" sz="1800" dirty="0" smtClean="0">
                <a:solidFill>
                  <a:schemeClr val="bg1"/>
                </a:solidFill>
              </a:rPr>
              <a:t>Institut Syndical Européen</a:t>
            </a:r>
          </a:p>
          <a:p>
            <a:pPr eaLnBrk="1" hangingPunct="1"/>
            <a:endParaRPr lang="es-ES" sz="1800" dirty="0" smtClean="0">
              <a:solidFill>
                <a:schemeClr val="bg1"/>
              </a:solidFill>
            </a:endParaRPr>
          </a:p>
          <a:p>
            <a:pPr eaLnBrk="1" hangingPunct="1"/>
            <a:endParaRPr lang="fr-BE" sz="1600" dirty="0" smtClean="0">
              <a:solidFill>
                <a:schemeClr val="bg1"/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99592" y="188641"/>
            <a:ext cx="76328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CFDT </a:t>
            </a:r>
            <a:r>
              <a:rPr lang="fr-BE" sz="1800" dirty="0" smtClean="0">
                <a:solidFill>
                  <a:schemeClr val="bg1"/>
                </a:solidFill>
              </a:rPr>
              <a:t>Journée</a:t>
            </a:r>
            <a:r>
              <a:rPr lang="en-US" sz="1800" dirty="0" smtClean="0">
                <a:solidFill>
                  <a:schemeClr val="bg1"/>
                </a:solidFill>
              </a:rPr>
              <a:t> Nanotechnologies</a:t>
            </a:r>
            <a:endParaRPr lang="es-ES" sz="1800" dirty="0" smtClean="0">
              <a:solidFill>
                <a:schemeClr val="bg1"/>
              </a:solidFill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</a:rPr>
              <a:t>4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fr-BE" sz="1800" dirty="0" smtClean="0">
                <a:solidFill>
                  <a:schemeClr val="bg1"/>
                </a:solidFill>
              </a:rPr>
              <a:t>décembre</a:t>
            </a:r>
            <a:r>
              <a:rPr lang="es-ES" sz="1800" dirty="0" smtClean="0">
                <a:solidFill>
                  <a:schemeClr val="bg1"/>
                </a:solidFill>
              </a:rPr>
              <a:t> 2013, Paris.</a:t>
            </a:r>
            <a:endParaRPr lang="fr-FR" sz="18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3600" b="1" dirty="0" smtClean="0">
                <a:solidFill>
                  <a:schemeClr val="bg1"/>
                </a:solidFill>
              </a:rPr>
              <a:t>a) COMMISSION EUROPEENNE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96" y="1960645"/>
            <a:ext cx="4414872" cy="3208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64704"/>
            <a:ext cx="7958038" cy="6093296"/>
          </a:xfrm>
        </p:spPr>
        <p:txBody>
          <a:bodyPr rtlCol="0" anchor="ctr">
            <a:normAutofit/>
          </a:bodyPr>
          <a:lstStyle/>
          <a:p>
            <a:pPr marL="0" indent="0">
              <a:buNone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chemeClr val="bg1"/>
                </a:solidFill>
              </a:rPr>
              <a:t>Une </a:t>
            </a:r>
            <a:r>
              <a:rPr lang="fr-BE" sz="2400" dirty="0">
                <a:solidFill>
                  <a:schemeClr val="bg1"/>
                </a:solidFill>
              </a:rPr>
              <a:t>évaluation finale concernant un </a:t>
            </a:r>
          </a:p>
          <a:p>
            <a:pPr marL="0" indent="0">
              <a:buNone/>
            </a:pPr>
            <a:r>
              <a:rPr lang="fr-BE" sz="2400" dirty="0">
                <a:solidFill>
                  <a:schemeClr val="bg1"/>
                </a:solidFill>
              </a:rPr>
              <a:t>réexamen de la législation en matière de</a:t>
            </a:r>
          </a:p>
          <a:p>
            <a:pPr marL="0" indent="0" algn="just">
              <a:buNone/>
            </a:pPr>
            <a:r>
              <a:rPr lang="fr-BE" sz="2400" dirty="0">
                <a:solidFill>
                  <a:schemeClr val="bg1"/>
                </a:solidFill>
              </a:rPr>
              <a:t>sécurité et de santé sur le lieu de </a:t>
            </a:r>
            <a:r>
              <a:rPr lang="fr-BE" sz="2400" dirty="0" smtClean="0">
                <a:solidFill>
                  <a:schemeClr val="bg1"/>
                </a:solidFill>
              </a:rPr>
              <a:t>travail </a:t>
            </a:r>
          </a:p>
          <a:p>
            <a:pPr marL="0" indent="0" algn="just">
              <a:buNone/>
            </a:pPr>
            <a:r>
              <a:rPr lang="fr-BE" sz="2400" dirty="0" smtClean="0">
                <a:solidFill>
                  <a:schemeClr val="bg1"/>
                </a:solidFill>
              </a:rPr>
              <a:t>sera </a:t>
            </a:r>
            <a:r>
              <a:rPr lang="fr-BE" sz="2400" dirty="0">
                <a:solidFill>
                  <a:schemeClr val="bg1"/>
                </a:solidFill>
              </a:rPr>
              <a:t>faite en 2014 à la lumière </a:t>
            </a:r>
            <a:r>
              <a:rPr lang="fr-BE" sz="2400" dirty="0" smtClean="0">
                <a:solidFill>
                  <a:schemeClr val="bg1"/>
                </a:solidFill>
              </a:rPr>
              <a:t>des </a:t>
            </a:r>
            <a:r>
              <a:rPr lang="fr-BE" sz="2400" dirty="0">
                <a:solidFill>
                  <a:schemeClr val="bg1"/>
                </a:solidFill>
              </a:rPr>
              <a:t>activités </a:t>
            </a: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BE" sz="2400" dirty="0" smtClean="0">
                <a:solidFill>
                  <a:schemeClr val="bg1"/>
                </a:solidFill>
              </a:rPr>
              <a:t>et </a:t>
            </a:r>
            <a:r>
              <a:rPr lang="fr-BE" sz="2400" dirty="0">
                <a:solidFill>
                  <a:schemeClr val="bg1"/>
                </a:solidFill>
              </a:rPr>
              <a:t>des </a:t>
            </a:r>
            <a:r>
              <a:rPr lang="fr-BE" sz="2400" dirty="0" smtClean="0">
                <a:solidFill>
                  <a:schemeClr val="bg1"/>
                </a:solidFill>
              </a:rPr>
              <a:t>conclusions du </a:t>
            </a:r>
            <a:r>
              <a:rPr lang="fr-FR" sz="2400" dirty="0" smtClean="0">
                <a:solidFill>
                  <a:schemeClr val="bg1"/>
                </a:solidFill>
              </a:rPr>
              <a:t>sous-groupe de 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travail 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>
                <a:solidFill>
                  <a:schemeClr val="bg1"/>
                </a:solidFill>
              </a:rPr>
              <a:t>«Substances </a:t>
            </a:r>
            <a:r>
              <a:rPr lang="fr-BE" sz="2400" dirty="0" smtClean="0">
                <a:solidFill>
                  <a:schemeClr val="bg1"/>
                </a:solidFill>
              </a:rPr>
              <a:t>Chimiques» (Luxembourg).</a:t>
            </a:r>
          </a:p>
          <a:p>
            <a:pPr marL="0" indent="0">
              <a:buNone/>
              <a:defRPr/>
            </a:pP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460" y="548680"/>
            <a:ext cx="8004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Communication</a:t>
            </a:r>
            <a:r>
              <a:rPr lang="fr-BE" sz="2800" b="1" dirty="0" smtClean="0"/>
              <a:t> </a:t>
            </a:r>
            <a:r>
              <a:rPr lang="fr-BE" sz="2800" b="1" dirty="0">
                <a:solidFill>
                  <a:schemeClr val="bg1"/>
                </a:solidFill>
              </a:rPr>
              <a:t>sur le deuxième examen réglementaire relatif aux </a:t>
            </a:r>
            <a:r>
              <a:rPr lang="fr-BE" sz="2800" b="1" dirty="0" smtClean="0">
                <a:solidFill>
                  <a:schemeClr val="bg1"/>
                </a:solidFill>
              </a:rPr>
              <a:t>nanomatériaux du 3.10.2012 </a:t>
            </a:r>
            <a:r>
              <a:rPr lang="fr-BE" sz="2800" b="1" dirty="0">
                <a:solidFill>
                  <a:schemeClr val="bg1"/>
                </a:solidFill>
              </a:rPr>
              <a:t>COM (2012)572 final: 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2800" b="1" dirty="0" smtClean="0">
                <a:solidFill>
                  <a:schemeClr val="bg1"/>
                </a:solidFill>
              </a:rPr>
              <a:t>Information et transparence</a:t>
            </a: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En 2012</a:t>
            </a:r>
            <a:r>
              <a:rPr lang="fr-BE" sz="2400" dirty="0">
                <a:solidFill>
                  <a:schemeClr val="bg1"/>
                </a:solidFill>
              </a:rPr>
              <a:t>, la Commission a annoncé qu'elle compte créer </a:t>
            </a:r>
            <a:r>
              <a:rPr lang="fr-BE" sz="2400" dirty="0" smtClean="0">
                <a:solidFill>
                  <a:schemeClr val="bg1"/>
                </a:solidFill>
              </a:rPr>
              <a:t>une </a:t>
            </a:r>
            <a:r>
              <a:rPr lang="fr-BE" sz="2400" dirty="0">
                <a:solidFill>
                  <a:schemeClr val="bg1"/>
                </a:solidFill>
              </a:rPr>
              <a:t>plate-forme web qui renverra vers toutes les sources d’information </a:t>
            </a:r>
            <a:r>
              <a:rPr lang="fr-BE" sz="2400" dirty="0" smtClean="0">
                <a:solidFill>
                  <a:schemeClr val="bg1"/>
                </a:solidFill>
              </a:rPr>
              <a:t>pertinentes qui existent, notamment </a:t>
            </a:r>
            <a:r>
              <a:rPr lang="fr-BE" sz="2400" dirty="0">
                <a:solidFill>
                  <a:schemeClr val="bg1"/>
                </a:solidFill>
              </a:rPr>
              <a:t>les registres à l’échelon national ou </a:t>
            </a:r>
            <a:r>
              <a:rPr lang="fr-BE" sz="2400" dirty="0" smtClean="0">
                <a:solidFill>
                  <a:schemeClr val="bg1"/>
                </a:solidFill>
              </a:rPr>
              <a:t>sectoriel. </a:t>
            </a: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La </a:t>
            </a:r>
            <a:r>
              <a:rPr lang="fr-BE" sz="2400" dirty="0">
                <a:solidFill>
                  <a:schemeClr val="bg1"/>
                </a:solidFill>
              </a:rPr>
              <a:t>Commission lancera une analyse d’impact visant à identifier et </a:t>
            </a:r>
            <a:r>
              <a:rPr lang="fr-BE" sz="2400" dirty="0" smtClean="0">
                <a:solidFill>
                  <a:schemeClr val="bg1"/>
                </a:solidFill>
              </a:rPr>
              <a:t>mettre </a:t>
            </a:r>
            <a:r>
              <a:rPr lang="fr-BE" sz="2400" dirty="0">
                <a:solidFill>
                  <a:schemeClr val="bg1"/>
                </a:solidFill>
              </a:rPr>
              <a:t>au point les moyens les plus adéquats pour renforcer la transparence et assurer un contrôle </a:t>
            </a:r>
            <a:r>
              <a:rPr lang="fr-BE" sz="2400" dirty="0" smtClean="0">
                <a:solidFill>
                  <a:schemeClr val="bg1"/>
                </a:solidFill>
              </a:rPr>
              <a:t>réglementaire. Celui-ci comprendra </a:t>
            </a:r>
            <a:r>
              <a:rPr lang="fr-BE" sz="2400" dirty="0">
                <a:solidFill>
                  <a:schemeClr val="bg1"/>
                </a:solidFill>
              </a:rPr>
              <a:t>notamment une évaluation approfondie des besoins en matière de collecte de </a:t>
            </a:r>
            <a:r>
              <a:rPr lang="fr-BE" sz="2400" dirty="0" smtClean="0">
                <a:solidFill>
                  <a:schemeClr val="bg1"/>
                </a:solidFill>
              </a:rPr>
              <a:t>données.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2800" b="1" dirty="0" smtClean="0">
                <a:solidFill>
                  <a:schemeClr val="bg1"/>
                </a:solidFill>
              </a:rPr>
              <a:t>Consultation publique européenne sur </a:t>
            </a:r>
            <a:r>
              <a:rPr lang="fr-BE" sz="2800" b="1" dirty="0">
                <a:solidFill>
                  <a:schemeClr val="bg1"/>
                </a:solidFill>
              </a:rPr>
              <a:t>la modification des annexes </a:t>
            </a:r>
            <a:r>
              <a:rPr lang="fr-BE" sz="2800" b="1" dirty="0" smtClean="0">
                <a:solidFill>
                  <a:schemeClr val="bg1"/>
                </a:solidFill>
              </a:rPr>
              <a:t>de REACH </a:t>
            </a:r>
            <a:r>
              <a:rPr lang="fr-BE" sz="2800" b="1" dirty="0">
                <a:solidFill>
                  <a:schemeClr val="bg1"/>
                </a:solidFill>
              </a:rPr>
              <a:t>relatives aux </a:t>
            </a:r>
            <a:r>
              <a:rPr lang="fr-BE" sz="2800" b="1" dirty="0" smtClean="0">
                <a:solidFill>
                  <a:schemeClr val="bg1"/>
                </a:solidFill>
              </a:rPr>
              <a:t>nanomatériaux</a:t>
            </a:r>
            <a:r>
              <a:rPr lang="fr-BE" sz="2800" dirty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(juin-septembre 2013)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La Commission a proposé 6 options et demandé au public d’évaluer chacune d’elles en fonction de 3 ensembles de critères:</a:t>
            </a:r>
          </a:p>
          <a:p>
            <a:pPr marL="0" indent="0" algn="just"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 impact en matière de coût;</a:t>
            </a:r>
          </a:p>
          <a:p>
            <a:pPr marL="0" indent="0" algn="just"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 impact en matière de sécurité; et</a:t>
            </a:r>
          </a:p>
          <a:p>
            <a:pPr marL="0" indent="0" algn="just">
              <a:defRPr/>
            </a:pPr>
            <a:r>
              <a:rPr lang="fr-BE" sz="2400" dirty="0" smtClean="0">
                <a:solidFill>
                  <a:schemeClr val="bg1"/>
                </a:solidFill>
              </a:rPr>
              <a:t> impact en matière d’innovation et de compétitivité.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en-GB" sz="2000" dirty="0">
                <a:solidFill>
                  <a:schemeClr val="bg1"/>
                </a:solidFill>
              </a:rPr>
              <a:t>http://ec.europa.eu/environment/consultations/nanomaterials_2013_en.htm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237312"/>
          </a:xfrm>
        </p:spPr>
        <p:txBody>
          <a:bodyPr rtlCol="0" anchor="t" anchorCtr="0">
            <a:normAutofit fontScale="77500" lnSpcReduction="20000"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3300" b="1" dirty="0" smtClean="0">
                <a:solidFill>
                  <a:schemeClr val="bg1"/>
                </a:solidFill>
              </a:rPr>
              <a:t>Les  6 options proposées sont:</a:t>
            </a:r>
          </a:p>
          <a:p>
            <a:pPr marL="0" indent="0" algn="just">
              <a:buNone/>
              <a:defRPr/>
            </a:pPr>
            <a:endParaRPr lang="fr-BE" sz="26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dirty="0" smtClean="0">
                <a:solidFill>
                  <a:schemeClr val="bg1"/>
                </a:solidFill>
              </a:rPr>
              <a:t>Maintien de la situation actuelle</a:t>
            </a:r>
          </a:p>
          <a:p>
            <a:pPr marL="457200" indent="-457200" algn="just">
              <a:buAutoNum type="arabicPeriod"/>
              <a:defRPr/>
            </a:pPr>
            <a:endParaRPr lang="fr-BE" sz="31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dirty="0" smtClean="0">
                <a:solidFill>
                  <a:schemeClr val="bg1"/>
                </a:solidFill>
              </a:rPr>
              <a:t>Clarté: </a:t>
            </a:r>
            <a:r>
              <a:rPr lang="fr-BE" sz="3100" dirty="0">
                <a:solidFill>
                  <a:schemeClr val="bg1"/>
                </a:solidFill>
              </a:rPr>
              <a:t>description plus précise </a:t>
            </a:r>
            <a:r>
              <a:rPr lang="fr-BE" sz="3100" dirty="0" smtClean="0">
                <a:solidFill>
                  <a:schemeClr val="bg1"/>
                </a:solidFill>
              </a:rPr>
              <a:t>des </a:t>
            </a:r>
            <a:r>
              <a:rPr lang="fr-BE" sz="3100" dirty="0">
                <a:solidFill>
                  <a:schemeClr val="bg1"/>
                </a:solidFill>
              </a:rPr>
              <a:t>informations </a:t>
            </a:r>
            <a:r>
              <a:rPr lang="fr-BE" sz="3100" dirty="0" smtClean="0">
                <a:solidFill>
                  <a:schemeClr val="bg1"/>
                </a:solidFill>
              </a:rPr>
              <a:t>exigées.</a:t>
            </a:r>
          </a:p>
          <a:p>
            <a:pPr marL="457200" indent="-457200" algn="just">
              <a:buAutoNum type="arabicPeriod"/>
              <a:defRPr/>
            </a:pPr>
            <a:endParaRPr lang="fr-BE" sz="31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i="1" dirty="0" smtClean="0">
                <a:solidFill>
                  <a:schemeClr val="bg1"/>
                </a:solidFill>
              </a:rPr>
              <a:t>Soft </a:t>
            </a:r>
            <a:r>
              <a:rPr lang="fr-BE" sz="3100" i="1" dirty="0" err="1" smtClean="0">
                <a:solidFill>
                  <a:schemeClr val="bg1"/>
                </a:solidFill>
              </a:rPr>
              <a:t>law</a:t>
            </a:r>
            <a:r>
              <a:rPr lang="fr-BE" sz="3100" dirty="0" smtClean="0">
                <a:solidFill>
                  <a:schemeClr val="bg1"/>
                </a:solidFill>
              </a:rPr>
              <a:t>: guides, documents des CARACAL, CASG.</a:t>
            </a:r>
          </a:p>
          <a:p>
            <a:pPr marL="457200" indent="-457200" algn="just">
              <a:buAutoNum type="arabicPeriod"/>
              <a:defRPr/>
            </a:pPr>
            <a:endParaRPr lang="fr-BE" sz="31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dirty="0" smtClean="0">
                <a:solidFill>
                  <a:schemeClr val="bg1"/>
                </a:solidFill>
              </a:rPr>
              <a:t>Mesures supplémentaires.</a:t>
            </a:r>
          </a:p>
          <a:p>
            <a:pPr marL="457200" indent="-457200" algn="just">
              <a:buAutoNum type="arabicPeriod"/>
              <a:defRPr/>
            </a:pPr>
            <a:endParaRPr lang="fr-BE" sz="31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dirty="0" smtClean="0">
                <a:solidFill>
                  <a:srgbClr val="FFC000"/>
                </a:solidFill>
              </a:rPr>
              <a:t>Diminution </a:t>
            </a:r>
            <a:r>
              <a:rPr lang="fr-BE" sz="3100" dirty="0">
                <a:solidFill>
                  <a:srgbClr val="FFC000"/>
                </a:solidFill>
              </a:rPr>
              <a:t>de certaines exigences d'information ou maximisation des méthodes non expérimentales, afin de ne pas entraver la compétitivité ni l'innovation des </a:t>
            </a:r>
            <a:r>
              <a:rPr lang="fr-BE" sz="3100" dirty="0" smtClean="0">
                <a:solidFill>
                  <a:srgbClr val="FFC000"/>
                </a:solidFill>
              </a:rPr>
              <a:t>entreprises.</a:t>
            </a:r>
          </a:p>
          <a:p>
            <a:pPr marL="457200" indent="-457200" algn="just">
              <a:buAutoNum type="arabicPeriod"/>
              <a:defRPr/>
            </a:pPr>
            <a:endParaRPr lang="fr-BE" sz="3100" dirty="0" smtClean="0">
              <a:solidFill>
                <a:srgbClr val="FFC000"/>
              </a:solidFill>
            </a:endParaRPr>
          </a:p>
          <a:p>
            <a:pPr marL="457200" indent="-457200" algn="just">
              <a:buAutoNum type="arabicPeriod"/>
              <a:defRPr/>
            </a:pPr>
            <a:r>
              <a:rPr lang="fr-BE" sz="3100" dirty="0" smtClean="0">
                <a:solidFill>
                  <a:srgbClr val="FFC000"/>
                </a:solidFill>
              </a:rPr>
              <a:t>Option </a:t>
            </a:r>
            <a:r>
              <a:rPr lang="fr-BE" sz="3100" dirty="0">
                <a:solidFill>
                  <a:srgbClr val="FFC000"/>
                </a:solidFill>
              </a:rPr>
              <a:t>2 </a:t>
            </a:r>
            <a:r>
              <a:rPr lang="fr-BE" sz="3100" dirty="0" smtClean="0">
                <a:solidFill>
                  <a:srgbClr val="FFC000"/>
                </a:solidFill>
              </a:rPr>
              <a:t>+ </a:t>
            </a:r>
            <a:r>
              <a:rPr lang="fr-BE" sz="3100" dirty="0">
                <a:solidFill>
                  <a:srgbClr val="FFC000"/>
                </a:solidFill>
              </a:rPr>
              <a:t>4 </a:t>
            </a:r>
            <a:r>
              <a:rPr lang="fr-BE" sz="3100" dirty="0" smtClean="0">
                <a:solidFill>
                  <a:srgbClr val="FFC000"/>
                </a:solidFill>
              </a:rPr>
              <a:t>+ </a:t>
            </a:r>
            <a:r>
              <a:rPr lang="fr-BE" sz="3100" dirty="0">
                <a:solidFill>
                  <a:srgbClr val="FFC000"/>
                </a:solidFill>
              </a:rPr>
              <a:t>des mesures supplémentaires visant à réduire les </a:t>
            </a:r>
            <a:r>
              <a:rPr lang="fr-BE" sz="3100" dirty="0" smtClean="0">
                <a:solidFill>
                  <a:srgbClr val="FFC000"/>
                </a:solidFill>
              </a:rPr>
              <a:t>incertitudes: </a:t>
            </a:r>
            <a:r>
              <a:rPr lang="fr-BE" sz="3100" dirty="0">
                <a:solidFill>
                  <a:srgbClr val="FFC000"/>
                </a:solidFill>
              </a:rPr>
              <a:t>caractérisation </a:t>
            </a:r>
            <a:r>
              <a:rPr lang="fr-BE" sz="3100" dirty="0" smtClean="0">
                <a:solidFill>
                  <a:srgbClr val="FFC000"/>
                </a:solidFill>
              </a:rPr>
              <a:t>physico-chimique </a:t>
            </a:r>
            <a:r>
              <a:rPr lang="fr-BE" sz="3100" dirty="0">
                <a:solidFill>
                  <a:srgbClr val="FFC000"/>
                </a:solidFill>
              </a:rPr>
              <a:t>des différentes formes nano, informations sur leurs </a:t>
            </a:r>
            <a:r>
              <a:rPr lang="fr-BE" sz="3100" dirty="0" smtClean="0">
                <a:solidFill>
                  <a:srgbClr val="FFC000"/>
                </a:solidFill>
              </a:rPr>
              <a:t>usages.</a:t>
            </a:r>
          </a:p>
          <a:p>
            <a:pPr marL="457200" indent="-457200" algn="just">
              <a:buAutoNum type="arabicPeriod"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3600" b="1" dirty="0" smtClean="0">
                <a:solidFill>
                  <a:schemeClr val="bg1"/>
                </a:solidFill>
              </a:rPr>
              <a:t>b) ECHA</a:t>
            </a:r>
            <a:endParaRPr lang="fr-BE" sz="240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237312"/>
          </a:xfrm>
        </p:spPr>
        <p:txBody>
          <a:bodyPr rtlCol="0" anchor="t" anchorCtr="0">
            <a:normAutofit/>
          </a:bodyPr>
          <a:lstStyle/>
          <a:p>
            <a:pPr marL="457200" indent="-457200" algn="just">
              <a:buAutoNum type="arabicPeriod"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2800" b="1" dirty="0" smtClean="0">
                <a:solidFill>
                  <a:schemeClr val="bg1"/>
                </a:solidFill>
              </a:rPr>
              <a:t>ECHA – Groupe de Travail sur les Nanomatériaux</a:t>
            </a:r>
          </a:p>
          <a:p>
            <a:pPr marL="0" indent="0" algn="just">
              <a:buNone/>
              <a:defRPr/>
            </a:pPr>
            <a:endParaRPr lang="fr-BE" sz="24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Le </a:t>
            </a:r>
            <a:r>
              <a:rPr lang="en-GB" sz="2400" dirty="0" err="1" smtClean="0">
                <a:solidFill>
                  <a:schemeClr val="bg1"/>
                </a:solidFill>
              </a:rPr>
              <a:t>risque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posé</a:t>
            </a:r>
            <a:r>
              <a:rPr lang="en-GB" sz="2400" dirty="0" smtClean="0">
                <a:solidFill>
                  <a:schemeClr val="bg1"/>
                </a:solidFill>
              </a:rPr>
              <a:t> par les </a:t>
            </a:r>
            <a:r>
              <a:rPr lang="en-GB" sz="2400" dirty="0" err="1" smtClean="0">
                <a:solidFill>
                  <a:schemeClr val="bg1"/>
                </a:solidFill>
              </a:rPr>
              <a:t>nanomatériaux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est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lié</a:t>
            </a:r>
            <a:r>
              <a:rPr lang="en-GB" sz="2400" dirty="0" smtClean="0">
                <a:solidFill>
                  <a:schemeClr val="bg1"/>
                </a:solidFill>
              </a:rPr>
              <a:t> à la notion de “</a:t>
            </a:r>
            <a:r>
              <a:rPr lang="en-GB" sz="2400" dirty="0" err="1" smtClean="0">
                <a:solidFill>
                  <a:schemeClr val="bg1"/>
                </a:solidFill>
              </a:rPr>
              <a:t>particule</a:t>
            </a:r>
            <a:r>
              <a:rPr lang="en-GB" sz="2400" dirty="0" smtClean="0">
                <a:solidFill>
                  <a:schemeClr val="bg1"/>
                </a:solidFill>
              </a:rPr>
              <a:t>”. Au </a:t>
            </a:r>
            <a:r>
              <a:rPr lang="en-GB" sz="2400" dirty="0" err="1" smtClean="0">
                <a:solidFill>
                  <a:schemeClr val="bg1"/>
                </a:solidFill>
              </a:rPr>
              <a:t>niveau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scoentifique</a:t>
            </a:r>
            <a:r>
              <a:rPr lang="en-GB" sz="2400" dirty="0" smtClean="0">
                <a:solidFill>
                  <a:schemeClr val="bg1"/>
                </a:solidFill>
              </a:rPr>
              <a:t>, les discussions portent </a:t>
            </a:r>
            <a:r>
              <a:rPr lang="en-GB" sz="2400" dirty="0" err="1" smtClean="0">
                <a:solidFill>
                  <a:schemeClr val="bg1"/>
                </a:solidFill>
              </a:rPr>
              <a:t>sur</a:t>
            </a:r>
            <a:r>
              <a:rPr lang="en-GB" sz="2400" dirty="0" smtClean="0">
                <a:solidFill>
                  <a:schemeClr val="bg1"/>
                </a:solidFill>
              </a:rPr>
              <a:t>: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2400" dirty="0" err="1" smtClean="0">
                <a:solidFill>
                  <a:schemeClr val="bg1"/>
                </a:solidFill>
              </a:rPr>
              <a:t>Solubilité</a:t>
            </a:r>
            <a:r>
              <a:rPr lang="en-GB" sz="2400" dirty="0" smtClean="0">
                <a:solidFill>
                  <a:schemeClr val="bg1"/>
                </a:solidFill>
              </a:rPr>
              <a:t> et dissolution </a:t>
            </a:r>
          </a:p>
          <a:p>
            <a:pPr algn="just">
              <a:defRPr/>
            </a:pPr>
            <a:r>
              <a:rPr lang="en-GB" sz="2400" dirty="0" err="1" smtClean="0">
                <a:solidFill>
                  <a:schemeClr val="bg1"/>
                </a:solidFill>
              </a:rPr>
              <a:t>Biopersistance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fr-BE" sz="2400" i="1" dirty="0" smtClean="0">
                <a:solidFill>
                  <a:schemeClr val="bg1"/>
                </a:solidFill>
              </a:rPr>
              <a:t>Read </a:t>
            </a:r>
            <a:r>
              <a:rPr lang="en-US" sz="2400" i="1" dirty="0" smtClean="0">
                <a:solidFill>
                  <a:schemeClr val="bg1"/>
                </a:solidFill>
              </a:rPr>
              <a:t>across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référence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croisée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Grouping</a:t>
            </a:r>
            <a:endParaRPr lang="fr-BE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2400" dirty="0" err="1" smtClean="0">
                <a:solidFill>
                  <a:schemeClr val="bg1"/>
                </a:solidFill>
              </a:rPr>
              <a:t>Critères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permettant</a:t>
            </a:r>
            <a:r>
              <a:rPr lang="en-GB" sz="2400" dirty="0" smtClean="0">
                <a:solidFill>
                  <a:schemeClr val="bg1"/>
                </a:solidFill>
              </a:rPr>
              <a:t> de </a:t>
            </a:r>
            <a:r>
              <a:rPr lang="en-GB" sz="2400" dirty="0" err="1" smtClean="0">
                <a:solidFill>
                  <a:schemeClr val="bg1"/>
                </a:solidFill>
              </a:rPr>
              <a:t>décider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quand</a:t>
            </a:r>
            <a:r>
              <a:rPr lang="en-GB" sz="2400" dirty="0" smtClean="0">
                <a:solidFill>
                  <a:schemeClr val="bg1"/>
                </a:solidFill>
              </a:rPr>
              <a:t> un </a:t>
            </a:r>
            <a:r>
              <a:rPr lang="en-GB" sz="2400" dirty="0" err="1" smtClean="0">
                <a:solidFill>
                  <a:schemeClr val="bg1"/>
                </a:solidFill>
              </a:rPr>
              <a:t>matériau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peut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être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appelé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nanomatériau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3600" b="1" dirty="0" smtClean="0">
                <a:solidFill>
                  <a:schemeClr val="bg1"/>
                </a:solidFill>
              </a:rPr>
              <a:t>c) ETATS MEMBRES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66550"/>
              </p:ext>
            </p:extLst>
          </p:nvPr>
        </p:nvGraphicFramePr>
        <p:xfrm>
          <a:off x="467544" y="428640"/>
          <a:ext cx="8280920" cy="318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57"/>
                <a:gridCol w="6146663"/>
              </a:tblGrid>
              <a:tr h="1264937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Allemagne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fr-BE" sz="2400" b="0" dirty="0" smtClean="0"/>
                        <a:t>Trois agences fédérales (santé au travail, évaluation des risques et environnement) ont publié un rapport commun de propositions pour adapter REACH aux nanomatériaux, intitulé  « </a:t>
                      </a:r>
                      <a:r>
                        <a:rPr lang="fr-BE" sz="2400" b="0" dirty="0" err="1" smtClean="0"/>
                        <a:t>Nanomaterials</a:t>
                      </a:r>
                      <a:r>
                        <a:rPr lang="fr-BE" sz="2400" b="0" baseline="0" dirty="0" smtClean="0"/>
                        <a:t> and REACH »</a:t>
                      </a:r>
                      <a:r>
                        <a:rPr lang="fr-BE" sz="2400" b="0" dirty="0" smtClean="0"/>
                        <a:t>.</a:t>
                      </a:r>
                      <a:endParaRPr lang="fr-FR" sz="2400" b="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37">
                <a:tc gridSpan="2">
                  <a:txBody>
                    <a:bodyPr/>
                    <a:lstStyle/>
                    <a:p>
                      <a:endParaRPr lang="fr-FR" sz="2400" b="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400" b="0" baseline="0" dirty="0" smtClean="0">
                          <a:solidFill>
                            <a:schemeClr val="bg1"/>
                          </a:solidFill>
                        </a:rPr>
                        <a:t>Cette proposition est soutenue par la plupart des Etats Membres, des ONG et par la CES.</a:t>
                      </a:r>
                      <a:endParaRPr lang="fr-F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rtl="0"/>
                      <a:endParaRPr lang="fr-FR" sz="2400" b="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03648" y="5085184"/>
            <a:ext cx="66247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lt1"/>
                </a:solidFill>
              </a:rPr>
              <a:t>Background Paper on </a:t>
            </a:r>
            <a:r>
              <a:rPr lang="en-GB" sz="1600" i="1" dirty="0" smtClean="0">
                <a:solidFill>
                  <a:schemeClr val="lt1"/>
                </a:solidFill>
              </a:rPr>
              <a:t>the </a:t>
            </a:r>
            <a:r>
              <a:rPr lang="en-GB" sz="1600" i="1" dirty="0">
                <a:solidFill>
                  <a:schemeClr val="lt1"/>
                </a:solidFill>
              </a:rPr>
              <a:t>Position of German Competent </a:t>
            </a:r>
            <a:r>
              <a:rPr lang="en-GB" sz="1600" i="1" dirty="0" smtClean="0">
                <a:solidFill>
                  <a:schemeClr val="lt1"/>
                </a:solidFill>
              </a:rPr>
              <a:t>Authorities:</a:t>
            </a:r>
            <a:endParaRPr lang="fr-FR" sz="2000" i="1" dirty="0"/>
          </a:p>
          <a:p>
            <a:r>
              <a:rPr lang="en-GB" i="1" dirty="0" smtClean="0">
                <a:solidFill>
                  <a:schemeClr val="bg1"/>
                </a:solidFill>
              </a:rPr>
              <a:t>http</a:t>
            </a:r>
            <a:r>
              <a:rPr lang="en-GB" i="1" dirty="0">
                <a:solidFill>
                  <a:schemeClr val="bg1"/>
                </a:solidFill>
              </a:rPr>
              <a:t>://www.bfr.bund.de/cm/349/nanomaterials-and-reach.pdf</a:t>
            </a:r>
          </a:p>
        </p:txBody>
      </p:sp>
    </p:spTree>
    <p:extLst>
      <p:ext uri="{BB962C8B-B14F-4D97-AF65-F5344CB8AC3E}">
        <p14:creationId xmlns:p14="http://schemas.microsoft.com/office/powerpoint/2010/main" val="34113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0413"/>
              </p:ext>
            </p:extLst>
          </p:nvPr>
        </p:nvGraphicFramePr>
        <p:xfrm>
          <a:off x="467544" y="192750"/>
          <a:ext cx="82809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480720"/>
              </a:tblGrid>
              <a:tr h="1264937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 smtClean="0"/>
                        <a:t>France</a:t>
                      </a:r>
                      <a:endParaRPr lang="fr-F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2013: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b="0" noProof="0" dirty="0" smtClean="0"/>
                        <a:t>déclaration obligatoire des nanomatériaux;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au 30 j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uin: 3.400 déclarations représentant environ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500.000 tonnes de nanomatériaux;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plus de 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930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déclarants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2400" b="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03">
                <a:tc>
                  <a:txBody>
                    <a:bodyPr/>
                    <a:lstStyle/>
                    <a:p>
                      <a:pPr algn="l"/>
                      <a:r>
                        <a:rPr lang="fr-BE" sz="2400" b="1" noProof="0" dirty="0" smtClean="0">
                          <a:solidFill>
                            <a:schemeClr val="bg1"/>
                          </a:solidFill>
                        </a:rPr>
                        <a:t>Belgique</a:t>
                      </a:r>
                      <a:endParaRPr lang="fr-BE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2400" dirty="0" smtClean="0">
                          <a:solidFill>
                            <a:schemeClr val="bg1"/>
                          </a:solidFill>
                        </a:rPr>
                        <a:t>Un projet</a:t>
                      </a:r>
                      <a:r>
                        <a:rPr lang="fr-BE" sz="2400" baseline="0" dirty="0" smtClean="0">
                          <a:solidFill>
                            <a:schemeClr val="bg1"/>
                          </a:solidFill>
                        </a:rPr>
                        <a:t> d’</a:t>
                      </a:r>
                      <a:r>
                        <a:rPr lang="fr-BE" sz="2400" dirty="0" smtClean="0">
                          <a:solidFill>
                            <a:schemeClr val="bg1"/>
                          </a:solidFill>
                        </a:rPr>
                        <a:t>Arrêté Royal relatif à la mise sur le marché de substances manufacturées à l’état </a:t>
                      </a:r>
                      <a:r>
                        <a:rPr lang="fr-BE" sz="2400" dirty="0" err="1" smtClean="0">
                          <a:solidFill>
                            <a:schemeClr val="bg1"/>
                          </a:solidFill>
                        </a:rPr>
                        <a:t>nanoparticulaire</a:t>
                      </a:r>
                      <a:r>
                        <a:rPr lang="fr-BE" sz="2400" dirty="0" smtClean="0">
                          <a:solidFill>
                            <a:schemeClr val="bg1"/>
                          </a:solidFill>
                        </a:rPr>
                        <a:t> a été notifié à la Commission et aux Etats Membres.</a:t>
                      </a:r>
                      <a:endParaRPr lang="fr-BE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fr-FR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746">
                <a:tc>
                  <a:txBody>
                    <a:bodyPr/>
                    <a:lstStyle/>
                    <a:p>
                      <a:pPr algn="l"/>
                      <a:r>
                        <a:rPr lang="fr-BE" sz="2400" b="1" noProof="0" dirty="0" smtClean="0">
                          <a:solidFill>
                            <a:schemeClr val="bg1"/>
                          </a:solidFill>
                        </a:rPr>
                        <a:t>Danemark</a:t>
                      </a:r>
                      <a:endParaRPr lang="fr-BE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noProof="0" dirty="0" smtClean="0">
                          <a:solidFill>
                            <a:schemeClr val="bg1"/>
                          </a:solidFill>
                        </a:rPr>
                        <a:t>Projet d’Arrêté Ministériel  modifiant le </a:t>
                      </a:r>
                      <a:r>
                        <a:rPr lang="fr-FR" sz="2400" i="1" noProof="0" dirty="0" err="1" smtClean="0">
                          <a:solidFill>
                            <a:schemeClr val="bg1"/>
                          </a:solidFill>
                        </a:rPr>
                        <a:t>Danish</a:t>
                      </a:r>
                      <a:r>
                        <a:rPr lang="fr-FR" sz="2400" i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i="1" noProof="0" dirty="0" err="1" smtClean="0">
                          <a:solidFill>
                            <a:schemeClr val="bg1"/>
                          </a:solidFill>
                        </a:rPr>
                        <a:t>Chemicals</a:t>
                      </a:r>
                      <a:r>
                        <a:rPr lang="fr-FR" sz="2400" i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i="1" noProof="0" dirty="0" err="1" smtClean="0">
                          <a:solidFill>
                            <a:schemeClr val="bg1"/>
                          </a:solidFill>
                        </a:rPr>
                        <a:t>Act</a:t>
                      </a:r>
                      <a:r>
                        <a:rPr lang="fr-FR" sz="2400" i="1" noProof="0" dirty="0" smtClean="0">
                          <a:solidFill>
                            <a:schemeClr val="bg1"/>
                          </a:solidFill>
                        </a:rPr>
                        <a:t> (2014)</a:t>
                      </a:r>
                      <a:r>
                        <a:rPr lang="fr-FR" sz="2400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l"/>
                      <a:endParaRPr lang="fr-FR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03">
                <a:tc>
                  <a:txBody>
                    <a:bodyPr/>
                    <a:lstStyle/>
                    <a:p>
                      <a:pPr algn="l"/>
                      <a:r>
                        <a:rPr lang="fr-FR" sz="2400" b="1" noProof="0" dirty="0" smtClean="0">
                          <a:solidFill>
                            <a:schemeClr val="bg1"/>
                          </a:solidFill>
                        </a:rPr>
                        <a:t>Italie</a:t>
                      </a:r>
                      <a:endParaRPr lang="fr-FR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noProof="0" dirty="0" smtClean="0">
                          <a:solidFill>
                            <a:schemeClr val="bg1"/>
                          </a:solidFill>
                        </a:rPr>
                        <a:t>Project de Décret proposant un système</a:t>
                      </a:r>
                      <a:r>
                        <a:rPr lang="fr-FR" sz="2400" baseline="0" noProof="0" dirty="0" smtClean="0">
                          <a:solidFill>
                            <a:schemeClr val="bg1"/>
                          </a:solidFill>
                        </a:rPr>
                        <a:t> de d</a:t>
                      </a:r>
                      <a:r>
                        <a:rPr lang="fr-FR" sz="2400" noProof="0" dirty="0" smtClean="0">
                          <a:solidFill>
                            <a:schemeClr val="bg1"/>
                          </a:solidFill>
                        </a:rPr>
                        <a:t>éclaration volontaire.</a:t>
                      </a:r>
                      <a:endParaRPr lang="fr-FR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10203201-working-women-write-business-life-cycle-graph_BW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-27384"/>
            <a:ext cx="9144000" cy="61036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  <a:defRPr/>
            </a:pPr>
            <a:r>
              <a:rPr lang="en-GB" b="1" cap="all" dirty="0" smtClean="0">
                <a:solidFill>
                  <a:schemeClr val="bg1"/>
                </a:solidFill>
              </a:rPr>
              <a:t>CONTENU</a:t>
            </a:r>
            <a:endParaRPr lang="en-GB" b="1" cap="all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La stratégie syndicale: les résolutions de la CES</a:t>
            </a:r>
          </a:p>
          <a:p>
            <a:pPr marL="457200" indent="-457200">
              <a:buAutoNum type="arabicPeriod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Le </a:t>
            </a:r>
            <a:r>
              <a:rPr lang="fr-FR" sz="2800" dirty="0">
                <a:solidFill>
                  <a:schemeClr val="bg1"/>
                </a:solidFill>
              </a:rPr>
              <a:t>contexte </a:t>
            </a:r>
            <a:r>
              <a:rPr lang="fr-FR" sz="2800" dirty="0" smtClean="0">
                <a:solidFill>
                  <a:schemeClr val="bg1"/>
                </a:solidFill>
              </a:rPr>
              <a:t>européen</a:t>
            </a:r>
          </a:p>
          <a:p>
            <a:pPr marL="457200" indent="-457200">
              <a:buAutoNum type="arabicPeriod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Le contexte dans les états membres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Messages </a:t>
            </a:r>
            <a:r>
              <a:rPr lang="en-US" sz="2800" dirty="0" err="1" smtClean="0">
                <a:solidFill>
                  <a:schemeClr val="bg1"/>
                </a:solidFill>
              </a:rPr>
              <a:t>clés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6" name="Image 5" descr="etui_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0413"/>
              </p:ext>
            </p:extLst>
          </p:nvPr>
        </p:nvGraphicFramePr>
        <p:xfrm>
          <a:off x="467544" y="793224"/>
          <a:ext cx="828092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408712"/>
              </a:tblGrid>
              <a:tr h="970766">
                <a:tc>
                  <a:txBody>
                    <a:bodyPr/>
                    <a:lstStyle/>
                    <a:p>
                      <a:pPr algn="l"/>
                      <a:r>
                        <a:rPr lang="en-GB" sz="2400" b="1" noProof="0" dirty="0" err="1" smtClean="0">
                          <a:solidFill>
                            <a:schemeClr val="bg1"/>
                          </a:solidFill>
                        </a:rPr>
                        <a:t>Suède</a:t>
                      </a:r>
                      <a:endParaRPr lang="en-GB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Projet de modification de REACH produit par l’agence </a:t>
                      </a:r>
                      <a:r>
                        <a:rPr lang="fr-FR" sz="2400" b="0" baseline="0" noProof="0" dirty="0" err="1" smtClean="0">
                          <a:solidFill>
                            <a:schemeClr val="bg1"/>
                          </a:solidFill>
                        </a:rPr>
                        <a:t>KEMi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b="0" baseline="0" noProof="0" dirty="0" smtClean="0">
                          <a:solidFill>
                            <a:schemeClr val="bg1"/>
                          </a:solidFill>
                        </a:rPr>
                        <a:t>Swedish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baseline="0" noProof="0" dirty="0" smtClean="0">
                          <a:solidFill>
                            <a:schemeClr val="bg1"/>
                          </a:solidFill>
                        </a:rPr>
                        <a:t>Chemical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b="0" baseline="0" noProof="0" dirty="0" err="1" smtClean="0">
                          <a:solidFill>
                            <a:schemeClr val="bg1"/>
                          </a:solidFill>
                        </a:rPr>
                        <a:t>Agency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l"/>
                      <a:endParaRPr lang="fr-FR" sz="2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Pays-Bas</a:t>
                      </a:r>
                      <a:endParaRPr lang="en-GB" sz="24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GB" sz="2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Appel fait </a:t>
                      </a:r>
                      <a:r>
                        <a:rPr lang="fr-BE" sz="2400" b="0" dirty="0" smtClean="0">
                          <a:solidFill>
                            <a:schemeClr val="bg1"/>
                          </a:solidFill>
                        </a:rPr>
                        <a:t>à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la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Commission pour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adapter la règlementation ou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harmoniser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les systèmes d’enregistrement.</a:t>
                      </a:r>
                    </a:p>
                    <a:p>
                      <a:pPr algn="l"/>
                      <a:endParaRPr lang="fr-FR" sz="2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143">
                <a:tc>
                  <a:txBody>
                    <a:bodyPr/>
                    <a:lstStyle/>
                    <a:p>
                      <a:pPr algn="l"/>
                      <a:r>
                        <a:rPr lang="fr-FR" sz="2400" b="1" noProof="0" dirty="0" smtClean="0">
                          <a:solidFill>
                            <a:schemeClr val="bg1"/>
                          </a:solidFill>
                        </a:rPr>
                        <a:t>+ Norvège</a:t>
                      </a:r>
                      <a:endParaRPr lang="en-GB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 Communication </a:t>
                      </a:r>
                      <a:r>
                        <a:rPr lang="fr-BE" sz="2400" b="0" dirty="0" smtClean="0">
                          <a:solidFill>
                            <a:schemeClr val="bg1"/>
                          </a:solidFill>
                        </a:rPr>
                        <a:t>à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la Commission pour</a:t>
                      </a: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demander une déclaration obligatoire et une modification de REACH.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400" b="0" baseline="0" noProof="0" dirty="0" smtClean="0">
                          <a:solidFill>
                            <a:schemeClr val="bg1"/>
                          </a:solidFill>
                        </a:rPr>
                        <a:t> Le pays dispose d’un r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egistre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 des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produits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b="0" noProof="0" dirty="0" smtClean="0">
                          <a:solidFill>
                            <a:schemeClr val="bg1"/>
                          </a:solidFill>
                        </a:rPr>
                        <a:t>chimiques.</a:t>
                      </a:r>
                    </a:p>
                    <a:p>
                      <a:pPr algn="l"/>
                      <a:endParaRPr lang="fr-FR" sz="2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2800" b="1" dirty="0" smtClean="0">
                <a:solidFill>
                  <a:schemeClr val="bg1"/>
                </a:solidFill>
              </a:rPr>
              <a:t>OBJECTIF DES ETATS MEMBRES: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2800" dirty="0" smtClean="0">
                <a:solidFill>
                  <a:schemeClr val="bg1"/>
                </a:solidFill>
              </a:rPr>
              <a:t>Harmonisation des registres </a:t>
            </a:r>
            <a:r>
              <a:rPr lang="fr-BE" sz="2800" dirty="0">
                <a:solidFill>
                  <a:schemeClr val="bg1"/>
                </a:solidFill>
              </a:rPr>
              <a:t>à l’échelle </a:t>
            </a:r>
            <a:r>
              <a:rPr lang="fr-BE" sz="2800" dirty="0" smtClean="0">
                <a:solidFill>
                  <a:schemeClr val="bg1"/>
                </a:solidFill>
              </a:rPr>
              <a:t>européenne et m</a:t>
            </a:r>
            <a:r>
              <a:rPr lang="fr-FR" sz="2800" dirty="0" err="1" smtClean="0">
                <a:solidFill>
                  <a:schemeClr val="bg1"/>
                </a:solidFill>
              </a:rPr>
              <a:t>eilleure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traçabilité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 marL="0" indent="0" algn="ctr">
              <a:buNone/>
              <a:defRPr/>
            </a:pPr>
            <a:endParaRPr lang="en-GB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BE" sz="3600" b="1" dirty="0" smtClean="0">
                <a:solidFill>
                  <a:schemeClr val="bg1"/>
                </a:solidFill>
              </a:rPr>
              <a:t>d) SOCIETE CIVILE</a:t>
            </a:r>
          </a:p>
          <a:p>
            <a:pPr marL="0" indent="0" algn="just">
              <a:buNone/>
              <a:defRPr/>
            </a:pPr>
            <a:endParaRPr lang="fr-BE" sz="240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820150" cy="6858000"/>
          </a:xfrm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CIEL</a:t>
            </a:r>
            <a:r>
              <a:rPr lang="en-GB" sz="2400" dirty="0">
                <a:solidFill>
                  <a:schemeClr val="bg1"/>
                </a:solidFill>
              </a:rPr>
              <a:t>, ClientEarth et BUND (les Amis de la Terre </a:t>
            </a:r>
            <a:r>
              <a:rPr lang="en-GB" sz="2400" dirty="0" err="1" smtClean="0">
                <a:solidFill>
                  <a:schemeClr val="bg1"/>
                </a:solidFill>
              </a:rPr>
              <a:t>Allemagne</a:t>
            </a:r>
            <a:r>
              <a:rPr lang="en-GB" sz="2400" dirty="0" smtClean="0">
                <a:solidFill>
                  <a:schemeClr val="bg1"/>
                </a:solidFill>
              </a:rPr>
              <a:t>) </a:t>
            </a:r>
            <a:r>
              <a:rPr lang="en-GB" sz="2400" dirty="0" err="1" smtClean="0">
                <a:solidFill>
                  <a:schemeClr val="bg1"/>
                </a:solidFill>
              </a:rPr>
              <a:t>ont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publié</a:t>
            </a:r>
            <a:r>
              <a:rPr lang="en-GB" sz="2400" dirty="0" smtClean="0">
                <a:solidFill>
                  <a:schemeClr val="bg1"/>
                </a:solidFill>
              </a:rPr>
              <a:t> un rapport </a:t>
            </a:r>
            <a:r>
              <a:rPr lang="en-GB" sz="2400" dirty="0" err="1" smtClean="0">
                <a:solidFill>
                  <a:schemeClr val="bg1"/>
                </a:solidFill>
              </a:rPr>
              <a:t>intitulé</a:t>
            </a:r>
            <a:r>
              <a:rPr lang="en-GB" sz="2400" dirty="0" smtClean="0">
                <a:solidFill>
                  <a:schemeClr val="bg1"/>
                </a:solidFill>
              </a:rPr>
              <a:t> "</a:t>
            </a:r>
            <a:r>
              <a:rPr lang="en-GB" sz="2400" i="1" dirty="0">
                <a:solidFill>
                  <a:schemeClr val="bg1"/>
                </a:solidFill>
              </a:rPr>
              <a:t>High time to act on nanomaterials - Proposal for a </a:t>
            </a:r>
            <a:r>
              <a:rPr lang="en-GB" sz="2400" i="1" dirty="0" err="1" smtClean="0">
                <a:solidFill>
                  <a:schemeClr val="bg1"/>
                </a:solidFill>
              </a:rPr>
              <a:t>nano</a:t>
            </a:r>
            <a:r>
              <a:rPr lang="en-GB" sz="2400" i="1" dirty="0" smtClean="0">
                <a:solidFill>
                  <a:schemeClr val="bg1"/>
                </a:solidFill>
              </a:rPr>
              <a:t> </a:t>
            </a:r>
            <a:r>
              <a:rPr lang="en-GB" sz="2400" i="1" dirty="0">
                <a:solidFill>
                  <a:schemeClr val="bg1"/>
                </a:solidFill>
              </a:rPr>
              <a:t>patch for EU </a:t>
            </a:r>
            <a:r>
              <a:rPr lang="en-GB" sz="2400" i="1" dirty="0" smtClean="0">
                <a:solidFill>
                  <a:schemeClr val="bg1"/>
                </a:solidFill>
              </a:rPr>
              <a:t>Regulation</a:t>
            </a:r>
            <a:r>
              <a:rPr lang="en-GB" sz="2400" dirty="0" smtClean="0">
                <a:solidFill>
                  <a:schemeClr val="bg1"/>
                </a:solidFill>
              </a:rPr>
              <a:t>“.</a:t>
            </a: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Aida Ponce Del Castillo © etui (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2013)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ctr" anchorCtr="0">
            <a:normAutofit/>
          </a:bodyPr>
          <a:lstStyle/>
          <a:p>
            <a:pPr marL="514350" indent="-5143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endParaRPr lang="en-GB" sz="2400" dirty="0" smtClean="0">
              <a:solidFill>
                <a:schemeClr val="bg1"/>
              </a:solidFill>
              <a:latin typeface="HelveticaNeueLT Std Cn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Aida Ponce Del Castillo © etui (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2013)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1727" y="3140968"/>
            <a:ext cx="3660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HelveticaNeueLT Std Cn" pitchFamily="34" charset="0"/>
              </a:rPr>
              <a:t>3. MESSAGES CLES</a:t>
            </a:r>
            <a:endParaRPr lang="fr-FR" sz="3600" b="1" dirty="0">
              <a:solidFill>
                <a:schemeClr val="bg1"/>
              </a:solidFill>
              <a:latin typeface="HelveticaNeue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 algn="ctr">
              <a:buNone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3600" b="1" dirty="0" smtClean="0">
                <a:solidFill>
                  <a:schemeClr val="bg1"/>
                </a:solidFill>
              </a:rPr>
              <a:t>Application</a:t>
            </a:r>
            <a:r>
              <a:rPr lang="en-US" sz="3600" b="1" dirty="0" smtClean="0">
                <a:solidFill>
                  <a:schemeClr val="bg1"/>
                </a:solidFill>
              </a:rPr>
              <a:t> du </a:t>
            </a:r>
            <a:r>
              <a:rPr lang="fr-FR" sz="3600" b="1" dirty="0" smtClean="0">
                <a:solidFill>
                  <a:schemeClr val="bg1"/>
                </a:solidFill>
              </a:rPr>
              <a:t>principe</a:t>
            </a:r>
            <a:r>
              <a:rPr lang="en-US" sz="3600" b="1" dirty="0" smtClean="0">
                <a:solidFill>
                  <a:schemeClr val="bg1"/>
                </a:solidFill>
              </a:rPr>
              <a:t> de </a:t>
            </a:r>
            <a:r>
              <a:rPr lang="fr-FR" sz="3600" b="1" dirty="0" smtClean="0">
                <a:solidFill>
                  <a:schemeClr val="bg1"/>
                </a:solidFill>
              </a:rPr>
              <a:t>précaution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arval.org/UE-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3"/>
            <a:ext cx="475252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Règlementation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stricte</a:t>
            </a:r>
            <a:r>
              <a:rPr lang="en-US" sz="3600" b="1" dirty="0" smtClean="0">
                <a:solidFill>
                  <a:schemeClr val="bg1"/>
                </a:solidFill>
              </a:rPr>
              <a:t> des </a:t>
            </a:r>
            <a:r>
              <a:rPr lang="en-US" sz="3600" b="1" dirty="0" err="1" smtClean="0">
                <a:solidFill>
                  <a:schemeClr val="bg1"/>
                </a:solidFill>
              </a:rPr>
              <a:t>nanomatériaux</a:t>
            </a:r>
            <a:r>
              <a:rPr lang="en-US" sz="3600" b="1" dirty="0" smtClean="0">
                <a:solidFill>
                  <a:schemeClr val="bg1"/>
                </a:solidFill>
              </a:rPr>
              <a:t> au </a:t>
            </a:r>
            <a:r>
              <a:rPr lang="en-US" sz="3600" b="1" dirty="0" err="1" smtClean="0">
                <a:solidFill>
                  <a:schemeClr val="bg1"/>
                </a:solidFill>
              </a:rPr>
              <a:t>niveau</a:t>
            </a:r>
            <a:r>
              <a:rPr lang="en-US" sz="3600" b="1" dirty="0" smtClean="0">
                <a:solidFill>
                  <a:schemeClr val="bg1"/>
                </a:solidFill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</a:rPr>
              <a:t>l’UE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</a:t>
            </a:r>
            <a:r>
              <a:rPr lang="fr-FR" sz="3600" b="1" dirty="0" err="1" smtClean="0">
                <a:solidFill>
                  <a:schemeClr val="bg1"/>
                </a:solidFill>
              </a:rPr>
              <a:t>raçabilité</a:t>
            </a:r>
            <a:r>
              <a:rPr lang="en-US" sz="3600" b="1" dirty="0" smtClean="0">
                <a:solidFill>
                  <a:schemeClr val="bg1"/>
                </a:solidFill>
              </a:rPr>
              <a:t>  des </a:t>
            </a:r>
            <a:r>
              <a:rPr lang="fr-FR" sz="3600" b="1" dirty="0" smtClean="0">
                <a:solidFill>
                  <a:schemeClr val="bg1"/>
                </a:solidFill>
              </a:rPr>
              <a:t>nanomatériaux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6" y="1248759"/>
            <a:ext cx="6393694" cy="3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Tr</a:t>
            </a:r>
            <a:r>
              <a:rPr lang="fr-FR" sz="3600" b="1" dirty="0" err="1" smtClean="0">
                <a:solidFill>
                  <a:schemeClr val="bg1"/>
                </a:solidFill>
              </a:rPr>
              <a:t>açabilité</a:t>
            </a:r>
            <a:r>
              <a:rPr lang="en-US" sz="3600" b="1" dirty="0" smtClean="0">
                <a:solidFill>
                  <a:schemeClr val="bg1"/>
                </a:solidFill>
              </a:rPr>
              <a:t> des </a:t>
            </a:r>
            <a:r>
              <a:rPr lang="fr-FR" sz="3600" b="1" dirty="0" smtClean="0">
                <a:solidFill>
                  <a:schemeClr val="bg1"/>
                </a:solidFill>
              </a:rPr>
              <a:t>travailleurs</a:t>
            </a:r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71600" y="2276872"/>
            <a:ext cx="2520280" cy="2520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 savoir</a:t>
            </a:r>
            <a:endParaRPr lang="fr-FR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3888" y="2348880"/>
            <a:ext cx="1872208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94977" y="4157464"/>
            <a:ext cx="2129151" cy="7837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84248" y="4157464"/>
            <a:ext cx="1872208" cy="19165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Qui fait quoi?</a:t>
            </a:r>
            <a:endParaRPr lang="fr-FR" sz="2200" b="1" dirty="0"/>
          </a:p>
        </p:txBody>
      </p:sp>
      <p:sp>
        <p:nvSpPr>
          <p:cNvPr id="13" name="Oval 12"/>
          <p:cNvSpPr/>
          <p:nvPr/>
        </p:nvSpPr>
        <p:spPr>
          <a:xfrm>
            <a:off x="5981937" y="1470974"/>
            <a:ext cx="1872208" cy="19165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Qui </a:t>
            </a:r>
            <a:r>
              <a:rPr lang="en-US" sz="2400" b="1" dirty="0" err="1" smtClean="0">
                <a:solidFill>
                  <a:schemeClr val="bg1"/>
                </a:solidFill>
              </a:rPr>
              <a:t>est</a:t>
            </a:r>
            <a:r>
              <a:rPr lang="en-US" sz="2400" b="1" dirty="0" smtClean="0">
                <a:solidFill>
                  <a:schemeClr val="bg1"/>
                </a:solidFill>
              </a:rPr>
              <a:t> exposé à quoi?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6122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t" anchorCtr="0">
            <a:normAutofit/>
          </a:bodyPr>
          <a:lstStyle/>
          <a:p>
            <a:pPr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Surveillance </a:t>
            </a:r>
            <a:r>
              <a:rPr lang="fr-FR" sz="3600" b="1" dirty="0" smtClean="0">
                <a:solidFill>
                  <a:schemeClr val="bg1"/>
                </a:solidFill>
              </a:rPr>
              <a:t>médicale à</a:t>
            </a:r>
            <a:r>
              <a:rPr lang="en-US" sz="3600" b="1" dirty="0" smtClean="0">
                <a:solidFill>
                  <a:schemeClr val="bg1"/>
                </a:solidFill>
              </a:rPr>
              <a:t> long </a:t>
            </a:r>
            <a:r>
              <a:rPr lang="fr-BE" sz="3600" b="1" dirty="0" smtClean="0">
                <a:solidFill>
                  <a:schemeClr val="bg1"/>
                </a:solidFill>
              </a:rPr>
              <a:t>terme</a:t>
            </a:r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  <p:pic>
        <p:nvPicPr>
          <p:cNvPr id="11" name="Picture 2" descr="LU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4678"/>
            <a:ext cx="7120443" cy="40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ctr" anchorCtr="0">
            <a:normAutofit/>
          </a:bodyPr>
          <a:lstStyle/>
          <a:p>
            <a:pPr marL="514350" indent="-514350" algn="ctr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NeueLT Std Cn" pitchFamily="34" charset="0"/>
              </a:rPr>
              <a:t> La </a:t>
            </a:r>
            <a:r>
              <a:rPr lang="fr-FR" b="1" dirty="0" smtClean="0">
                <a:solidFill>
                  <a:srgbClr val="FF0000"/>
                </a:solidFill>
                <a:latin typeface="HelveticaNeueLT Std Cn" pitchFamily="34" charset="0"/>
              </a:rPr>
              <a:t>stratégie</a:t>
            </a:r>
            <a:r>
              <a:rPr lang="en-US" b="1" dirty="0" smtClean="0">
                <a:solidFill>
                  <a:srgbClr val="FF0000"/>
                </a:solidFill>
                <a:latin typeface="HelveticaNeueLT Std Cn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elveticaNeueLT Std Cn" pitchFamily="34" charset="0"/>
              </a:rPr>
              <a:t>syndicale</a:t>
            </a:r>
            <a:r>
              <a:rPr lang="en-US" b="1" dirty="0" smtClean="0">
                <a:solidFill>
                  <a:srgbClr val="FF0000"/>
                </a:solidFill>
                <a:latin typeface="HelveticaNeueLT Std Cn" pitchFamily="34" charset="0"/>
              </a:rPr>
              <a:t>: </a:t>
            </a:r>
          </a:p>
          <a:p>
            <a:pPr marL="514350" indent="-514350" algn="ctr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NeueLT Std Cn" pitchFamily="34" charset="0"/>
              </a:rPr>
              <a:t>les </a:t>
            </a:r>
            <a:r>
              <a:rPr lang="en-US" b="1" dirty="0" err="1" smtClean="0">
                <a:solidFill>
                  <a:srgbClr val="FF0000"/>
                </a:solidFill>
                <a:latin typeface="HelveticaNeueLT Std Cn" pitchFamily="34" charset="0"/>
              </a:rPr>
              <a:t>résolutions</a:t>
            </a:r>
            <a:r>
              <a:rPr lang="en-US" b="1" dirty="0" smtClean="0">
                <a:solidFill>
                  <a:srgbClr val="FF0000"/>
                </a:solidFill>
                <a:latin typeface="HelveticaNeueLT Std Cn" pitchFamily="34" charset="0"/>
              </a:rPr>
              <a:t> de la CES</a:t>
            </a:r>
            <a:r>
              <a:rPr lang="en-US" b="1" dirty="0" smtClean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endParaRPr lang="en-GB" b="1" dirty="0" smtClean="0">
              <a:solidFill>
                <a:schemeClr val="bg1"/>
              </a:solidFill>
              <a:latin typeface="HelveticaNeueLT Std Cn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Aida Ponce Del Castillo © etui (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2013)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+mn-lt"/>
              </a:rPr>
              <a:t>Merci</a:t>
            </a:r>
            <a:endParaRPr lang="nl-BE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3"/>
            <a:ext cx="8352928" cy="6120680"/>
          </a:xfrm>
          <a:ln>
            <a:noFill/>
          </a:ln>
        </p:spPr>
        <p:txBody>
          <a:bodyPr wrap="square" rtlCol="0" anchor="t" anchorCtr="0">
            <a:normAutofit fontScale="85000" lnSpcReduction="20000"/>
          </a:bodyPr>
          <a:lstStyle/>
          <a:p>
            <a:pPr marL="0" indent="0" algn="ctr">
              <a:buNone/>
              <a:defRPr/>
            </a:pPr>
            <a:endParaRPr lang="en-GB" sz="24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FR" sz="3000" b="1" cap="all" dirty="0" smtClean="0">
                <a:solidFill>
                  <a:schemeClr val="bg1"/>
                </a:solidFill>
              </a:rPr>
              <a:t>Confédération européenne DES SYNDICATS</a:t>
            </a:r>
          </a:p>
          <a:p>
            <a:pPr marL="0" indent="0" algn="ctr">
              <a:buNone/>
              <a:defRPr/>
            </a:pPr>
            <a:endParaRPr lang="fr-FR" sz="2400" cap="all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BE" sz="2800" b="1" dirty="0">
                <a:solidFill>
                  <a:srgbClr val="CB4155"/>
                </a:solidFill>
              </a:rPr>
              <a:t>2008: </a:t>
            </a:r>
            <a:r>
              <a:rPr lang="fr-BE" sz="2800" dirty="0">
                <a:solidFill>
                  <a:schemeClr val="bg1"/>
                </a:solidFill>
              </a:rPr>
              <a:t>Résolution de la CES sur les nanotechnologies et les </a:t>
            </a:r>
            <a:r>
              <a:rPr lang="fr-BE" sz="2800" dirty="0" smtClean="0">
                <a:solidFill>
                  <a:schemeClr val="bg1"/>
                </a:solidFill>
              </a:rPr>
              <a:t>nanomatériaux</a:t>
            </a:r>
            <a:endParaRPr lang="fr-B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BE" sz="2800" dirty="0" smtClean="0">
                <a:solidFill>
                  <a:schemeClr val="bg1"/>
                </a:solidFill>
              </a:rPr>
              <a:t>(FR/EN</a:t>
            </a:r>
            <a:r>
              <a:rPr lang="fr-BE" sz="2800" dirty="0">
                <a:solidFill>
                  <a:schemeClr val="bg1"/>
                </a:solidFill>
              </a:rPr>
              <a:t>):</a:t>
            </a:r>
          </a:p>
          <a:p>
            <a:pPr marL="0" indent="0">
              <a:buNone/>
            </a:pPr>
            <a:r>
              <a:rPr lang="fr-BE" sz="2800" u="sng" dirty="0">
                <a:solidFill>
                  <a:schemeClr val="bg1"/>
                </a:solidFill>
              </a:rPr>
              <a:t>http://www.etuc.org/a/5163</a:t>
            </a:r>
            <a:r>
              <a:rPr lang="fr-BE" sz="2800" dirty="0">
                <a:solidFill>
                  <a:schemeClr val="bg1"/>
                </a:solidFill>
              </a:rPr>
              <a:t>  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CB4155"/>
                </a:solidFill>
              </a:rPr>
              <a:t>2010: </a:t>
            </a:r>
            <a:r>
              <a:rPr lang="en-US" sz="2800" dirty="0">
                <a:solidFill>
                  <a:schemeClr val="bg1"/>
                </a:solidFill>
              </a:rPr>
              <a:t>ETUC concept of a regulatory definition of a substance in the </a:t>
            </a:r>
            <a:r>
              <a:rPr lang="en-US" sz="2800" dirty="0" err="1">
                <a:solidFill>
                  <a:schemeClr val="bg1"/>
                </a:solidFill>
              </a:rPr>
              <a:t>nanoform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http://www.etuc.org/a/7817</a:t>
            </a:r>
          </a:p>
          <a:p>
            <a:pPr marL="0" indent="0">
              <a:buNone/>
            </a:pPr>
            <a:endParaRPr lang="fr-BE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BE" sz="28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2800" b="1" dirty="0" smtClean="0">
                <a:solidFill>
                  <a:srgbClr val="CB4155"/>
                </a:solidFill>
              </a:rPr>
              <a:t>2010: </a:t>
            </a:r>
            <a:r>
              <a:rPr lang="fr-BE" sz="2800" dirty="0" smtClean="0">
                <a:solidFill>
                  <a:schemeClr val="bg1"/>
                </a:solidFill>
              </a:rPr>
              <a:t>2ème </a:t>
            </a:r>
            <a:r>
              <a:rPr lang="fr-BE" sz="2800" dirty="0">
                <a:solidFill>
                  <a:schemeClr val="bg1"/>
                </a:solidFill>
              </a:rPr>
              <a:t>Résolution de la CES sur les nanotechnologies et les nanomatériaux </a:t>
            </a:r>
            <a:endParaRPr lang="fr-BE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BE" sz="2800" dirty="0" smtClean="0">
                <a:solidFill>
                  <a:schemeClr val="bg1"/>
                </a:solidFill>
              </a:rPr>
              <a:t>http</a:t>
            </a:r>
            <a:r>
              <a:rPr lang="fr-BE" sz="2800" dirty="0">
                <a:solidFill>
                  <a:schemeClr val="bg1"/>
                </a:solidFill>
              </a:rPr>
              <a:t>://www.etuc.org/a/8048</a:t>
            </a:r>
            <a:endParaRPr lang="fr-FR" sz="28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en-GB" sz="2900" cap="all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9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32656"/>
            <a:ext cx="7596683" cy="5561856"/>
          </a:xfrm>
          <a:ln>
            <a:noFill/>
          </a:ln>
        </p:spPr>
        <p:txBody>
          <a:bodyPr rtlCol="0" anchor="ctr" anchorCtr="1"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Le principe de précaution doit être appliqué</a:t>
            </a:r>
          </a:p>
          <a:p>
            <a:pPr marL="0" indent="0" algn="ctr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 C'est la condition sine qua non si l'on veut parvenir à un développement responsable des nanotechnologies et contribuer à l'acceptabilité sociétale des nanomatériaux.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5561856"/>
          </a:xfrm>
          <a:ln>
            <a:noFill/>
          </a:ln>
        </p:spPr>
        <p:txBody>
          <a:bodyPr rtlCol="0" anchor="ctr" anchorCtr="1">
            <a:normAutofit/>
          </a:bodyPr>
          <a:lstStyle/>
          <a:p>
            <a:pPr marL="0" indent="0" algn="ctr">
              <a:buNone/>
              <a:defRPr/>
            </a:pPr>
            <a:r>
              <a:rPr lang="fr-BE" sz="2600" b="1" dirty="0" smtClean="0">
                <a:solidFill>
                  <a:schemeClr val="bg1"/>
                </a:solidFill>
              </a:rPr>
              <a:t>Le </a:t>
            </a:r>
            <a:r>
              <a:rPr lang="fr-BE" sz="2600" b="1" dirty="0">
                <a:solidFill>
                  <a:schemeClr val="bg1"/>
                </a:solidFill>
              </a:rPr>
              <a:t>principe de REACH “</a:t>
            </a:r>
            <a:r>
              <a:rPr lang="fr-BE" sz="2600" b="1" i="1" dirty="0">
                <a:solidFill>
                  <a:schemeClr val="bg1"/>
                </a:solidFill>
              </a:rPr>
              <a:t>No data = No </a:t>
            </a:r>
            <a:r>
              <a:rPr lang="fr-BE" sz="2600" b="1" i="1" dirty="0" err="1">
                <a:solidFill>
                  <a:schemeClr val="bg1"/>
                </a:solidFill>
              </a:rPr>
              <a:t>market</a:t>
            </a:r>
            <a:r>
              <a:rPr lang="fr-BE" sz="2600" b="1" dirty="0">
                <a:solidFill>
                  <a:schemeClr val="bg1"/>
                </a:solidFill>
              </a:rPr>
              <a:t>” doit être </a:t>
            </a:r>
            <a:r>
              <a:rPr lang="fr-BE" sz="2600" b="1" dirty="0" smtClean="0">
                <a:solidFill>
                  <a:schemeClr val="bg1"/>
                </a:solidFill>
              </a:rPr>
              <a:t>appliqué</a:t>
            </a:r>
          </a:p>
          <a:p>
            <a:pPr algn="just">
              <a:defRPr/>
            </a:pPr>
            <a:endParaRPr lang="fr-FR" sz="26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fr-FR" sz="26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fr-FR" sz="2600" dirty="0" smtClean="0">
                <a:solidFill>
                  <a:schemeClr val="bg1"/>
                </a:solidFill>
              </a:rPr>
              <a:t>Il </a:t>
            </a:r>
            <a:r>
              <a:rPr lang="fr-FR" sz="2600" dirty="0">
                <a:solidFill>
                  <a:schemeClr val="bg1"/>
                </a:solidFill>
              </a:rPr>
              <a:t>est nécessaire d’adapter REACH afin de bien réglementer les </a:t>
            </a:r>
            <a:r>
              <a:rPr lang="fr-FR" sz="2600" dirty="0" smtClean="0">
                <a:solidFill>
                  <a:schemeClr val="bg1"/>
                </a:solidFill>
              </a:rPr>
              <a:t>nanomatériaux</a:t>
            </a: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5561856"/>
          </a:xfrm>
          <a:ln>
            <a:noFill/>
          </a:ln>
        </p:spPr>
        <p:txBody>
          <a:bodyPr rtlCol="0" anchor="ctr" anchorCtr="1">
            <a:normAutofit fontScale="47500" lnSpcReduction="20000"/>
          </a:bodyPr>
          <a:lstStyle/>
          <a:p>
            <a:pPr marL="0" indent="0" algn="ctr">
              <a:buNone/>
              <a:defRPr/>
            </a:pPr>
            <a:endParaRPr lang="en-GB" sz="24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fr-FR" sz="24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fr-FR" sz="2400" cap="all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fr-FR" sz="2400" cap="all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BE" sz="5100" b="1" i="1" dirty="0" smtClean="0">
                <a:solidFill>
                  <a:schemeClr val="bg1"/>
                </a:solidFill>
              </a:rPr>
              <a:t>La procédure </a:t>
            </a:r>
            <a:r>
              <a:rPr lang="fr-BE" sz="5100" b="1" i="1" dirty="0">
                <a:solidFill>
                  <a:schemeClr val="bg1"/>
                </a:solidFill>
              </a:rPr>
              <a:t>d'enregistrement </a:t>
            </a:r>
            <a:r>
              <a:rPr lang="fr-BE" sz="5100" dirty="0" smtClean="0">
                <a:solidFill>
                  <a:schemeClr val="bg1"/>
                </a:solidFill>
              </a:rPr>
              <a:t>doit couvrir </a:t>
            </a:r>
            <a:r>
              <a:rPr lang="fr-BE" sz="5100" dirty="0">
                <a:solidFill>
                  <a:schemeClr val="bg1"/>
                </a:solidFill>
              </a:rPr>
              <a:t>tous les </a:t>
            </a:r>
            <a:r>
              <a:rPr lang="fr-BE" sz="5100" dirty="0" smtClean="0">
                <a:solidFill>
                  <a:schemeClr val="bg1"/>
                </a:solidFill>
              </a:rPr>
              <a:t>nanomatériaux produits/importés </a:t>
            </a:r>
            <a:r>
              <a:rPr lang="fr-BE" sz="5100" dirty="0">
                <a:solidFill>
                  <a:schemeClr val="bg1"/>
                </a:solidFill>
              </a:rPr>
              <a:t>en </a:t>
            </a:r>
            <a:r>
              <a:rPr lang="fr-BE" sz="5100" dirty="0" smtClean="0">
                <a:solidFill>
                  <a:schemeClr val="bg1"/>
                </a:solidFill>
              </a:rPr>
              <a:t>dessous de </a:t>
            </a:r>
            <a:r>
              <a:rPr lang="fr-BE" sz="5100" dirty="0">
                <a:solidFill>
                  <a:schemeClr val="bg1"/>
                </a:solidFill>
              </a:rPr>
              <a:t>1 tonne par an (Art. 6, 7 …REACH</a:t>
            </a:r>
            <a:r>
              <a:rPr lang="fr-BE" sz="5100" dirty="0" smtClean="0">
                <a:solidFill>
                  <a:schemeClr val="bg1"/>
                </a:solidFill>
              </a:rPr>
              <a:t>). </a:t>
            </a:r>
            <a:endParaRPr lang="fr-BE" sz="51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BE" sz="4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BE" sz="5100" dirty="0" smtClean="0">
                <a:solidFill>
                  <a:schemeClr val="bg1"/>
                </a:solidFill>
              </a:rPr>
              <a:t>Un </a:t>
            </a:r>
            <a:r>
              <a:rPr lang="fr-BE" sz="5100" b="1" i="1" dirty="0" smtClean="0">
                <a:solidFill>
                  <a:schemeClr val="bg1"/>
                </a:solidFill>
              </a:rPr>
              <a:t>Rapport </a:t>
            </a:r>
            <a:r>
              <a:rPr lang="fr-BE" sz="5100" b="1" i="1" dirty="0">
                <a:solidFill>
                  <a:schemeClr val="bg1"/>
                </a:solidFill>
              </a:rPr>
              <a:t>de Sécurité </a:t>
            </a:r>
            <a:r>
              <a:rPr lang="fr-BE" sz="5100" b="1" i="1" dirty="0" smtClean="0">
                <a:solidFill>
                  <a:schemeClr val="bg1"/>
                </a:solidFill>
              </a:rPr>
              <a:t>Chimique </a:t>
            </a:r>
            <a:r>
              <a:rPr lang="fr-BE" sz="5100" dirty="0" smtClean="0">
                <a:solidFill>
                  <a:schemeClr val="bg1"/>
                </a:solidFill>
              </a:rPr>
              <a:t>doit </a:t>
            </a:r>
            <a:r>
              <a:rPr lang="fr-BE" sz="5100" dirty="0">
                <a:solidFill>
                  <a:schemeClr val="bg1"/>
                </a:solidFill>
              </a:rPr>
              <a:t>être </a:t>
            </a:r>
            <a:r>
              <a:rPr lang="fr-BE" sz="5100" dirty="0" smtClean="0">
                <a:solidFill>
                  <a:schemeClr val="bg1"/>
                </a:solidFill>
              </a:rPr>
              <a:t>produit pour </a:t>
            </a:r>
            <a:r>
              <a:rPr lang="fr-BE" sz="5100" dirty="0">
                <a:solidFill>
                  <a:schemeClr val="bg1"/>
                </a:solidFill>
              </a:rPr>
              <a:t>toutes </a:t>
            </a:r>
            <a:r>
              <a:rPr lang="fr-BE" sz="5100" dirty="0" smtClean="0">
                <a:solidFill>
                  <a:schemeClr val="bg1"/>
                </a:solidFill>
              </a:rPr>
              <a:t>les substances </a:t>
            </a:r>
            <a:r>
              <a:rPr lang="fr-BE" sz="5100" dirty="0">
                <a:solidFill>
                  <a:schemeClr val="bg1"/>
                </a:solidFill>
              </a:rPr>
              <a:t>enregistrées dans REACH pour lesquelles une utilisation à l'échelle nanométrique a été </a:t>
            </a:r>
            <a:r>
              <a:rPr lang="fr-BE" sz="5100" dirty="0" smtClean="0">
                <a:solidFill>
                  <a:schemeClr val="bg1"/>
                </a:solidFill>
              </a:rPr>
              <a:t>identifiée </a:t>
            </a:r>
            <a:r>
              <a:rPr lang="fr-BE" sz="5100" dirty="0">
                <a:solidFill>
                  <a:schemeClr val="bg1"/>
                </a:solidFill>
              </a:rPr>
              <a:t>(Art. 14, Annexe I REACH</a:t>
            </a:r>
            <a:r>
              <a:rPr lang="fr-BE" sz="5100" dirty="0" smtClean="0">
                <a:solidFill>
                  <a:schemeClr val="bg1"/>
                </a:solidFill>
              </a:rPr>
              <a:t>).</a:t>
            </a:r>
            <a:endParaRPr lang="fr-BE" sz="51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fr-FR" sz="51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fr-BE" sz="5100" b="1" i="1" dirty="0" smtClean="0">
                <a:solidFill>
                  <a:schemeClr val="bg1"/>
                </a:solidFill>
              </a:rPr>
              <a:t>Les </a:t>
            </a:r>
            <a:r>
              <a:rPr lang="fr-BE" sz="5100" b="1" i="1" dirty="0">
                <a:solidFill>
                  <a:schemeClr val="bg1"/>
                </a:solidFill>
              </a:rPr>
              <a:t>fiches de données de sécurité </a:t>
            </a:r>
            <a:r>
              <a:rPr lang="fr-BE" sz="5100" dirty="0">
                <a:solidFill>
                  <a:schemeClr val="bg1"/>
                </a:solidFill>
              </a:rPr>
              <a:t>doivent indiquer si des </a:t>
            </a:r>
            <a:r>
              <a:rPr lang="fr-BE" sz="5100" dirty="0" smtClean="0">
                <a:solidFill>
                  <a:schemeClr val="bg1"/>
                </a:solidFill>
              </a:rPr>
              <a:t>nanomatériaux sont présents (Art 31 REACH).</a:t>
            </a:r>
          </a:p>
          <a:p>
            <a:pPr algn="ctr"/>
            <a:r>
              <a:rPr lang="en-GB" sz="4400" dirty="0"/>
              <a:t>Le </a:t>
            </a:r>
            <a:r>
              <a:rPr lang="en-GB" sz="4400" dirty="0" smtClean="0"/>
              <a:t>P</a:t>
            </a:r>
            <a:r>
              <a:rPr lang="en-GB" sz="3100" dirty="0" smtClean="0"/>
              <a:t>rincipe</a:t>
            </a:r>
            <a:endParaRPr lang="en-GB" sz="31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 sz="2600" cap="all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9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 smtClean="0"/>
              <a:t>Aida Ponce Del Castillo © etui (2013)</a:t>
            </a:r>
            <a:endParaRPr lang="en-US" dirty="0"/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820150" cy="6858000"/>
          </a:xfrm>
        </p:spPr>
        <p:txBody>
          <a:bodyPr rtlCol="0" anchor="ctr">
            <a:normAutofit lnSpcReduction="10000"/>
          </a:bodyPr>
          <a:lstStyle/>
          <a:p>
            <a:pPr marL="0" indent="0" algn="ctr">
              <a:buNone/>
              <a:defRPr/>
            </a:pPr>
            <a:endParaRPr lang="fr-FR" sz="24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fr-FR" sz="2400" cap="all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FR" sz="2800" b="1" cap="all" dirty="0" smtClean="0">
                <a:solidFill>
                  <a:schemeClr val="bg1"/>
                </a:solidFill>
              </a:rPr>
              <a:t>LES EMPLOIS DANS LES NANOTECHNOLOGIES:</a:t>
            </a:r>
          </a:p>
          <a:p>
            <a:pPr marL="0" indent="0" algn="ctr">
              <a:buNone/>
              <a:defRPr/>
            </a:pPr>
            <a:r>
              <a:rPr lang="fr-FR" sz="2800" b="1" cap="all" dirty="0" smtClean="0">
                <a:solidFill>
                  <a:schemeClr val="bg1"/>
                </a:solidFill>
              </a:rPr>
              <a:t>DIFFICILE A QUANTIFIER</a:t>
            </a:r>
          </a:p>
          <a:p>
            <a:pPr marL="0" indent="0">
              <a:buNone/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Les nanotechnologies sont un ensemble de technologies distribuées dans de multiples secteurs.</a:t>
            </a: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La taille et les activités industrielles varient.</a:t>
            </a: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L’information est moins facile à obtenir quand il s’agit de PME.</a:t>
            </a: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Il est difficile d’obtenir des informations démographiques.</a:t>
            </a:r>
          </a:p>
          <a:p>
            <a:pPr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« A ce jour, il n’y a pas assez d’information sur le nombre de travailleurs exposés aux nanomatériaux sur leur lieu du travail, ni sur leurs effets sur la santé humaine” (OSHA EU)</a:t>
            </a:r>
          </a:p>
          <a:p>
            <a:pPr marL="0" indent="0">
              <a:buNone/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NIOSH: </a:t>
            </a:r>
            <a:r>
              <a:rPr lang="fr-FR" sz="1600" dirty="0" err="1" smtClean="0">
                <a:solidFill>
                  <a:schemeClr val="bg1"/>
                </a:solidFill>
              </a:rPr>
              <a:t>Kulinowski</a:t>
            </a:r>
            <a:r>
              <a:rPr lang="fr-FR" sz="1600" dirty="0" smtClean="0">
                <a:solidFill>
                  <a:schemeClr val="bg1"/>
                </a:solidFill>
              </a:rPr>
              <a:t>, K. et al. Training </a:t>
            </a:r>
            <a:r>
              <a:rPr lang="fr-FR" sz="1600" dirty="0" err="1" smtClean="0">
                <a:solidFill>
                  <a:schemeClr val="bg1"/>
                </a:solidFill>
              </a:rPr>
              <a:t>workers</a:t>
            </a:r>
            <a:r>
              <a:rPr lang="fr-FR" sz="1600" dirty="0" smtClean="0">
                <a:solidFill>
                  <a:schemeClr val="bg1"/>
                </a:solidFill>
              </a:rPr>
              <a:t> on </a:t>
            </a:r>
            <a:r>
              <a:rPr lang="fr-FR" sz="1600" dirty="0" err="1" smtClean="0">
                <a:solidFill>
                  <a:schemeClr val="bg1"/>
                </a:solidFill>
              </a:rPr>
              <a:t>risks</a:t>
            </a:r>
            <a:r>
              <a:rPr lang="fr-FR" sz="1600" dirty="0" smtClean="0">
                <a:solidFill>
                  <a:schemeClr val="bg1"/>
                </a:solidFill>
              </a:rPr>
              <a:t> of </a:t>
            </a:r>
            <a:r>
              <a:rPr lang="fr-FR" sz="1600" dirty="0" err="1" smtClean="0">
                <a:solidFill>
                  <a:schemeClr val="bg1"/>
                </a:solidFill>
              </a:rPr>
              <a:t>nanotechnology</a:t>
            </a:r>
            <a:r>
              <a:rPr lang="fr-FR" sz="1600" dirty="0" smtClean="0">
                <a:solidFill>
                  <a:schemeClr val="bg1"/>
                </a:solidFill>
              </a:rPr>
              <a:t>. National Institute of </a:t>
            </a:r>
            <a:r>
              <a:rPr lang="fr-FR" sz="1600" dirty="0" err="1" smtClean="0">
                <a:solidFill>
                  <a:schemeClr val="bg1"/>
                </a:solidFill>
              </a:rPr>
              <a:t>Environmental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Health</a:t>
            </a:r>
            <a:r>
              <a:rPr lang="fr-FR" sz="1600" dirty="0" smtClean="0">
                <a:solidFill>
                  <a:schemeClr val="bg1"/>
                </a:solidFill>
              </a:rPr>
              <a:t> sciences.</a:t>
            </a:r>
            <a:endParaRPr lang="fr-FR" sz="1600" cap="all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Aida Ponce Del Castillo © etui (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2013)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569325" cy="6858000"/>
          </a:xfrm>
        </p:spPr>
        <p:txBody>
          <a:bodyPr rtlCol="0" anchor="ctr" anchorCtr="0">
            <a:normAutofit/>
          </a:bodyPr>
          <a:lstStyle/>
          <a:p>
            <a:pPr marL="514350" indent="-514350" algn="ctr">
              <a:buFont typeface="+mj-lt"/>
              <a:buAutoNum type="arabicPeriod" startAt="2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HelveticaNeueLT Std Cn" pitchFamily="34" charset="0"/>
              </a:rPr>
              <a:t> Le </a:t>
            </a:r>
            <a:r>
              <a:rPr lang="en-US" sz="4000" b="1" dirty="0" err="1" smtClean="0">
                <a:solidFill>
                  <a:srgbClr val="FF0000"/>
                </a:solidFill>
                <a:latin typeface="HelveticaNeueLT Std Cn" pitchFamily="34" charset="0"/>
              </a:rPr>
              <a:t>contexte</a:t>
            </a:r>
            <a:r>
              <a:rPr lang="en-US" sz="4000" b="1" dirty="0" smtClean="0">
                <a:solidFill>
                  <a:srgbClr val="FF0000"/>
                </a:solidFill>
                <a:latin typeface="HelveticaNeueLT Std Cn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HelveticaNeueLT Std Cn" pitchFamily="34" charset="0"/>
              </a:rPr>
              <a:t>européen</a:t>
            </a:r>
            <a:endParaRPr lang="fr-FR" sz="4000" b="1" dirty="0" smtClean="0">
              <a:solidFill>
                <a:schemeClr val="bg1"/>
              </a:solidFill>
              <a:latin typeface="HelveticaNeueLT Std Cn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6207125"/>
            <a:ext cx="2592387" cy="32385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Aida Ponce Del Castillo © etui (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2013)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etui_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237312"/>
            <a:ext cx="1227088" cy="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1181</Words>
  <Application>Microsoft Office PowerPoint</Application>
  <PresentationFormat>Affichage à l'écran (4:3)</PresentationFormat>
  <Paragraphs>247</Paragraphs>
  <Slides>30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Office Theme</vt:lpstr>
      <vt:lpstr>Les nanomatériaux:  Quels enjeux pour les travailleurs?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ETUI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ETUI nanomaterials safety reps survey 2012-2013</dc:title>
  <dc:creator>PONCE Aïda</dc:creator>
  <cp:lastModifiedBy>Nicolas BALLOT</cp:lastModifiedBy>
  <cp:revision>140</cp:revision>
  <dcterms:created xsi:type="dcterms:W3CDTF">2012-06-21T09:41:12Z</dcterms:created>
  <dcterms:modified xsi:type="dcterms:W3CDTF">2014-01-07T17:38:28Z</dcterms:modified>
</cp:coreProperties>
</file>